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50"/>
  </p:notesMasterIdLst>
  <p:handoutMasterIdLst>
    <p:handoutMasterId r:id="rId51"/>
  </p:handoutMasterIdLst>
  <p:sldIdLst>
    <p:sldId id="256" r:id="rId2"/>
    <p:sldId id="335" r:id="rId3"/>
    <p:sldId id="336" r:id="rId4"/>
    <p:sldId id="337" r:id="rId5"/>
    <p:sldId id="338" r:id="rId6"/>
    <p:sldId id="339" r:id="rId7"/>
    <p:sldId id="340" r:id="rId8"/>
    <p:sldId id="341" r:id="rId9"/>
    <p:sldId id="323" r:id="rId10"/>
    <p:sldId id="324" r:id="rId11"/>
    <p:sldId id="371" r:id="rId12"/>
    <p:sldId id="372" r:id="rId13"/>
    <p:sldId id="342" r:id="rId14"/>
    <p:sldId id="365" r:id="rId15"/>
    <p:sldId id="334" r:id="rId16"/>
    <p:sldId id="274" r:id="rId17"/>
    <p:sldId id="311" r:id="rId18"/>
    <p:sldId id="272" r:id="rId19"/>
    <p:sldId id="361" r:id="rId20"/>
    <p:sldId id="326" r:id="rId21"/>
    <p:sldId id="294" r:id="rId22"/>
    <p:sldId id="343" r:id="rId23"/>
    <p:sldId id="364" r:id="rId24"/>
    <p:sldId id="366" r:id="rId25"/>
    <p:sldId id="369" r:id="rId26"/>
    <p:sldId id="367" r:id="rId27"/>
    <p:sldId id="368" r:id="rId28"/>
    <p:sldId id="370" r:id="rId29"/>
    <p:sldId id="330" r:id="rId30"/>
    <p:sldId id="344" r:id="rId31"/>
    <p:sldId id="345" r:id="rId32"/>
    <p:sldId id="346" r:id="rId33"/>
    <p:sldId id="347" r:id="rId34"/>
    <p:sldId id="328" r:id="rId35"/>
    <p:sldId id="329"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CCFF99"/>
    <a:srgbClr val="C4E59F"/>
    <a:srgbClr val="A50021"/>
    <a:srgbClr val="FF9999"/>
    <a:srgbClr val="FDA1E3"/>
    <a:srgbClr val="FF3399"/>
    <a:srgbClr val="FFE48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3094" autoAdjust="0"/>
  </p:normalViewPr>
  <p:slideViewPr>
    <p:cSldViewPr>
      <p:cViewPr varScale="1">
        <p:scale>
          <a:sx n="68" d="100"/>
          <a:sy n="68" d="100"/>
        </p:scale>
        <p:origin x="123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5102"/>
    </p:cViewPr>
  </p:sorterViewPr>
  <p:notesViewPr>
    <p:cSldViewPr>
      <p:cViewPr varScale="1">
        <p:scale>
          <a:sx n="76" d="100"/>
          <a:sy n="76" d="100"/>
        </p:scale>
        <p:origin x="168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BB646-52A4-486E-85B1-B3FD789E7BEF}" type="doc">
      <dgm:prSet loTypeId="urn:microsoft.com/office/officeart/2005/8/layout/venn2" loCatId="relationship" qsTypeId="urn:microsoft.com/office/officeart/2005/8/quickstyle/simple2" qsCatId="simple" csTypeId="urn:microsoft.com/office/officeart/2005/8/colors/colorful5" csCatId="colorful" phldr="1"/>
      <dgm:spPr/>
      <dgm:t>
        <a:bodyPr/>
        <a:lstStyle/>
        <a:p>
          <a:endParaRPr kumimoji="1" lang="ja-JP" altLang="en-US"/>
        </a:p>
      </dgm:t>
    </dgm:pt>
    <dgm:pt modelId="{5D8A4C5D-5010-4FA6-85D7-2B800AEA2225}">
      <dgm:prSet phldrT="[テキスト]" custT="1"/>
      <dgm:spPr>
        <a:pattFill prst="dotGrid">
          <a:fgClr>
            <a:schemeClr val="accent5">
              <a:hueOff val="0"/>
              <a:satOff val="0"/>
              <a:lumOff val="0"/>
            </a:schemeClr>
          </a:fgClr>
          <a:bgClr>
            <a:schemeClr val="bg1"/>
          </a:bgClr>
        </a:pattFill>
        <a:ln>
          <a:solidFill>
            <a:srgbClr val="0070C0"/>
          </a:solidFill>
        </a:ln>
      </dgm:spPr>
      <dgm:t>
        <a:bodyPr/>
        <a:lstStyle/>
        <a:p>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43EF9CB0-36AD-40C9-8A5A-1B67C0C069AF}" type="parTrans" cxnId="{AD2ABCF7-D54D-41A6-981C-04BD77240817}">
      <dgm:prSet/>
      <dgm:spPr/>
      <dgm:t>
        <a:bodyPr/>
        <a:lstStyle/>
        <a:p>
          <a:endParaRPr kumimoji="1" lang="ja-JP" altLang="en-US"/>
        </a:p>
      </dgm:t>
    </dgm:pt>
    <dgm:pt modelId="{318A6E32-6D63-40B9-923F-768EB045ED29}" type="sibTrans" cxnId="{AD2ABCF7-D54D-41A6-981C-04BD77240817}">
      <dgm:prSet/>
      <dgm:spPr/>
      <dgm:t>
        <a:bodyPr/>
        <a:lstStyle/>
        <a:p>
          <a:endParaRPr kumimoji="1" lang="ja-JP" altLang="en-US"/>
        </a:p>
      </dgm:t>
    </dgm:pt>
    <dgm:pt modelId="{13807699-EDD6-44F0-A34A-53083827DB70}">
      <dgm:prSet phldrT="[テキスト]" custT="1"/>
      <dgm:spPr>
        <a:pattFill prst="ltHorz">
          <a:fgClr>
            <a:schemeClr val="accent5">
              <a:hueOff val="-2483469"/>
              <a:satOff val="9953"/>
              <a:lumOff val="2157"/>
            </a:schemeClr>
          </a:fgClr>
          <a:bgClr>
            <a:schemeClr val="bg1"/>
          </a:bgClr>
        </a:pattFill>
        <a:ln>
          <a:solidFill>
            <a:schemeClr val="accent3">
              <a:lumMod val="50000"/>
            </a:schemeClr>
          </a:solidFill>
        </a:ln>
      </dgm:spPr>
      <dgm:t>
        <a:bodyPr/>
        <a:lstStyle/>
        <a:p>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神奈川県（県域）</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EFFA0D88-52D5-4AA5-A076-5CA4CAE8D4FF}" type="parTrans" cxnId="{E070842D-4E1D-4E2B-99E5-04BDDB395FC8}">
      <dgm:prSet/>
      <dgm:spPr/>
      <dgm:t>
        <a:bodyPr/>
        <a:lstStyle/>
        <a:p>
          <a:endParaRPr kumimoji="1" lang="ja-JP" altLang="en-US"/>
        </a:p>
      </dgm:t>
    </dgm:pt>
    <dgm:pt modelId="{A65B6C11-E087-4C97-BA4D-733C5BCD88E9}" type="sibTrans" cxnId="{E070842D-4E1D-4E2B-99E5-04BDDB395FC8}">
      <dgm:prSet/>
      <dgm:spPr/>
      <dgm:t>
        <a:bodyPr/>
        <a:lstStyle/>
        <a:p>
          <a:endParaRPr kumimoji="1" lang="ja-JP" altLang="en-US"/>
        </a:p>
      </dgm:t>
    </dgm:pt>
    <dgm:pt modelId="{93C0DE1C-64B8-42C8-85E7-4A0FF700C784}">
      <dgm:prSet phldrT="[テキスト]" custT="1"/>
      <dgm:spPr/>
      <dgm:t>
        <a:bodyPr/>
        <a:lstStyle/>
        <a:p>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港北区</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6A985BC4-5A0F-4AF3-839C-BAEC9FEF256D}" type="parTrans" cxnId="{F415E952-7875-4E46-AA4A-145C32E19DA5}">
      <dgm:prSet/>
      <dgm:spPr/>
      <dgm:t>
        <a:bodyPr/>
        <a:lstStyle/>
        <a:p>
          <a:endParaRPr kumimoji="1" lang="ja-JP" altLang="en-US"/>
        </a:p>
      </dgm:t>
    </dgm:pt>
    <dgm:pt modelId="{4F7A2F73-0760-4E0B-8B96-5DD073761997}" type="sibTrans" cxnId="{F415E952-7875-4E46-AA4A-145C32E19DA5}">
      <dgm:prSet/>
      <dgm:spPr/>
      <dgm:t>
        <a:bodyPr/>
        <a:lstStyle/>
        <a:p>
          <a:endParaRPr kumimoji="1" lang="ja-JP" altLang="en-US"/>
        </a:p>
      </dgm:t>
    </dgm:pt>
    <dgm:pt modelId="{8DDD0A7B-EF72-4D62-95F5-346204FC59DB}">
      <dgm:prSet phldrT="[テキスト]" custT="1"/>
      <dgm:spPr/>
      <dgm:t>
        <a:bodyPr/>
        <a:lstStyle/>
        <a:p>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C73178B9-D8B9-481A-907B-A7F05250DFCF}" type="parTrans" cxnId="{1917E2BA-2287-4143-B9B8-FC093023DEB3}">
      <dgm:prSet/>
      <dgm:spPr/>
      <dgm:t>
        <a:bodyPr/>
        <a:lstStyle/>
        <a:p>
          <a:endParaRPr kumimoji="1" lang="ja-JP" altLang="en-US"/>
        </a:p>
      </dgm:t>
    </dgm:pt>
    <dgm:pt modelId="{27E80B6B-100D-44FF-AD61-571E810EB625}" type="sibTrans" cxnId="{1917E2BA-2287-4143-B9B8-FC093023DEB3}">
      <dgm:prSet/>
      <dgm:spPr/>
      <dgm:t>
        <a:bodyPr/>
        <a:lstStyle/>
        <a:p>
          <a:endParaRPr kumimoji="1" lang="ja-JP" altLang="en-US"/>
        </a:p>
      </dgm:t>
    </dgm:pt>
    <dgm:pt modelId="{0489ADDA-1FAB-4AD7-B70E-4DBD8AA7C896}">
      <dgm:prSet phldrT="[テキスト]" custT="1"/>
      <dgm:spPr>
        <a:pattFill prst="pct25">
          <a:fgClr>
            <a:schemeClr val="accent5">
              <a:hueOff val="-4966938"/>
              <a:satOff val="19906"/>
              <a:lumOff val="4314"/>
            </a:schemeClr>
          </a:fgClr>
          <a:bgClr>
            <a:schemeClr val="bg1"/>
          </a:bgClr>
        </a:pattFill>
        <a:ln>
          <a:solidFill>
            <a:schemeClr val="accent6">
              <a:lumMod val="75000"/>
            </a:schemeClr>
          </a:solidFill>
        </a:ln>
      </dgm:spPr>
      <dgm:t>
        <a:bodyPr/>
        <a:lstStyle/>
        <a:p>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横浜市（市域）</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9E4F7F33-2094-4E0D-BDB5-ADC84A7429C3}" type="parTrans" cxnId="{F3B6C84A-BB57-4C51-8A3E-E4E55804ACB0}">
      <dgm:prSet/>
      <dgm:spPr/>
      <dgm:t>
        <a:bodyPr/>
        <a:lstStyle/>
        <a:p>
          <a:endParaRPr kumimoji="1" lang="ja-JP" altLang="en-US"/>
        </a:p>
      </dgm:t>
    </dgm:pt>
    <dgm:pt modelId="{AE42DA7D-04F7-4B69-BFC0-1DA293C669A8}" type="sibTrans" cxnId="{F3B6C84A-BB57-4C51-8A3E-E4E55804ACB0}">
      <dgm:prSet/>
      <dgm:spPr/>
      <dgm:t>
        <a:bodyPr/>
        <a:lstStyle/>
        <a:p>
          <a:endParaRPr kumimoji="1" lang="ja-JP" altLang="en-US"/>
        </a:p>
      </dgm:t>
    </dgm:pt>
    <dgm:pt modelId="{6BA54C5B-083F-4944-AF30-345DCA7E1756}" type="pres">
      <dgm:prSet presAssocID="{C6BBB646-52A4-486E-85B1-B3FD789E7BEF}" presName="Name0" presStyleCnt="0">
        <dgm:presLayoutVars>
          <dgm:chMax val="7"/>
          <dgm:resizeHandles val="exact"/>
        </dgm:presLayoutVars>
      </dgm:prSet>
      <dgm:spPr/>
      <dgm:t>
        <a:bodyPr/>
        <a:lstStyle/>
        <a:p>
          <a:endParaRPr kumimoji="1" lang="ja-JP" altLang="en-US"/>
        </a:p>
      </dgm:t>
    </dgm:pt>
    <dgm:pt modelId="{80B907F0-466B-4E5D-BCA9-448A8C9DA0C2}" type="pres">
      <dgm:prSet presAssocID="{C6BBB646-52A4-486E-85B1-B3FD789E7BEF}" presName="comp1" presStyleCnt="0"/>
      <dgm:spPr/>
    </dgm:pt>
    <dgm:pt modelId="{C525AE37-CF57-4928-8841-C56D40B04135}" type="pres">
      <dgm:prSet presAssocID="{C6BBB646-52A4-486E-85B1-B3FD789E7BEF}" presName="circle1" presStyleLbl="node1" presStyleIdx="0" presStyleCnt="5" custScaleX="186854" custLinFactNeighborX="-2139" custLinFactNeighborY="2895"/>
      <dgm:spPr/>
      <dgm:t>
        <a:bodyPr/>
        <a:lstStyle/>
        <a:p>
          <a:endParaRPr kumimoji="1" lang="ja-JP" altLang="en-US"/>
        </a:p>
      </dgm:t>
    </dgm:pt>
    <dgm:pt modelId="{246F84B8-D756-4E6F-90F1-19CB6DC78B1A}" type="pres">
      <dgm:prSet presAssocID="{C6BBB646-52A4-486E-85B1-B3FD789E7BEF}" presName="c1text" presStyleLbl="node1" presStyleIdx="0" presStyleCnt="5">
        <dgm:presLayoutVars>
          <dgm:bulletEnabled val="1"/>
        </dgm:presLayoutVars>
      </dgm:prSet>
      <dgm:spPr/>
      <dgm:t>
        <a:bodyPr/>
        <a:lstStyle/>
        <a:p>
          <a:endParaRPr kumimoji="1" lang="ja-JP" altLang="en-US"/>
        </a:p>
      </dgm:t>
    </dgm:pt>
    <dgm:pt modelId="{E9A7AF9F-EF1E-43FE-ABA0-F3103639A950}" type="pres">
      <dgm:prSet presAssocID="{C6BBB646-52A4-486E-85B1-B3FD789E7BEF}" presName="comp2" presStyleCnt="0"/>
      <dgm:spPr/>
    </dgm:pt>
    <dgm:pt modelId="{405D96B2-956D-4FFB-917A-C867BE1EB90A}" type="pres">
      <dgm:prSet presAssocID="{C6BBB646-52A4-486E-85B1-B3FD789E7BEF}" presName="circle2" presStyleLbl="node1" presStyleIdx="1" presStyleCnt="5" custScaleX="185645"/>
      <dgm:spPr/>
      <dgm:t>
        <a:bodyPr/>
        <a:lstStyle/>
        <a:p>
          <a:endParaRPr kumimoji="1" lang="ja-JP" altLang="en-US"/>
        </a:p>
      </dgm:t>
    </dgm:pt>
    <dgm:pt modelId="{E0962B93-1544-4940-B1A4-ED7039ECE040}" type="pres">
      <dgm:prSet presAssocID="{C6BBB646-52A4-486E-85B1-B3FD789E7BEF}" presName="c2text" presStyleLbl="node1" presStyleIdx="1" presStyleCnt="5">
        <dgm:presLayoutVars>
          <dgm:bulletEnabled val="1"/>
        </dgm:presLayoutVars>
      </dgm:prSet>
      <dgm:spPr/>
      <dgm:t>
        <a:bodyPr/>
        <a:lstStyle/>
        <a:p>
          <a:endParaRPr kumimoji="1" lang="ja-JP" altLang="en-US"/>
        </a:p>
      </dgm:t>
    </dgm:pt>
    <dgm:pt modelId="{827C6313-F9BB-4A65-8D97-720D03F66C17}" type="pres">
      <dgm:prSet presAssocID="{C6BBB646-52A4-486E-85B1-B3FD789E7BEF}" presName="comp3" presStyleCnt="0"/>
      <dgm:spPr/>
    </dgm:pt>
    <dgm:pt modelId="{972B87A9-1CF9-4560-80EC-927961E72E0D}" type="pres">
      <dgm:prSet presAssocID="{C6BBB646-52A4-486E-85B1-B3FD789E7BEF}" presName="circle3" presStyleLbl="node1" presStyleIdx="2" presStyleCnt="5" custScaleX="177807"/>
      <dgm:spPr/>
      <dgm:t>
        <a:bodyPr/>
        <a:lstStyle/>
        <a:p>
          <a:endParaRPr kumimoji="1" lang="ja-JP" altLang="en-US"/>
        </a:p>
      </dgm:t>
    </dgm:pt>
    <dgm:pt modelId="{9F01443B-B5A0-468D-84C9-3FE16D6435BD}" type="pres">
      <dgm:prSet presAssocID="{C6BBB646-52A4-486E-85B1-B3FD789E7BEF}" presName="c3text" presStyleLbl="node1" presStyleIdx="2" presStyleCnt="5">
        <dgm:presLayoutVars>
          <dgm:bulletEnabled val="1"/>
        </dgm:presLayoutVars>
      </dgm:prSet>
      <dgm:spPr/>
      <dgm:t>
        <a:bodyPr/>
        <a:lstStyle/>
        <a:p>
          <a:endParaRPr kumimoji="1" lang="ja-JP" altLang="en-US"/>
        </a:p>
      </dgm:t>
    </dgm:pt>
    <dgm:pt modelId="{5D7778C6-0AAA-44BF-9A80-AF94052DC2E3}" type="pres">
      <dgm:prSet presAssocID="{C6BBB646-52A4-486E-85B1-B3FD789E7BEF}" presName="comp4" presStyleCnt="0"/>
      <dgm:spPr/>
    </dgm:pt>
    <dgm:pt modelId="{424D11CF-C864-446A-B315-928520128B62}" type="pres">
      <dgm:prSet presAssocID="{C6BBB646-52A4-486E-85B1-B3FD789E7BEF}" presName="circle4" presStyleLbl="node1" presStyleIdx="3" presStyleCnt="5" custScaleX="139151"/>
      <dgm:spPr/>
      <dgm:t>
        <a:bodyPr/>
        <a:lstStyle/>
        <a:p>
          <a:endParaRPr kumimoji="1" lang="ja-JP" altLang="en-US"/>
        </a:p>
      </dgm:t>
    </dgm:pt>
    <dgm:pt modelId="{1ADB996C-2002-4CB1-B2A1-19AC24C1B40F}" type="pres">
      <dgm:prSet presAssocID="{C6BBB646-52A4-486E-85B1-B3FD789E7BEF}" presName="c4text" presStyleLbl="node1" presStyleIdx="3" presStyleCnt="5">
        <dgm:presLayoutVars>
          <dgm:bulletEnabled val="1"/>
        </dgm:presLayoutVars>
      </dgm:prSet>
      <dgm:spPr/>
      <dgm:t>
        <a:bodyPr/>
        <a:lstStyle/>
        <a:p>
          <a:endParaRPr kumimoji="1" lang="ja-JP" altLang="en-US"/>
        </a:p>
      </dgm:t>
    </dgm:pt>
    <dgm:pt modelId="{AB3E3385-AD09-4888-82AA-B8F4EA3C2F66}" type="pres">
      <dgm:prSet presAssocID="{C6BBB646-52A4-486E-85B1-B3FD789E7BEF}" presName="comp5" presStyleCnt="0"/>
      <dgm:spPr/>
    </dgm:pt>
    <dgm:pt modelId="{A3C25522-E9A6-40D1-9A2F-DC8AC7877AFB}" type="pres">
      <dgm:prSet presAssocID="{C6BBB646-52A4-486E-85B1-B3FD789E7BEF}" presName="circle5" presStyleLbl="node1" presStyleIdx="4" presStyleCnt="5" custScaleX="123663"/>
      <dgm:spPr/>
      <dgm:t>
        <a:bodyPr/>
        <a:lstStyle/>
        <a:p>
          <a:endParaRPr kumimoji="1" lang="ja-JP" altLang="en-US"/>
        </a:p>
      </dgm:t>
    </dgm:pt>
    <dgm:pt modelId="{BD0500D7-1A00-4ABB-9DEA-D1EB43C1FFFC}" type="pres">
      <dgm:prSet presAssocID="{C6BBB646-52A4-486E-85B1-B3FD789E7BEF}" presName="c5text" presStyleLbl="node1" presStyleIdx="4" presStyleCnt="5">
        <dgm:presLayoutVars>
          <dgm:bulletEnabled val="1"/>
        </dgm:presLayoutVars>
      </dgm:prSet>
      <dgm:spPr/>
      <dgm:t>
        <a:bodyPr/>
        <a:lstStyle/>
        <a:p>
          <a:endParaRPr kumimoji="1" lang="ja-JP" altLang="en-US"/>
        </a:p>
      </dgm:t>
    </dgm:pt>
  </dgm:ptLst>
  <dgm:cxnLst>
    <dgm:cxn modelId="{7CB8D3A7-F1CB-4448-8C41-D7AE65A46CB1}" type="presOf" srcId="{93C0DE1C-64B8-42C8-85E7-4A0FF700C784}" destId="{1ADB996C-2002-4CB1-B2A1-19AC24C1B40F}" srcOrd="1" destOrd="0" presId="urn:microsoft.com/office/officeart/2005/8/layout/venn2"/>
    <dgm:cxn modelId="{F3B6C84A-BB57-4C51-8A3E-E4E55804ACB0}" srcId="{C6BBB646-52A4-486E-85B1-B3FD789E7BEF}" destId="{0489ADDA-1FAB-4AD7-B70E-4DBD8AA7C896}" srcOrd="2" destOrd="0" parTransId="{9E4F7F33-2094-4E0D-BDB5-ADC84A7429C3}" sibTransId="{AE42DA7D-04F7-4B69-BFC0-1DA293C669A8}"/>
    <dgm:cxn modelId="{FC3C49D1-C926-4602-BDCA-102FCC998B44}" type="presOf" srcId="{13807699-EDD6-44F0-A34A-53083827DB70}" destId="{405D96B2-956D-4FFB-917A-C867BE1EB90A}" srcOrd="0" destOrd="0" presId="urn:microsoft.com/office/officeart/2005/8/layout/venn2"/>
    <dgm:cxn modelId="{1917E2BA-2287-4143-B9B8-FC093023DEB3}" srcId="{C6BBB646-52A4-486E-85B1-B3FD789E7BEF}" destId="{8DDD0A7B-EF72-4D62-95F5-346204FC59DB}" srcOrd="4" destOrd="0" parTransId="{C73178B9-D8B9-481A-907B-A7F05250DFCF}" sibTransId="{27E80B6B-100D-44FF-AD61-571E810EB625}"/>
    <dgm:cxn modelId="{0BF4C274-6283-4DAD-8048-F03B037B8EA8}" type="presOf" srcId="{0489ADDA-1FAB-4AD7-B70E-4DBD8AA7C896}" destId="{9F01443B-B5A0-468D-84C9-3FE16D6435BD}" srcOrd="1" destOrd="0" presId="urn:microsoft.com/office/officeart/2005/8/layout/venn2"/>
    <dgm:cxn modelId="{6B8F9986-CF83-45FF-91A3-CFE90EA6FA66}" type="presOf" srcId="{5D8A4C5D-5010-4FA6-85D7-2B800AEA2225}" destId="{246F84B8-D756-4E6F-90F1-19CB6DC78B1A}" srcOrd="1" destOrd="0" presId="urn:microsoft.com/office/officeart/2005/8/layout/venn2"/>
    <dgm:cxn modelId="{1F96B445-67B1-47BE-95EE-4F4232A8A953}" type="presOf" srcId="{13807699-EDD6-44F0-A34A-53083827DB70}" destId="{E0962B93-1544-4940-B1A4-ED7039ECE040}" srcOrd="1" destOrd="0" presId="urn:microsoft.com/office/officeart/2005/8/layout/venn2"/>
    <dgm:cxn modelId="{C1942D49-0DAE-4DC1-9029-0D77D5B3B7C2}" type="presOf" srcId="{0489ADDA-1FAB-4AD7-B70E-4DBD8AA7C896}" destId="{972B87A9-1CF9-4560-80EC-927961E72E0D}" srcOrd="0" destOrd="0" presId="urn:microsoft.com/office/officeart/2005/8/layout/venn2"/>
    <dgm:cxn modelId="{3DCC54FA-07B5-4570-AAEB-C7EBB073BFD4}" type="presOf" srcId="{C6BBB646-52A4-486E-85B1-B3FD789E7BEF}" destId="{6BA54C5B-083F-4944-AF30-345DCA7E1756}" srcOrd="0" destOrd="0" presId="urn:microsoft.com/office/officeart/2005/8/layout/venn2"/>
    <dgm:cxn modelId="{88AB2778-7497-4F06-9697-CB89445EAFD3}" type="presOf" srcId="{8DDD0A7B-EF72-4D62-95F5-346204FC59DB}" destId="{BD0500D7-1A00-4ABB-9DEA-D1EB43C1FFFC}" srcOrd="1" destOrd="0" presId="urn:microsoft.com/office/officeart/2005/8/layout/venn2"/>
    <dgm:cxn modelId="{F415E952-7875-4E46-AA4A-145C32E19DA5}" srcId="{C6BBB646-52A4-486E-85B1-B3FD789E7BEF}" destId="{93C0DE1C-64B8-42C8-85E7-4A0FF700C784}" srcOrd="3" destOrd="0" parTransId="{6A985BC4-5A0F-4AF3-839C-BAEC9FEF256D}" sibTransId="{4F7A2F73-0760-4E0B-8B96-5DD073761997}"/>
    <dgm:cxn modelId="{E070842D-4E1D-4E2B-99E5-04BDDB395FC8}" srcId="{C6BBB646-52A4-486E-85B1-B3FD789E7BEF}" destId="{13807699-EDD6-44F0-A34A-53083827DB70}" srcOrd="1" destOrd="0" parTransId="{EFFA0D88-52D5-4AA5-A076-5CA4CAE8D4FF}" sibTransId="{A65B6C11-E087-4C97-BA4D-733C5BCD88E9}"/>
    <dgm:cxn modelId="{AD2ABCF7-D54D-41A6-981C-04BD77240817}" srcId="{C6BBB646-52A4-486E-85B1-B3FD789E7BEF}" destId="{5D8A4C5D-5010-4FA6-85D7-2B800AEA2225}" srcOrd="0" destOrd="0" parTransId="{43EF9CB0-36AD-40C9-8A5A-1B67C0C069AF}" sibTransId="{318A6E32-6D63-40B9-923F-768EB045ED29}"/>
    <dgm:cxn modelId="{ABD4AE52-8CFD-4F26-BC01-70D670C2CAEA}" type="presOf" srcId="{8DDD0A7B-EF72-4D62-95F5-346204FC59DB}" destId="{A3C25522-E9A6-40D1-9A2F-DC8AC7877AFB}" srcOrd="0" destOrd="0" presId="urn:microsoft.com/office/officeart/2005/8/layout/venn2"/>
    <dgm:cxn modelId="{9F20138C-A2D8-4095-BEBC-94EBFDDE51F7}" type="presOf" srcId="{5D8A4C5D-5010-4FA6-85D7-2B800AEA2225}" destId="{C525AE37-CF57-4928-8841-C56D40B04135}" srcOrd="0" destOrd="0" presId="urn:microsoft.com/office/officeart/2005/8/layout/venn2"/>
    <dgm:cxn modelId="{15166439-8EBA-4FFA-A0A2-657D90E545AC}" type="presOf" srcId="{93C0DE1C-64B8-42C8-85E7-4A0FF700C784}" destId="{424D11CF-C864-446A-B315-928520128B62}" srcOrd="0" destOrd="0" presId="urn:microsoft.com/office/officeart/2005/8/layout/venn2"/>
    <dgm:cxn modelId="{4994A25A-4FAB-4B7E-A214-C6375D57B101}" type="presParOf" srcId="{6BA54C5B-083F-4944-AF30-345DCA7E1756}" destId="{80B907F0-466B-4E5D-BCA9-448A8C9DA0C2}" srcOrd="0" destOrd="0" presId="urn:microsoft.com/office/officeart/2005/8/layout/venn2"/>
    <dgm:cxn modelId="{992CBD64-7CBA-408D-808F-29192D35B2A7}" type="presParOf" srcId="{80B907F0-466B-4E5D-BCA9-448A8C9DA0C2}" destId="{C525AE37-CF57-4928-8841-C56D40B04135}" srcOrd="0" destOrd="0" presId="urn:microsoft.com/office/officeart/2005/8/layout/venn2"/>
    <dgm:cxn modelId="{C6AA4538-BA22-43B4-9F98-E7DC58A15DF2}" type="presParOf" srcId="{80B907F0-466B-4E5D-BCA9-448A8C9DA0C2}" destId="{246F84B8-D756-4E6F-90F1-19CB6DC78B1A}" srcOrd="1" destOrd="0" presId="urn:microsoft.com/office/officeart/2005/8/layout/venn2"/>
    <dgm:cxn modelId="{B058F802-76AF-452D-9DFF-CA0EBAB28B70}" type="presParOf" srcId="{6BA54C5B-083F-4944-AF30-345DCA7E1756}" destId="{E9A7AF9F-EF1E-43FE-ABA0-F3103639A950}" srcOrd="1" destOrd="0" presId="urn:microsoft.com/office/officeart/2005/8/layout/venn2"/>
    <dgm:cxn modelId="{3454E630-BBAC-4516-A89C-7B561AB4DCBB}" type="presParOf" srcId="{E9A7AF9F-EF1E-43FE-ABA0-F3103639A950}" destId="{405D96B2-956D-4FFB-917A-C867BE1EB90A}" srcOrd="0" destOrd="0" presId="urn:microsoft.com/office/officeart/2005/8/layout/venn2"/>
    <dgm:cxn modelId="{80F9FD1D-D9CE-4873-9635-643B1F717E33}" type="presParOf" srcId="{E9A7AF9F-EF1E-43FE-ABA0-F3103639A950}" destId="{E0962B93-1544-4940-B1A4-ED7039ECE040}" srcOrd="1" destOrd="0" presId="urn:microsoft.com/office/officeart/2005/8/layout/venn2"/>
    <dgm:cxn modelId="{D06F2250-ABAE-451F-A4BE-8F5F30B0A972}" type="presParOf" srcId="{6BA54C5B-083F-4944-AF30-345DCA7E1756}" destId="{827C6313-F9BB-4A65-8D97-720D03F66C17}" srcOrd="2" destOrd="0" presId="urn:microsoft.com/office/officeart/2005/8/layout/venn2"/>
    <dgm:cxn modelId="{AEBADAB7-CDFA-4C77-8958-E8001890FB72}" type="presParOf" srcId="{827C6313-F9BB-4A65-8D97-720D03F66C17}" destId="{972B87A9-1CF9-4560-80EC-927961E72E0D}" srcOrd="0" destOrd="0" presId="urn:microsoft.com/office/officeart/2005/8/layout/venn2"/>
    <dgm:cxn modelId="{102DE117-4FDE-4924-8588-6C15F2D09A5A}" type="presParOf" srcId="{827C6313-F9BB-4A65-8D97-720D03F66C17}" destId="{9F01443B-B5A0-468D-84C9-3FE16D6435BD}" srcOrd="1" destOrd="0" presId="urn:microsoft.com/office/officeart/2005/8/layout/venn2"/>
    <dgm:cxn modelId="{985F6A63-3558-4B0E-9C05-2EDA0A60A77B}" type="presParOf" srcId="{6BA54C5B-083F-4944-AF30-345DCA7E1756}" destId="{5D7778C6-0AAA-44BF-9A80-AF94052DC2E3}" srcOrd="3" destOrd="0" presId="urn:microsoft.com/office/officeart/2005/8/layout/venn2"/>
    <dgm:cxn modelId="{11BBA343-78ED-4DE2-AF6B-D6ABCEA831F6}" type="presParOf" srcId="{5D7778C6-0AAA-44BF-9A80-AF94052DC2E3}" destId="{424D11CF-C864-446A-B315-928520128B62}" srcOrd="0" destOrd="0" presId="urn:microsoft.com/office/officeart/2005/8/layout/venn2"/>
    <dgm:cxn modelId="{7DDCA6C6-82D0-44B4-ADC7-4FA6F9AFFB6C}" type="presParOf" srcId="{5D7778C6-0AAA-44BF-9A80-AF94052DC2E3}" destId="{1ADB996C-2002-4CB1-B2A1-19AC24C1B40F}" srcOrd="1" destOrd="0" presId="urn:microsoft.com/office/officeart/2005/8/layout/venn2"/>
    <dgm:cxn modelId="{2FB22B6C-2B21-4892-B5B0-0022CB0D00CE}" type="presParOf" srcId="{6BA54C5B-083F-4944-AF30-345DCA7E1756}" destId="{AB3E3385-AD09-4888-82AA-B8F4EA3C2F66}" srcOrd="4" destOrd="0" presId="urn:microsoft.com/office/officeart/2005/8/layout/venn2"/>
    <dgm:cxn modelId="{F812248B-6F5D-401C-8FC7-36069590DBE5}" type="presParOf" srcId="{AB3E3385-AD09-4888-82AA-B8F4EA3C2F66}" destId="{A3C25522-E9A6-40D1-9A2F-DC8AC7877AFB}" srcOrd="0" destOrd="0" presId="urn:microsoft.com/office/officeart/2005/8/layout/venn2"/>
    <dgm:cxn modelId="{5AC3F395-9DC7-4140-B487-F48D83D990D9}" type="presParOf" srcId="{AB3E3385-AD09-4888-82AA-B8F4EA3C2F66}" destId="{BD0500D7-1A00-4ABB-9DEA-D1EB43C1FF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6C2EC-0FC0-400D-960D-AD1A77B9D6FF}" type="doc">
      <dgm:prSet loTypeId="urn:microsoft.com/office/officeart/2005/8/layout/chart3" loCatId="cycle" qsTypeId="urn:microsoft.com/office/officeart/2005/8/quickstyle/simple2" qsCatId="simple" csTypeId="urn:microsoft.com/office/officeart/2005/8/colors/colorful3" csCatId="colorful" phldr="1"/>
      <dgm:spPr/>
      <dgm:t>
        <a:bodyPr/>
        <a:lstStyle/>
        <a:p>
          <a:endParaRPr kumimoji="1" lang="ja-JP" altLang="en-US"/>
        </a:p>
      </dgm:t>
    </dgm:pt>
    <dgm:pt modelId="{4BAA97F0-458C-450C-9CDA-61B9F2935EB2}">
      <dgm:prSet phldrT="[テキスト]"/>
      <dgm:spPr/>
      <dgm:t>
        <a:bodyPr/>
        <a:lstStyle/>
        <a:p>
          <a:r>
            <a:rPr kumimoji="1" lang="ja-JP" altLang="en-US" b="1" dirty="0" smtClean="0"/>
            <a:t>地区連合自治会分科会</a:t>
          </a:r>
          <a:endParaRPr kumimoji="1" lang="ja-JP" altLang="en-US" b="1" dirty="0"/>
        </a:p>
      </dgm:t>
    </dgm:pt>
    <dgm:pt modelId="{961EF0FF-6139-422D-970D-472780E90F3A}" type="parTrans" cxnId="{73A2FA8D-B913-47A0-BBF8-A56BCF455BB2}">
      <dgm:prSet/>
      <dgm:spPr/>
      <dgm:t>
        <a:bodyPr/>
        <a:lstStyle/>
        <a:p>
          <a:endParaRPr kumimoji="1" lang="ja-JP" altLang="en-US"/>
        </a:p>
      </dgm:t>
    </dgm:pt>
    <dgm:pt modelId="{B2393749-7A0F-4FE7-94E9-455DBF5350FD}" type="sibTrans" cxnId="{73A2FA8D-B913-47A0-BBF8-A56BCF455BB2}">
      <dgm:prSet/>
      <dgm:spPr/>
      <dgm:t>
        <a:bodyPr/>
        <a:lstStyle/>
        <a:p>
          <a:endParaRPr kumimoji="1" lang="ja-JP" altLang="en-US"/>
        </a:p>
      </dgm:t>
    </dgm:pt>
    <dgm:pt modelId="{820D2B29-30E6-4CC5-80FF-AC475A14B44F}">
      <dgm:prSet phldrT="[テキスト]" custT="1"/>
      <dgm:spPr>
        <a:solidFill>
          <a:schemeClr val="accent2"/>
        </a:solidFill>
      </dgm:spPr>
      <dgm:t>
        <a:bodyPr/>
        <a:lstStyle/>
        <a:p>
          <a:r>
            <a:rPr kumimoji="1" lang="ja-JP" altLang="en-US" sz="2000" b="1" dirty="0" smtClean="0">
              <a:latin typeface="+mj-ea"/>
              <a:ea typeface="+mj-ea"/>
            </a:rPr>
            <a:t>地区社協分科会</a:t>
          </a:r>
          <a:endParaRPr kumimoji="1" lang="en-US" altLang="ja-JP" sz="2000" b="1" dirty="0" smtClean="0">
            <a:latin typeface="+mj-ea"/>
            <a:ea typeface="+mj-ea"/>
          </a:endParaRPr>
        </a:p>
        <a:p>
          <a:r>
            <a:rPr kumimoji="1" lang="ja-JP" altLang="en-US" sz="1400" b="0" dirty="0" smtClean="0">
              <a:latin typeface="+mj-ea"/>
              <a:ea typeface="+mj-ea"/>
            </a:rPr>
            <a:t>（合同会議）</a:t>
          </a:r>
          <a:endParaRPr kumimoji="1" lang="ja-JP" altLang="en-US" sz="1400" b="0" dirty="0">
            <a:latin typeface="+mj-ea"/>
            <a:ea typeface="+mj-ea"/>
          </a:endParaRPr>
        </a:p>
      </dgm:t>
    </dgm:pt>
    <dgm:pt modelId="{DCF99392-2A15-4C92-9FDB-34D08341B798}" type="parTrans" cxnId="{5E81A897-6B78-4A10-888E-CDAB7BFB0144}">
      <dgm:prSet/>
      <dgm:spPr/>
      <dgm:t>
        <a:bodyPr/>
        <a:lstStyle/>
        <a:p>
          <a:endParaRPr kumimoji="1" lang="ja-JP" altLang="en-US"/>
        </a:p>
      </dgm:t>
    </dgm:pt>
    <dgm:pt modelId="{372470E1-524B-42C0-900F-26752CFEBF59}" type="sibTrans" cxnId="{5E81A897-6B78-4A10-888E-CDAB7BFB0144}">
      <dgm:prSet/>
      <dgm:spPr/>
      <dgm:t>
        <a:bodyPr/>
        <a:lstStyle/>
        <a:p>
          <a:endParaRPr kumimoji="1" lang="ja-JP" altLang="en-US"/>
        </a:p>
      </dgm:t>
    </dgm:pt>
    <dgm:pt modelId="{A12BBC71-DE56-48C8-AF16-8958670C29BC}">
      <dgm:prSet phldrT="[テキスト]"/>
      <dgm:spPr/>
      <dgm:t>
        <a:bodyPr/>
        <a:lstStyle/>
        <a:p>
          <a:r>
            <a:rPr kumimoji="1" lang="ja-JP" altLang="en-US" b="1" dirty="0" smtClean="0"/>
            <a:t>民生委員児童委員分科会</a:t>
          </a:r>
          <a:endParaRPr kumimoji="1" lang="ja-JP" altLang="en-US" b="1" dirty="0"/>
        </a:p>
      </dgm:t>
    </dgm:pt>
    <dgm:pt modelId="{621781C6-F01E-4BBA-B6CF-B89167BD9D64}" type="parTrans" cxnId="{E42396CE-A454-44E0-9966-4BBFCF028157}">
      <dgm:prSet/>
      <dgm:spPr/>
      <dgm:t>
        <a:bodyPr/>
        <a:lstStyle/>
        <a:p>
          <a:endParaRPr kumimoji="1" lang="ja-JP" altLang="en-US"/>
        </a:p>
      </dgm:t>
    </dgm:pt>
    <dgm:pt modelId="{A7E96138-4800-4781-8B33-50DEC60CCC56}" type="sibTrans" cxnId="{E42396CE-A454-44E0-9966-4BBFCF028157}">
      <dgm:prSet/>
      <dgm:spPr/>
      <dgm:t>
        <a:bodyPr/>
        <a:lstStyle/>
        <a:p>
          <a:endParaRPr kumimoji="1" lang="ja-JP" altLang="en-US"/>
        </a:p>
      </dgm:t>
    </dgm:pt>
    <dgm:pt modelId="{D75CD089-A93F-4C8A-B25A-0C21BED01A74}">
      <dgm:prSet phldrT="[テキスト]"/>
      <dgm:spPr/>
      <dgm:t>
        <a:bodyPr/>
        <a:lstStyle/>
        <a:p>
          <a:r>
            <a:rPr kumimoji="1" lang="ja-JP" altLang="en-US" b="1" dirty="0" err="1" smtClean="0"/>
            <a:t>障がい</a:t>
          </a:r>
          <a:r>
            <a:rPr kumimoji="1" lang="ja-JP" altLang="en-US" b="1" dirty="0" smtClean="0"/>
            <a:t>者セーフティネット分科会</a:t>
          </a:r>
          <a:endParaRPr kumimoji="1" lang="ja-JP" altLang="en-US" b="1" dirty="0"/>
        </a:p>
      </dgm:t>
    </dgm:pt>
    <dgm:pt modelId="{FE2F390C-70F9-4C71-97C7-FE6228ED5947}" type="parTrans" cxnId="{9BC303DD-A95C-4CBF-BD81-99E54FE7BE70}">
      <dgm:prSet/>
      <dgm:spPr/>
      <dgm:t>
        <a:bodyPr/>
        <a:lstStyle/>
        <a:p>
          <a:endParaRPr kumimoji="1" lang="ja-JP" altLang="en-US"/>
        </a:p>
      </dgm:t>
    </dgm:pt>
    <dgm:pt modelId="{265B3204-66AD-4E8A-A253-73E7B64A38C9}" type="sibTrans" cxnId="{9BC303DD-A95C-4CBF-BD81-99E54FE7BE70}">
      <dgm:prSet/>
      <dgm:spPr/>
      <dgm:t>
        <a:bodyPr/>
        <a:lstStyle/>
        <a:p>
          <a:endParaRPr kumimoji="1" lang="ja-JP" altLang="en-US"/>
        </a:p>
      </dgm:t>
    </dgm:pt>
    <dgm:pt modelId="{79D7EF5C-6DE4-4A5A-97A3-6194D8D567B4}">
      <dgm:prSet phldrT="[テキスト]"/>
      <dgm:spPr/>
      <dgm:t>
        <a:bodyPr/>
        <a:lstStyle/>
        <a:p>
          <a:r>
            <a:rPr kumimoji="1" lang="ja-JP" altLang="en-US" b="1" dirty="0" smtClean="0"/>
            <a:t>在宅福祉分科会</a:t>
          </a:r>
          <a:endParaRPr kumimoji="1" lang="ja-JP" altLang="en-US" b="1" dirty="0"/>
        </a:p>
      </dgm:t>
    </dgm:pt>
    <dgm:pt modelId="{E8FC8058-3370-4F8F-8B33-8F95B8FEAC28}" type="parTrans" cxnId="{3B592219-5C6C-4D37-8F28-BC0D861C3809}">
      <dgm:prSet/>
      <dgm:spPr/>
      <dgm:t>
        <a:bodyPr/>
        <a:lstStyle/>
        <a:p>
          <a:endParaRPr kumimoji="1" lang="ja-JP" altLang="en-US"/>
        </a:p>
      </dgm:t>
    </dgm:pt>
    <dgm:pt modelId="{5C087E86-35B5-4D23-A52C-1E5F7BF4ED3C}" type="sibTrans" cxnId="{3B592219-5C6C-4D37-8F28-BC0D861C3809}">
      <dgm:prSet/>
      <dgm:spPr/>
      <dgm:t>
        <a:bodyPr/>
        <a:lstStyle/>
        <a:p>
          <a:endParaRPr kumimoji="1" lang="ja-JP" altLang="en-US"/>
        </a:p>
      </dgm:t>
    </dgm:pt>
    <dgm:pt modelId="{C6A5A5C8-8C17-4D58-B0D2-C4CFB48BEB10}">
      <dgm:prSet phldrT="[テキスト]"/>
      <dgm:spPr/>
      <dgm:t>
        <a:bodyPr/>
        <a:lstStyle/>
        <a:p>
          <a:r>
            <a:rPr kumimoji="1" lang="ja-JP" altLang="en-US" b="1" dirty="0" smtClean="0"/>
            <a:t>ボランティア・市民活動分科会</a:t>
          </a:r>
          <a:endParaRPr kumimoji="1" lang="ja-JP" altLang="en-US" b="1" dirty="0"/>
        </a:p>
      </dgm:t>
    </dgm:pt>
    <dgm:pt modelId="{C14FB7D1-FF1A-4734-9C88-E28651AAB4F9}" type="parTrans" cxnId="{666078A2-A5EC-4159-89A9-9106F2C00CF0}">
      <dgm:prSet/>
      <dgm:spPr/>
      <dgm:t>
        <a:bodyPr/>
        <a:lstStyle/>
        <a:p>
          <a:endParaRPr kumimoji="1" lang="ja-JP" altLang="en-US"/>
        </a:p>
      </dgm:t>
    </dgm:pt>
    <dgm:pt modelId="{28A082A2-B5CF-4461-AE5E-BFAACBC073CC}" type="sibTrans" cxnId="{666078A2-A5EC-4159-89A9-9106F2C00CF0}">
      <dgm:prSet/>
      <dgm:spPr/>
      <dgm:t>
        <a:bodyPr/>
        <a:lstStyle/>
        <a:p>
          <a:endParaRPr kumimoji="1" lang="ja-JP" altLang="en-US"/>
        </a:p>
      </dgm:t>
    </dgm:pt>
    <dgm:pt modelId="{C8AD0A16-473F-4E9E-A6B3-7F64A04C3ACD}">
      <dgm:prSet phldrT="[テキスト]"/>
      <dgm:spPr/>
      <dgm:t>
        <a:bodyPr/>
        <a:lstStyle/>
        <a:p>
          <a:r>
            <a:rPr kumimoji="1" lang="ja-JP" altLang="en-US" b="1" dirty="0" smtClean="0"/>
            <a:t>保育所分科会</a:t>
          </a:r>
          <a:endParaRPr kumimoji="1" lang="ja-JP" altLang="en-US" b="1" dirty="0"/>
        </a:p>
      </dgm:t>
    </dgm:pt>
    <dgm:pt modelId="{7A21406F-553E-46C8-8128-AAF8DFA3A787}" type="parTrans" cxnId="{E00F433A-E35E-4977-B563-93CADA10C889}">
      <dgm:prSet/>
      <dgm:spPr/>
      <dgm:t>
        <a:bodyPr/>
        <a:lstStyle/>
        <a:p>
          <a:endParaRPr kumimoji="1" lang="ja-JP" altLang="en-US"/>
        </a:p>
      </dgm:t>
    </dgm:pt>
    <dgm:pt modelId="{B287B0C8-6219-470F-8871-0BE969BEC475}" type="sibTrans" cxnId="{E00F433A-E35E-4977-B563-93CADA10C889}">
      <dgm:prSet/>
      <dgm:spPr/>
      <dgm:t>
        <a:bodyPr/>
        <a:lstStyle/>
        <a:p>
          <a:endParaRPr kumimoji="1" lang="ja-JP" altLang="en-US"/>
        </a:p>
      </dgm:t>
    </dgm:pt>
    <dgm:pt modelId="{CFF50B30-6453-48D5-82C8-1A497F89D46B}" type="pres">
      <dgm:prSet presAssocID="{E656C2EC-0FC0-400D-960D-AD1A77B9D6FF}" presName="compositeShape" presStyleCnt="0">
        <dgm:presLayoutVars>
          <dgm:chMax val="7"/>
          <dgm:dir/>
          <dgm:resizeHandles val="exact"/>
        </dgm:presLayoutVars>
      </dgm:prSet>
      <dgm:spPr/>
      <dgm:t>
        <a:bodyPr/>
        <a:lstStyle/>
        <a:p>
          <a:endParaRPr kumimoji="1" lang="ja-JP" altLang="en-US"/>
        </a:p>
      </dgm:t>
    </dgm:pt>
    <dgm:pt modelId="{7C7E18F1-2760-4317-BCC9-E758007A91DC}" type="pres">
      <dgm:prSet presAssocID="{E656C2EC-0FC0-400D-960D-AD1A77B9D6FF}" presName="wedge1" presStyleLbl="node1" presStyleIdx="0" presStyleCnt="7"/>
      <dgm:spPr/>
      <dgm:t>
        <a:bodyPr/>
        <a:lstStyle/>
        <a:p>
          <a:endParaRPr kumimoji="1" lang="ja-JP" altLang="en-US"/>
        </a:p>
      </dgm:t>
    </dgm:pt>
    <dgm:pt modelId="{C23B0697-ECBF-43C3-B3AB-C7F52CC10CB1}" type="pres">
      <dgm:prSet presAssocID="{E656C2EC-0FC0-400D-960D-AD1A77B9D6FF}" presName="wedge1Tx" presStyleLbl="node1" presStyleIdx="0" presStyleCnt="7">
        <dgm:presLayoutVars>
          <dgm:chMax val="0"/>
          <dgm:chPref val="0"/>
          <dgm:bulletEnabled val="1"/>
        </dgm:presLayoutVars>
      </dgm:prSet>
      <dgm:spPr/>
      <dgm:t>
        <a:bodyPr/>
        <a:lstStyle/>
        <a:p>
          <a:endParaRPr kumimoji="1" lang="ja-JP" altLang="en-US"/>
        </a:p>
      </dgm:t>
    </dgm:pt>
    <dgm:pt modelId="{33A6E51B-56EB-454A-99B6-0AD838EC9265}" type="pres">
      <dgm:prSet presAssocID="{E656C2EC-0FC0-400D-960D-AD1A77B9D6FF}" presName="wedge2" presStyleLbl="node1" presStyleIdx="1" presStyleCnt="7"/>
      <dgm:spPr/>
      <dgm:t>
        <a:bodyPr/>
        <a:lstStyle/>
        <a:p>
          <a:endParaRPr kumimoji="1" lang="ja-JP" altLang="en-US"/>
        </a:p>
      </dgm:t>
    </dgm:pt>
    <dgm:pt modelId="{FF22B59D-1CC6-43E3-B025-9285145608C2}" type="pres">
      <dgm:prSet presAssocID="{E656C2EC-0FC0-400D-960D-AD1A77B9D6FF}" presName="wedge2Tx" presStyleLbl="node1" presStyleIdx="1" presStyleCnt="7">
        <dgm:presLayoutVars>
          <dgm:chMax val="0"/>
          <dgm:chPref val="0"/>
          <dgm:bulletEnabled val="1"/>
        </dgm:presLayoutVars>
      </dgm:prSet>
      <dgm:spPr/>
      <dgm:t>
        <a:bodyPr/>
        <a:lstStyle/>
        <a:p>
          <a:endParaRPr kumimoji="1" lang="ja-JP" altLang="en-US"/>
        </a:p>
      </dgm:t>
    </dgm:pt>
    <dgm:pt modelId="{3E5477C9-31CB-4006-A8A6-6C8335A74635}" type="pres">
      <dgm:prSet presAssocID="{E656C2EC-0FC0-400D-960D-AD1A77B9D6FF}" presName="wedge3" presStyleLbl="node1" presStyleIdx="2" presStyleCnt="7"/>
      <dgm:spPr/>
      <dgm:t>
        <a:bodyPr/>
        <a:lstStyle/>
        <a:p>
          <a:endParaRPr kumimoji="1" lang="ja-JP" altLang="en-US"/>
        </a:p>
      </dgm:t>
    </dgm:pt>
    <dgm:pt modelId="{E844816E-ADC8-4573-AFC7-958340A1D1B8}" type="pres">
      <dgm:prSet presAssocID="{E656C2EC-0FC0-400D-960D-AD1A77B9D6FF}" presName="wedge3Tx" presStyleLbl="node1" presStyleIdx="2" presStyleCnt="7">
        <dgm:presLayoutVars>
          <dgm:chMax val="0"/>
          <dgm:chPref val="0"/>
          <dgm:bulletEnabled val="1"/>
        </dgm:presLayoutVars>
      </dgm:prSet>
      <dgm:spPr/>
      <dgm:t>
        <a:bodyPr/>
        <a:lstStyle/>
        <a:p>
          <a:endParaRPr kumimoji="1" lang="ja-JP" altLang="en-US"/>
        </a:p>
      </dgm:t>
    </dgm:pt>
    <dgm:pt modelId="{62C47637-2B70-4C80-B9EC-9654E3A64E6F}" type="pres">
      <dgm:prSet presAssocID="{E656C2EC-0FC0-400D-960D-AD1A77B9D6FF}" presName="wedge4" presStyleLbl="node1" presStyleIdx="3" presStyleCnt="7"/>
      <dgm:spPr/>
      <dgm:t>
        <a:bodyPr/>
        <a:lstStyle/>
        <a:p>
          <a:endParaRPr kumimoji="1" lang="ja-JP" altLang="en-US"/>
        </a:p>
      </dgm:t>
    </dgm:pt>
    <dgm:pt modelId="{666E1EA2-3E7F-4954-92F2-4050DFF912A5}" type="pres">
      <dgm:prSet presAssocID="{E656C2EC-0FC0-400D-960D-AD1A77B9D6FF}" presName="wedge4Tx" presStyleLbl="node1" presStyleIdx="3" presStyleCnt="7">
        <dgm:presLayoutVars>
          <dgm:chMax val="0"/>
          <dgm:chPref val="0"/>
          <dgm:bulletEnabled val="1"/>
        </dgm:presLayoutVars>
      </dgm:prSet>
      <dgm:spPr/>
      <dgm:t>
        <a:bodyPr/>
        <a:lstStyle/>
        <a:p>
          <a:endParaRPr kumimoji="1" lang="ja-JP" altLang="en-US"/>
        </a:p>
      </dgm:t>
    </dgm:pt>
    <dgm:pt modelId="{E6001CCE-F800-4B0D-ADCC-021141D7AC67}" type="pres">
      <dgm:prSet presAssocID="{E656C2EC-0FC0-400D-960D-AD1A77B9D6FF}" presName="wedge5" presStyleLbl="node1" presStyleIdx="4" presStyleCnt="7"/>
      <dgm:spPr/>
      <dgm:t>
        <a:bodyPr/>
        <a:lstStyle/>
        <a:p>
          <a:endParaRPr kumimoji="1" lang="ja-JP" altLang="en-US"/>
        </a:p>
      </dgm:t>
    </dgm:pt>
    <dgm:pt modelId="{87FC6977-8B93-4F09-802F-FE7B91D62C27}" type="pres">
      <dgm:prSet presAssocID="{E656C2EC-0FC0-400D-960D-AD1A77B9D6FF}" presName="wedge5Tx" presStyleLbl="node1" presStyleIdx="4" presStyleCnt="7">
        <dgm:presLayoutVars>
          <dgm:chMax val="0"/>
          <dgm:chPref val="0"/>
          <dgm:bulletEnabled val="1"/>
        </dgm:presLayoutVars>
      </dgm:prSet>
      <dgm:spPr/>
      <dgm:t>
        <a:bodyPr/>
        <a:lstStyle/>
        <a:p>
          <a:endParaRPr kumimoji="1" lang="ja-JP" altLang="en-US"/>
        </a:p>
      </dgm:t>
    </dgm:pt>
    <dgm:pt modelId="{E114843C-E654-4309-B26B-F45EBC82958B}" type="pres">
      <dgm:prSet presAssocID="{E656C2EC-0FC0-400D-960D-AD1A77B9D6FF}" presName="wedge6" presStyleLbl="node1" presStyleIdx="5" presStyleCnt="7" custLinFactNeighborX="147" custLinFactNeighborY="-227"/>
      <dgm:spPr/>
      <dgm:t>
        <a:bodyPr/>
        <a:lstStyle/>
        <a:p>
          <a:endParaRPr kumimoji="1" lang="ja-JP" altLang="en-US"/>
        </a:p>
      </dgm:t>
    </dgm:pt>
    <dgm:pt modelId="{EECE54AB-A895-41BF-AEED-21FCD82A37EC}" type="pres">
      <dgm:prSet presAssocID="{E656C2EC-0FC0-400D-960D-AD1A77B9D6FF}" presName="wedge6Tx" presStyleLbl="node1" presStyleIdx="5" presStyleCnt="7">
        <dgm:presLayoutVars>
          <dgm:chMax val="0"/>
          <dgm:chPref val="0"/>
          <dgm:bulletEnabled val="1"/>
        </dgm:presLayoutVars>
      </dgm:prSet>
      <dgm:spPr/>
      <dgm:t>
        <a:bodyPr/>
        <a:lstStyle/>
        <a:p>
          <a:endParaRPr kumimoji="1" lang="ja-JP" altLang="en-US"/>
        </a:p>
      </dgm:t>
    </dgm:pt>
    <dgm:pt modelId="{1C85F252-E05B-4621-9DB9-C25EDE952EED}" type="pres">
      <dgm:prSet presAssocID="{E656C2EC-0FC0-400D-960D-AD1A77B9D6FF}" presName="wedge7" presStyleLbl="node1" presStyleIdx="6" presStyleCnt="7"/>
      <dgm:spPr/>
      <dgm:t>
        <a:bodyPr/>
        <a:lstStyle/>
        <a:p>
          <a:endParaRPr kumimoji="1" lang="ja-JP" altLang="en-US"/>
        </a:p>
      </dgm:t>
    </dgm:pt>
    <dgm:pt modelId="{7878F5E5-714A-4929-95BC-B4A93C63941A}" type="pres">
      <dgm:prSet presAssocID="{E656C2EC-0FC0-400D-960D-AD1A77B9D6FF}" presName="wedge7Tx" presStyleLbl="node1" presStyleIdx="6" presStyleCnt="7">
        <dgm:presLayoutVars>
          <dgm:chMax val="0"/>
          <dgm:chPref val="0"/>
          <dgm:bulletEnabled val="1"/>
        </dgm:presLayoutVars>
      </dgm:prSet>
      <dgm:spPr/>
      <dgm:t>
        <a:bodyPr/>
        <a:lstStyle/>
        <a:p>
          <a:endParaRPr kumimoji="1" lang="ja-JP" altLang="en-US"/>
        </a:p>
      </dgm:t>
    </dgm:pt>
  </dgm:ptLst>
  <dgm:cxnLst>
    <dgm:cxn modelId="{CE74077C-4B3A-4A10-B7A5-2E1F2391040B}" type="presOf" srcId="{4BAA97F0-458C-450C-9CDA-61B9F2935EB2}" destId="{FF22B59D-1CC6-43E3-B025-9285145608C2}" srcOrd="1" destOrd="0" presId="urn:microsoft.com/office/officeart/2005/8/layout/chart3"/>
    <dgm:cxn modelId="{DC2516F0-C824-4E3B-A8EF-191E6A741C1E}" type="presOf" srcId="{A12BBC71-DE56-48C8-AF16-8958670C29BC}" destId="{E844816E-ADC8-4573-AFC7-958340A1D1B8}" srcOrd="1" destOrd="0" presId="urn:microsoft.com/office/officeart/2005/8/layout/chart3"/>
    <dgm:cxn modelId="{3DB641C2-3979-4ACA-B313-576A2D935C28}" type="presOf" srcId="{C8AD0A16-473F-4E9E-A6B3-7F64A04C3ACD}" destId="{7878F5E5-714A-4929-95BC-B4A93C63941A}" srcOrd="1" destOrd="0" presId="urn:microsoft.com/office/officeart/2005/8/layout/chart3"/>
    <dgm:cxn modelId="{9D821330-1FAE-4DB5-9FA3-A163442A4FEF}" type="presOf" srcId="{C6A5A5C8-8C17-4D58-B0D2-C4CFB48BEB10}" destId="{EECE54AB-A895-41BF-AEED-21FCD82A37EC}" srcOrd="1" destOrd="0" presId="urn:microsoft.com/office/officeart/2005/8/layout/chart3"/>
    <dgm:cxn modelId="{666078A2-A5EC-4159-89A9-9106F2C00CF0}" srcId="{E656C2EC-0FC0-400D-960D-AD1A77B9D6FF}" destId="{C6A5A5C8-8C17-4D58-B0D2-C4CFB48BEB10}" srcOrd="5" destOrd="0" parTransId="{C14FB7D1-FF1A-4734-9C88-E28651AAB4F9}" sibTransId="{28A082A2-B5CF-4461-AE5E-BFAACBC073CC}"/>
    <dgm:cxn modelId="{5E81A897-6B78-4A10-888E-CDAB7BFB0144}" srcId="{E656C2EC-0FC0-400D-960D-AD1A77B9D6FF}" destId="{820D2B29-30E6-4CC5-80FF-AC475A14B44F}" srcOrd="0" destOrd="0" parTransId="{DCF99392-2A15-4C92-9FDB-34D08341B798}" sibTransId="{372470E1-524B-42C0-900F-26752CFEBF59}"/>
    <dgm:cxn modelId="{AD6DF0BF-33FA-486F-A729-8E23B5B3A093}" type="presOf" srcId="{D75CD089-A93F-4C8A-B25A-0C21BED01A74}" destId="{666E1EA2-3E7F-4954-92F2-4050DFF912A5}" srcOrd="1" destOrd="0" presId="urn:microsoft.com/office/officeart/2005/8/layout/chart3"/>
    <dgm:cxn modelId="{4B3DAABF-35B2-4973-9DDE-A36247BF73F2}" type="presOf" srcId="{79D7EF5C-6DE4-4A5A-97A3-6194D8D567B4}" destId="{87FC6977-8B93-4F09-802F-FE7B91D62C27}" srcOrd="1" destOrd="0" presId="urn:microsoft.com/office/officeart/2005/8/layout/chart3"/>
    <dgm:cxn modelId="{9BC303DD-A95C-4CBF-BD81-99E54FE7BE70}" srcId="{E656C2EC-0FC0-400D-960D-AD1A77B9D6FF}" destId="{D75CD089-A93F-4C8A-B25A-0C21BED01A74}" srcOrd="3" destOrd="0" parTransId="{FE2F390C-70F9-4C71-97C7-FE6228ED5947}" sibTransId="{265B3204-66AD-4E8A-A253-73E7B64A38C9}"/>
    <dgm:cxn modelId="{3B592219-5C6C-4D37-8F28-BC0D861C3809}" srcId="{E656C2EC-0FC0-400D-960D-AD1A77B9D6FF}" destId="{79D7EF5C-6DE4-4A5A-97A3-6194D8D567B4}" srcOrd="4" destOrd="0" parTransId="{E8FC8058-3370-4F8F-8B33-8F95B8FEAC28}" sibTransId="{5C087E86-35B5-4D23-A52C-1E5F7BF4ED3C}"/>
    <dgm:cxn modelId="{CAC0DB60-ED7E-477B-BCBC-E049D32BA071}" type="presOf" srcId="{E656C2EC-0FC0-400D-960D-AD1A77B9D6FF}" destId="{CFF50B30-6453-48D5-82C8-1A497F89D46B}" srcOrd="0" destOrd="0" presId="urn:microsoft.com/office/officeart/2005/8/layout/chart3"/>
    <dgm:cxn modelId="{73A2FA8D-B913-47A0-BBF8-A56BCF455BB2}" srcId="{E656C2EC-0FC0-400D-960D-AD1A77B9D6FF}" destId="{4BAA97F0-458C-450C-9CDA-61B9F2935EB2}" srcOrd="1" destOrd="0" parTransId="{961EF0FF-6139-422D-970D-472780E90F3A}" sibTransId="{B2393749-7A0F-4FE7-94E9-455DBF5350FD}"/>
    <dgm:cxn modelId="{967B0D99-4064-44E9-8CF1-FE51AE8B4E99}" type="presOf" srcId="{820D2B29-30E6-4CC5-80FF-AC475A14B44F}" destId="{C23B0697-ECBF-43C3-B3AB-C7F52CC10CB1}" srcOrd="1" destOrd="0" presId="urn:microsoft.com/office/officeart/2005/8/layout/chart3"/>
    <dgm:cxn modelId="{E6C012E2-257D-4410-99FA-10B6C2AA632E}" type="presOf" srcId="{A12BBC71-DE56-48C8-AF16-8958670C29BC}" destId="{3E5477C9-31CB-4006-A8A6-6C8335A74635}" srcOrd="0" destOrd="0" presId="urn:microsoft.com/office/officeart/2005/8/layout/chart3"/>
    <dgm:cxn modelId="{CB6B6B63-74B3-4060-A56E-4921B04AAE09}" type="presOf" srcId="{820D2B29-30E6-4CC5-80FF-AC475A14B44F}" destId="{7C7E18F1-2760-4317-BCC9-E758007A91DC}" srcOrd="0" destOrd="0" presId="urn:microsoft.com/office/officeart/2005/8/layout/chart3"/>
    <dgm:cxn modelId="{24C4BE25-A410-4C2A-ADC8-6943B97A5FFD}" type="presOf" srcId="{79D7EF5C-6DE4-4A5A-97A3-6194D8D567B4}" destId="{E6001CCE-F800-4B0D-ADCC-021141D7AC67}" srcOrd="0" destOrd="0" presId="urn:microsoft.com/office/officeart/2005/8/layout/chart3"/>
    <dgm:cxn modelId="{8FC9F804-C803-4DD8-AA9F-6076AEFA5CE3}" type="presOf" srcId="{4BAA97F0-458C-450C-9CDA-61B9F2935EB2}" destId="{33A6E51B-56EB-454A-99B6-0AD838EC9265}" srcOrd="0" destOrd="0" presId="urn:microsoft.com/office/officeart/2005/8/layout/chart3"/>
    <dgm:cxn modelId="{E42396CE-A454-44E0-9966-4BBFCF028157}" srcId="{E656C2EC-0FC0-400D-960D-AD1A77B9D6FF}" destId="{A12BBC71-DE56-48C8-AF16-8958670C29BC}" srcOrd="2" destOrd="0" parTransId="{621781C6-F01E-4BBA-B6CF-B89167BD9D64}" sibTransId="{A7E96138-4800-4781-8B33-50DEC60CCC56}"/>
    <dgm:cxn modelId="{E8C75E4D-73D5-4A55-96FF-D902DA7C07C6}" type="presOf" srcId="{C6A5A5C8-8C17-4D58-B0D2-C4CFB48BEB10}" destId="{E114843C-E654-4309-B26B-F45EBC82958B}" srcOrd="0" destOrd="0" presId="urn:microsoft.com/office/officeart/2005/8/layout/chart3"/>
    <dgm:cxn modelId="{B1A9FF7F-2F7A-4F6F-8E50-E379614BE8B8}" type="presOf" srcId="{D75CD089-A93F-4C8A-B25A-0C21BED01A74}" destId="{62C47637-2B70-4C80-B9EC-9654E3A64E6F}" srcOrd="0" destOrd="0" presId="urn:microsoft.com/office/officeart/2005/8/layout/chart3"/>
    <dgm:cxn modelId="{A07ED3A2-A298-40A8-83CD-457B5B1B44AA}" type="presOf" srcId="{C8AD0A16-473F-4E9E-A6B3-7F64A04C3ACD}" destId="{1C85F252-E05B-4621-9DB9-C25EDE952EED}" srcOrd="0" destOrd="0" presId="urn:microsoft.com/office/officeart/2005/8/layout/chart3"/>
    <dgm:cxn modelId="{E00F433A-E35E-4977-B563-93CADA10C889}" srcId="{E656C2EC-0FC0-400D-960D-AD1A77B9D6FF}" destId="{C8AD0A16-473F-4E9E-A6B3-7F64A04C3ACD}" srcOrd="6" destOrd="0" parTransId="{7A21406F-553E-46C8-8128-AAF8DFA3A787}" sibTransId="{B287B0C8-6219-470F-8871-0BE969BEC475}"/>
    <dgm:cxn modelId="{EE2C6FAC-D2F6-41FD-9FD0-97297562B539}" type="presParOf" srcId="{CFF50B30-6453-48D5-82C8-1A497F89D46B}" destId="{7C7E18F1-2760-4317-BCC9-E758007A91DC}" srcOrd="0" destOrd="0" presId="urn:microsoft.com/office/officeart/2005/8/layout/chart3"/>
    <dgm:cxn modelId="{167317A6-DB2D-4811-AC4E-2F02A54014EA}" type="presParOf" srcId="{CFF50B30-6453-48D5-82C8-1A497F89D46B}" destId="{C23B0697-ECBF-43C3-B3AB-C7F52CC10CB1}" srcOrd="1" destOrd="0" presId="urn:microsoft.com/office/officeart/2005/8/layout/chart3"/>
    <dgm:cxn modelId="{3162EF07-2F9A-4F52-8A88-07882C05F2A9}" type="presParOf" srcId="{CFF50B30-6453-48D5-82C8-1A497F89D46B}" destId="{33A6E51B-56EB-454A-99B6-0AD838EC9265}" srcOrd="2" destOrd="0" presId="urn:microsoft.com/office/officeart/2005/8/layout/chart3"/>
    <dgm:cxn modelId="{94E89A3B-277B-4381-9D7D-3BAC4019E516}" type="presParOf" srcId="{CFF50B30-6453-48D5-82C8-1A497F89D46B}" destId="{FF22B59D-1CC6-43E3-B025-9285145608C2}" srcOrd="3" destOrd="0" presId="urn:microsoft.com/office/officeart/2005/8/layout/chart3"/>
    <dgm:cxn modelId="{2CB86262-678A-4B5D-9C79-09C41C969400}" type="presParOf" srcId="{CFF50B30-6453-48D5-82C8-1A497F89D46B}" destId="{3E5477C9-31CB-4006-A8A6-6C8335A74635}" srcOrd="4" destOrd="0" presId="urn:microsoft.com/office/officeart/2005/8/layout/chart3"/>
    <dgm:cxn modelId="{B87280B8-8E14-4E9A-9EDA-22644CDA7026}" type="presParOf" srcId="{CFF50B30-6453-48D5-82C8-1A497F89D46B}" destId="{E844816E-ADC8-4573-AFC7-958340A1D1B8}" srcOrd="5" destOrd="0" presId="urn:microsoft.com/office/officeart/2005/8/layout/chart3"/>
    <dgm:cxn modelId="{865AD9C2-0F07-4E9F-A827-FA7FF77B08E5}" type="presParOf" srcId="{CFF50B30-6453-48D5-82C8-1A497F89D46B}" destId="{62C47637-2B70-4C80-B9EC-9654E3A64E6F}" srcOrd="6" destOrd="0" presId="urn:microsoft.com/office/officeart/2005/8/layout/chart3"/>
    <dgm:cxn modelId="{2F92F5AB-A2F1-433D-8743-C6112F44C205}" type="presParOf" srcId="{CFF50B30-6453-48D5-82C8-1A497F89D46B}" destId="{666E1EA2-3E7F-4954-92F2-4050DFF912A5}" srcOrd="7" destOrd="0" presId="urn:microsoft.com/office/officeart/2005/8/layout/chart3"/>
    <dgm:cxn modelId="{E2B1C161-46FB-4490-8D82-2BB6981BBF8E}" type="presParOf" srcId="{CFF50B30-6453-48D5-82C8-1A497F89D46B}" destId="{E6001CCE-F800-4B0D-ADCC-021141D7AC67}" srcOrd="8" destOrd="0" presId="urn:microsoft.com/office/officeart/2005/8/layout/chart3"/>
    <dgm:cxn modelId="{48BE0A5D-6089-4C61-B6B3-9AD08366BF48}" type="presParOf" srcId="{CFF50B30-6453-48D5-82C8-1A497F89D46B}" destId="{87FC6977-8B93-4F09-802F-FE7B91D62C27}" srcOrd="9" destOrd="0" presId="urn:microsoft.com/office/officeart/2005/8/layout/chart3"/>
    <dgm:cxn modelId="{6465FB2F-BC18-4E56-A5C8-EF97FE7BD01B}" type="presParOf" srcId="{CFF50B30-6453-48D5-82C8-1A497F89D46B}" destId="{E114843C-E654-4309-B26B-F45EBC82958B}" srcOrd="10" destOrd="0" presId="urn:microsoft.com/office/officeart/2005/8/layout/chart3"/>
    <dgm:cxn modelId="{884F1096-6A87-457B-9C95-DECEAF2E600C}" type="presParOf" srcId="{CFF50B30-6453-48D5-82C8-1A497F89D46B}" destId="{EECE54AB-A895-41BF-AEED-21FCD82A37EC}" srcOrd="11" destOrd="0" presId="urn:microsoft.com/office/officeart/2005/8/layout/chart3"/>
    <dgm:cxn modelId="{6F4B51AB-F726-4698-985D-37F498C9307E}" type="presParOf" srcId="{CFF50B30-6453-48D5-82C8-1A497F89D46B}" destId="{1C85F252-E05B-4621-9DB9-C25EDE952EED}" srcOrd="12" destOrd="0" presId="urn:microsoft.com/office/officeart/2005/8/layout/chart3"/>
    <dgm:cxn modelId="{1D567C92-5BB4-49E5-B09F-EBF35620B606}" type="presParOf" srcId="{CFF50B30-6453-48D5-82C8-1A497F89D46B}" destId="{7878F5E5-714A-4929-95BC-B4A93C63941A}"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D8C59-A30E-4041-B850-67F29EF936D8}" type="doc">
      <dgm:prSet loTypeId="urn:microsoft.com/office/officeart/2005/8/layout/hierarchy2" loCatId="hierarchy" qsTypeId="urn:microsoft.com/office/officeart/2005/8/quickstyle/simple2" qsCatId="simple" csTypeId="urn:microsoft.com/office/officeart/2005/8/colors/colorful4" csCatId="colorful" phldr="1"/>
      <dgm:spPr/>
      <dgm:t>
        <a:bodyPr/>
        <a:lstStyle/>
        <a:p>
          <a:endParaRPr kumimoji="1" lang="ja-JP" altLang="en-US"/>
        </a:p>
      </dgm:t>
    </dgm:pt>
    <dgm:pt modelId="{A9A49FD6-DE06-4E5E-BFB7-7AA49C1D8929}">
      <dgm:prSet phldrT="[テキスト]" custT="1"/>
      <dgm:spPr/>
      <dgm:t>
        <a:bodyPr/>
        <a:lstStyle/>
        <a:p>
          <a:r>
            <a:rPr kumimoji="1" lang="ja-JP" altLang="en-US" sz="2000" b="1" dirty="0" smtClean="0"/>
            <a:t>事務局</a:t>
          </a:r>
          <a:endParaRPr kumimoji="1" lang="en-US" altLang="ja-JP" sz="2000" b="1" dirty="0" smtClean="0"/>
        </a:p>
        <a:p>
          <a:r>
            <a:rPr kumimoji="1" lang="ja-JP" altLang="en-US" sz="2000" b="1" dirty="0" smtClean="0"/>
            <a:t>役員会・理事会等</a:t>
          </a:r>
          <a:endParaRPr kumimoji="1" lang="ja-JP" altLang="en-US" sz="2000" b="1" dirty="0"/>
        </a:p>
      </dgm:t>
    </dgm:pt>
    <dgm:pt modelId="{3DE04D2F-3FCC-4DB1-AC89-552E40F11AB9}" type="parTrans" cxnId="{4FDD54B2-829B-42E5-A80B-062B8A3EAF44}">
      <dgm:prSet/>
      <dgm:spPr/>
      <dgm:t>
        <a:bodyPr/>
        <a:lstStyle/>
        <a:p>
          <a:endParaRPr kumimoji="1" lang="ja-JP" altLang="en-US"/>
        </a:p>
      </dgm:t>
    </dgm:pt>
    <dgm:pt modelId="{6170F6B1-D73D-4710-99AA-A121CC51DAD9}" type="sibTrans" cxnId="{4FDD54B2-829B-42E5-A80B-062B8A3EAF44}">
      <dgm:prSet/>
      <dgm:spPr/>
      <dgm:t>
        <a:bodyPr/>
        <a:lstStyle/>
        <a:p>
          <a:endParaRPr kumimoji="1" lang="ja-JP" altLang="en-US"/>
        </a:p>
      </dgm:t>
    </dgm:pt>
    <dgm:pt modelId="{366ED783-1EC6-4C80-AAA7-E9FF48CA9899}">
      <dgm:prSet phldrT="[テキスト]"/>
      <dgm:spPr/>
      <dgm:t>
        <a:bodyPr/>
        <a:lstStyle/>
        <a:p>
          <a:r>
            <a:rPr kumimoji="1" lang="ja-JP" altLang="en-US" b="1" dirty="0" smtClean="0"/>
            <a:t>部会・分科会</a:t>
          </a:r>
          <a:endParaRPr kumimoji="1" lang="ja-JP" altLang="en-US" b="1" dirty="0"/>
        </a:p>
      </dgm:t>
    </dgm:pt>
    <dgm:pt modelId="{26AE5E67-251E-4491-8A03-023990C318B6}" type="parTrans" cxnId="{600065F3-F4BF-4D0F-943F-D91A243886AB}">
      <dgm:prSet/>
      <dgm:spPr/>
      <dgm:t>
        <a:bodyPr/>
        <a:lstStyle/>
        <a:p>
          <a:endParaRPr kumimoji="1" lang="ja-JP" altLang="en-US" b="1"/>
        </a:p>
      </dgm:t>
    </dgm:pt>
    <dgm:pt modelId="{2ED5A3BC-8139-41E6-A0D6-480ADF2AA697}" type="sibTrans" cxnId="{600065F3-F4BF-4D0F-943F-D91A243886AB}">
      <dgm:prSet/>
      <dgm:spPr/>
      <dgm:t>
        <a:bodyPr/>
        <a:lstStyle/>
        <a:p>
          <a:endParaRPr kumimoji="1" lang="ja-JP" altLang="en-US"/>
        </a:p>
      </dgm:t>
    </dgm:pt>
    <dgm:pt modelId="{DB79B04C-E43D-4108-8DE9-26B1ED7FF2F6}">
      <dgm:prSet phldrT="[テキスト]"/>
      <dgm:spPr>
        <a:solidFill>
          <a:schemeClr val="accent6">
            <a:lumMod val="75000"/>
          </a:schemeClr>
        </a:solidFill>
      </dgm:spPr>
      <dgm:t>
        <a:bodyPr/>
        <a:lstStyle/>
        <a:p>
          <a:r>
            <a:rPr kumimoji="1" lang="ja-JP" altLang="en-US" b="1" dirty="0" smtClean="0"/>
            <a:t>たすけあい活動やサロンなど</a:t>
          </a:r>
          <a:endParaRPr kumimoji="1" lang="en-US" altLang="ja-JP" b="1" dirty="0" smtClean="0"/>
        </a:p>
      </dgm:t>
    </dgm:pt>
    <dgm:pt modelId="{222ADD52-B5FA-43D8-8D37-6C31D317F52D}" type="parTrans" cxnId="{B6D84ED2-6184-4EC0-A580-1F653AC411BE}">
      <dgm:prSet/>
      <dgm:spPr/>
      <dgm:t>
        <a:bodyPr/>
        <a:lstStyle/>
        <a:p>
          <a:endParaRPr kumimoji="1" lang="ja-JP" altLang="en-US" b="1"/>
        </a:p>
      </dgm:t>
    </dgm:pt>
    <dgm:pt modelId="{53D699ED-77BB-4FDC-90D4-E65D4D08D8DA}" type="sibTrans" cxnId="{B6D84ED2-6184-4EC0-A580-1F653AC411BE}">
      <dgm:prSet/>
      <dgm:spPr/>
      <dgm:t>
        <a:bodyPr/>
        <a:lstStyle/>
        <a:p>
          <a:endParaRPr kumimoji="1" lang="ja-JP" altLang="en-US"/>
        </a:p>
      </dgm:t>
    </dgm:pt>
    <dgm:pt modelId="{B62B5372-1292-4C6F-85C8-361D7E45A2CB}">
      <dgm:prSet phldrT="[テキスト]"/>
      <dgm:spPr>
        <a:solidFill>
          <a:schemeClr val="accent6">
            <a:lumMod val="75000"/>
          </a:schemeClr>
        </a:solidFill>
      </dgm:spPr>
      <dgm:t>
        <a:bodyPr/>
        <a:lstStyle/>
        <a:p>
          <a:r>
            <a:rPr kumimoji="1" lang="ja-JP" altLang="en-US" b="1" dirty="0" smtClean="0"/>
            <a:t>交流イベントや居場所運営など</a:t>
          </a:r>
          <a:endParaRPr kumimoji="1" lang="ja-JP" altLang="en-US" b="1" dirty="0"/>
        </a:p>
      </dgm:t>
    </dgm:pt>
    <dgm:pt modelId="{3273C9E9-684C-4376-A892-BB398BDBAE57}" type="parTrans" cxnId="{CADD07FB-6F3D-4C7F-A4AC-BEBA5F478176}">
      <dgm:prSet/>
      <dgm:spPr/>
      <dgm:t>
        <a:bodyPr/>
        <a:lstStyle/>
        <a:p>
          <a:endParaRPr kumimoji="1" lang="ja-JP" altLang="en-US" b="1"/>
        </a:p>
      </dgm:t>
    </dgm:pt>
    <dgm:pt modelId="{FD3DF2D4-A535-4062-A853-692F9E52F35A}" type="sibTrans" cxnId="{CADD07FB-6F3D-4C7F-A4AC-BEBA5F478176}">
      <dgm:prSet/>
      <dgm:spPr/>
      <dgm:t>
        <a:bodyPr/>
        <a:lstStyle/>
        <a:p>
          <a:endParaRPr kumimoji="1" lang="ja-JP" altLang="en-US"/>
        </a:p>
      </dgm:t>
    </dgm:pt>
    <dgm:pt modelId="{8FF9BD84-F7F7-4658-A83A-6ACDF6E86E32}">
      <dgm:prSet phldrT="[テキスト]"/>
      <dgm:spPr/>
      <dgm:t>
        <a:bodyPr/>
        <a:lstStyle/>
        <a:p>
          <a:r>
            <a:rPr kumimoji="1" lang="ja-JP" altLang="en-US" b="1" dirty="0" smtClean="0"/>
            <a:t>委員会</a:t>
          </a:r>
          <a:endParaRPr kumimoji="1" lang="ja-JP" altLang="en-US" b="1" dirty="0"/>
        </a:p>
      </dgm:t>
    </dgm:pt>
    <dgm:pt modelId="{302FEAB9-36D2-40FF-89A6-38B8E1432305}" type="parTrans" cxnId="{40E608F6-7395-4418-A0CD-F0F0B2A6E3FC}">
      <dgm:prSet/>
      <dgm:spPr/>
      <dgm:t>
        <a:bodyPr/>
        <a:lstStyle/>
        <a:p>
          <a:endParaRPr kumimoji="1" lang="ja-JP" altLang="en-US" b="1"/>
        </a:p>
      </dgm:t>
    </dgm:pt>
    <dgm:pt modelId="{1C854C67-7B98-4771-B756-CF1659A38D8A}" type="sibTrans" cxnId="{40E608F6-7395-4418-A0CD-F0F0B2A6E3FC}">
      <dgm:prSet/>
      <dgm:spPr/>
      <dgm:t>
        <a:bodyPr/>
        <a:lstStyle/>
        <a:p>
          <a:endParaRPr kumimoji="1" lang="ja-JP" altLang="en-US"/>
        </a:p>
      </dgm:t>
    </dgm:pt>
    <dgm:pt modelId="{F843DBA2-091B-4405-8D18-FF98DE789C61}">
      <dgm:prSet phldrT="[テキスト]"/>
      <dgm:spPr>
        <a:solidFill>
          <a:schemeClr val="accent6">
            <a:lumMod val="75000"/>
          </a:schemeClr>
        </a:solidFill>
      </dgm:spPr>
      <dgm:t>
        <a:bodyPr/>
        <a:lstStyle/>
        <a:p>
          <a:r>
            <a:rPr kumimoji="1" lang="ja-JP" altLang="en-US" b="1" dirty="0" smtClean="0"/>
            <a:t>広報誌発行</a:t>
          </a:r>
          <a:endParaRPr kumimoji="1" lang="ja-JP" altLang="en-US" b="1" dirty="0"/>
        </a:p>
      </dgm:t>
    </dgm:pt>
    <dgm:pt modelId="{2FA83269-0BBA-403E-B076-EE845C765E46}" type="parTrans" cxnId="{849BC861-0BD5-4F0F-ADB9-6E17156A55D3}">
      <dgm:prSet/>
      <dgm:spPr/>
      <dgm:t>
        <a:bodyPr/>
        <a:lstStyle/>
        <a:p>
          <a:endParaRPr kumimoji="1" lang="ja-JP" altLang="en-US" b="1"/>
        </a:p>
      </dgm:t>
    </dgm:pt>
    <dgm:pt modelId="{3097C9F4-9FEC-487F-96DE-6C35E9210837}" type="sibTrans" cxnId="{849BC861-0BD5-4F0F-ADB9-6E17156A55D3}">
      <dgm:prSet/>
      <dgm:spPr/>
      <dgm:t>
        <a:bodyPr/>
        <a:lstStyle/>
        <a:p>
          <a:endParaRPr kumimoji="1" lang="ja-JP" altLang="en-US"/>
        </a:p>
      </dgm:t>
    </dgm:pt>
    <dgm:pt modelId="{141CAA4A-338B-4BEF-9219-7585A0590E5F}" type="pres">
      <dgm:prSet presAssocID="{E70D8C59-A30E-4041-B850-67F29EF936D8}" presName="diagram" presStyleCnt="0">
        <dgm:presLayoutVars>
          <dgm:chPref val="1"/>
          <dgm:dir/>
          <dgm:animOne val="branch"/>
          <dgm:animLvl val="lvl"/>
          <dgm:resizeHandles val="exact"/>
        </dgm:presLayoutVars>
      </dgm:prSet>
      <dgm:spPr/>
      <dgm:t>
        <a:bodyPr/>
        <a:lstStyle/>
        <a:p>
          <a:endParaRPr kumimoji="1" lang="ja-JP" altLang="en-US"/>
        </a:p>
      </dgm:t>
    </dgm:pt>
    <dgm:pt modelId="{D9825533-AA8D-4237-B716-D04DEF8C1941}" type="pres">
      <dgm:prSet presAssocID="{A9A49FD6-DE06-4E5E-BFB7-7AA49C1D8929}" presName="root1" presStyleCnt="0"/>
      <dgm:spPr/>
    </dgm:pt>
    <dgm:pt modelId="{E6B97A4C-1EA8-44C5-A9BB-2EA367A3E226}" type="pres">
      <dgm:prSet presAssocID="{A9A49FD6-DE06-4E5E-BFB7-7AA49C1D8929}" presName="LevelOneTextNode" presStyleLbl="node0" presStyleIdx="0" presStyleCnt="1" custScaleX="136821" custLinFactNeighborX="-36954" custLinFactNeighborY="82807">
        <dgm:presLayoutVars>
          <dgm:chPref val="3"/>
        </dgm:presLayoutVars>
      </dgm:prSet>
      <dgm:spPr/>
      <dgm:t>
        <a:bodyPr/>
        <a:lstStyle/>
        <a:p>
          <a:endParaRPr kumimoji="1" lang="ja-JP" altLang="en-US"/>
        </a:p>
      </dgm:t>
    </dgm:pt>
    <dgm:pt modelId="{1CDF6DCE-3AAC-4A07-888A-738B3C4F45B3}" type="pres">
      <dgm:prSet presAssocID="{A9A49FD6-DE06-4E5E-BFB7-7AA49C1D8929}" presName="level2hierChild" presStyleCnt="0"/>
      <dgm:spPr/>
    </dgm:pt>
    <dgm:pt modelId="{73B9577B-3523-4BCE-AE9E-51F978AA1750}" type="pres">
      <dgm:prSet presAssocID="{26AE5E67-251E-4491-8A03-023990C318B6}" presName="conn2-1" presStyleLbl="parChTrans1D2" presStyleIdx="0" presStyleCnt="2"/>
      <dgm:spPr/>
      <dgm:t>
        <a:bodyPr/>
        <a:lstStyle/>
        <a:p>
          <a:endParaRPr kumimoji="1" lang="ja-JP" altLang="en-US"/>
        </a:p>
      </dgm:t>
    </dgm:pt>
    <dgm:pt modelId="{20565431-AAE6-44A8-BC99-4A83874268A0}" type="pres">
      <dgm:prSet presAssocID="{26AE5E67-251E-4491-8A03-023990C318B6}" presName="connTx" presStyleLbl="parChTrans1D2" presStyleIdx="0" presStyleCnt="2"/>
      <dgm:spPr/>
      <dgm:t>
        <a:bodyPr/>
        <a:lstStyle/>
        <a:p>
          <a:endParaRPr kumimoji="1" lang="ja-JP" altLang="en-US"/>
        </a:p>
      </dgm:t>
    </dgm:pt>
    <dgm:pt modelId="{4E52C5A0-8CD6-4229-BC08-320F71A91D1C}" type="pres">
      <dgm:prSet presAssocID="{366ED783-1EC6-4C80-AAA7-E9FF48CA9899}" presName="root2" presStyleCnt="0"/>
      <dgm:spPr/>
    </dgm:pt>
    <dgm:pt modelId="{593A39F4-8A58-4CAE-AD35-889DEA2FCCC0}" type="pres">
      <dgm:prSet presAssocID="{366ED783-1EC6-4C80-AAA7-E9FF48CA9899}" presName="LevelTwoTextNode" presStyleLbl="node2" presStyleIdx="0" presStyleCnt="2">
        <dgm:presLayoutVars>
          <dgm:chPref val="3"/>
        </dgm:presLayoutVars>
      </dgm:prSet>
      <dgm:spPr/>
      <dgm:t>
        <a:bodyPr/>
        <a:lstStyle/>
        <a:p>
          <a:endParaRPr kumimoji="1" lang="ja-JP" altLang="en-US"/>
        </a:p>
      </dgm:t>
    </dgm:pt>
    <dgm:pt modelId="{0720087F-59EC-4EA4-A747-8E1DF8B4ED2D}" type="pres">
      <dgm:prSet presAssocID="{366ED783-1EC6-4C80-AAA7-E9FF48CA9899}" presName="level3hierChild" presStyleCnt="0"/>
      <dgm:spPr/>
    </dgm:pt>
    <dgm:pt modelId="{06D85653-B19D-486A-895F-17DEC7465E26}" type="pres">
      <dgm:prSet presAssocID="{222ADD52-B5FA-43D8-8D37-6C31D317F52D}" presName="conn2-1" presStyleLbl="parChTrans1D3" presStyleIdx="0" presStyleCnt="3"/>
      <dgm:spPr/>
      <dgm:t>
        <a:bodyPr/>
        <a:lstStyle/>
        <a:p>
          <a:endParaRPr kumimoji="1" lang="ja-JP" altLang="en-US"/>
        </a:p>
      </dgm:t>
    </dgm:pt>
    <dgm:pt modelId="{E224FE2D-3210-4140-B8C1-B3A0AA5159F0}" type="pres">
      <dgm:prSet presAssocID="{222ADD52-B5FA-43D8-8D37-6C31D317F52D}" presName="connTx" presStyleLbl="parChTrans1D3" presStyleIdx="0" presStyleCnt="3"/>
      <dgm:spPr/>
      <dgm:t>
        <a:bodyPr/>
        <a:lstStyle/>
        <a:p>
          <a:endParaRPr kumimoji="1" lang="ja-JP" altLang="en-US"/>
        </a:p>
      </dgm:t>
    </dgm:pt>
    <dgm:pt modelId="{69DB157A-6E85-415D-88AB-7253FEFABB45}" type="pres">
      <dgm:prSet presAssocID="{DB79B04C-E43D-4108-8DE9-26B1ED7FF2F6}" presName="root2" presStyleCnt="0"/>
      <dgm:spPr/>
    </dgm:pt>
    <dgm:pt modelId="{50EAAF7D-F814-413D-BF04-46ABAE963FAF}" type="pres">
      <dgm:prSet presAssocID="{DB79B04C-E43D-4108-8DE9-26B1ED7FF2F6}" presName="LevelTwoTextNode" presStyleLbl="node3" presStyleIdx="0" presStyleCnt="3">
        <dgm:presLayoutVars>
          <dgm:chPref val="3"/>
        </dgm:presLayoutVars>
      </dgm:prSet>
      <dgm:spPr/>
      <dgm:t>
        <a:bodyPr/>
        <a:lstStyle/>
        <a:p>
          <a:endParaRPr kumimoji="1" lang="ja-JP" altLang="en-US"/>
        </a:p>
      </dgm:t>
    </dgm:pt>
    <dgm:pt modelId="{5599353F-521B-44A6-B336-C9CC41E6D97B}" type="pres">
      <dgm:prSet presAssocID="{DB79B04C-E43D-4108-8DE9-26B1ED7FF2F6}" presName="level3hierChild" presStyleCnt="0"/>
      <dgm:spPr/>
    </dgm:pt>
    <dgm:pt modelId="{CDEC2F33-47F1-4561-874A-747AB72D5EB0}" type="pres">
      <dgm:prSet presAssocID="{3273C9E9-684C-4376-A892-BB398BDBAE57}" presName="conn2-1" presStyleLbl="parChTrans1D3" presStyleIdx="1" presStyleCnt="3"/>
      <dgm:spPr/>
      <dgm:t>
        <a:bodyPr/>
        <a:lstStyle/>
        <a:p>
          <a:endParaRPr kumimoji="1" lang="ja-JP" altLang="en-US"/>
        </a:p>
      </dgm:t>
    </dgm:pt>
    <dgm:pt modelId="{85387BAF-22C6-4A3C-AADC-D19688773BE0}" type="pres">
      <dgm:prSet presAssocID="{3273C9E9-684C-4376-A892-BB398BDBAE57}" presName="connTx" presStyleLbl="parChTrans1D3" presStyleIdx="1" presStyleCnt="3"/>
      <dgm:spPr/>
      <dgm:t>
        <a:bodyPr/>
        <a:lstStyle/>
        <a:p>
          <a:endParaRPr kumimoji="1" lang="ja-JP" altLang="en-US"/>
        </a:p>
      </dgm:t>
    </dgm:pt>
    <dgm:pt modelId="{F1E82164-5911-438D-B8A7-264933A5ACD9}" type="pres">
      <dgm:prSet presAssocID="{B62B5372-1292-4C6F-85C8-361D7E45A2CB}" presName="root2" presStyleCnt="0"/>
      <dgm:spPr/>
    </dgm:pt>
    <dgm:pt modelId="{37C1D8D3-535B-4078-83F3-CDCC3961F332}" type="pres">
      <dgm:prSet presAssocID="{B62B5372-1292-4C6F-85C8-361D7E45A2CB}" presName="LevelTwoTextNode" presStyleLbl="node3" presStyleIdx="1" presStyleCnt="3">
        <dgm:presLayoutVars>
          <dgm:chPref val="3"/>
        </dgm:presLayoutVars>
      </dgm:prSet>
      <dgm:spPr/>
      <dgm:t>
        <a:bodyPr/>
        <a:lstStyle/>
        <a:p>
          <a:endParaRPr kumimoji="1" lang="ja-JP" altLang="en-US"/>
        </a:p>
      </dgm:t>
    </dgm:pt>
    <dgm:pt modelId="{1C6451E0-E4E5-4B8F-9A47-7A5834DF21B3}" type="pres">
      <dgm:prSet presAssocID="{B62B5372-1292-4C6F-85C8-361D7E45A2CB}" presName="level3hierChild" presStyleCnt="0"/>
      <dgm:spPr/>
    </dgm:pt>
    <dgm:pt modelId="{C1101A74-F3C7-4CC8-A3BE-73802327EAFC}" type="pres">
      <dgm:prSet presAssocID="{302FEAB9-36D2-40FF-89A6-38B8E1432305}" presName="conn2-1" presStyleLbl="parChTrans1D2" presStyleIdx="1" presStyleCnt="2"/>
      <dgm:spPr/>
      <dgm:t>
        <a:bodyPr/>
        <a:lstStyle/>
        <a:p>
          <a:endParaRPr kumimoji="1" lang="ja-JP" altLang="en-US"/>
        </a:p>
      </dgm:t>
    </dgm:pt>
    <dgm:pt modelId="{40AB80D6-5397-471F-8D2C-8A69B6B3F3DF}" type="pres">
      <dgm:prSet presAssocID="{302FEAB9-36D2-40FF-89A6-38B8E1432305}" presName="connTx" presStyleLbl="parChTrans1D2" presStyleIdx="1" presStyleCnt="2"/>
      <dgm:spPr/>
      <dgm:t>
        <a:bodyPr/>
        <a:lstStyle/>
        <a:p>
          <a:endParaRPr kumimoji="1" lang="ja-JP" altLang="en-US"/>
        </a:p>
      </dgm:t>
    </dgm:pt>
    <dgm:pt modelId="{F6E750DF-DF31-4130-9160-007401E758DF}" type="pres">
      <dgm:prSet presAssocID="{8FF9BD84-F7F7-4658-A83A-6ACDF6E86E32}" presName="root2" presStyleCnt="0"/>
      <dgm:spPr/>
    </dgm:pt>
    <dgm:pt modelId="{B1153C27-2188-463B-88C9-78190A6FB05E}" type="pres">
      <dgm:prSet presAssocID="{8FF9BD84-F7F7-4658-A83A-6ACDF6E86E32}" presName="LevelTwoTextNode" presStyleLbl="node2" presStyleIdx="1" presStyleCnt="2" custLinFactNeighborY="-3443">
        <dgm:presLayoutVars>
          <dgm:chPref val="3"/>
        </dgm:presLayoutVars>
      </dgm:prSet>
      <dgm:spPr/>
      <dgm:t>
        <a:bodyPr/>
        <a:lstStyle/>
        <a:p>
          <a:endParaRPr kumimoji="1" lang="ja-JP" altLang="en-US"/>
        </a:p>
      </dgm:t>
    </dgm:pt>
    <dgm:pt modelId="{271F028E-337C-4A02-A122-4F51A4F0E9C1}" type="pres">
      <dgm:prSet presAssocID="{8FF9BD84-F7F7-4658-A83A-6ACDF6E86E32}" presName="level3hierChild" presStyleCnt="0"/>
      <dgm:spPr/>
    </dgm:pt>
    <dgm:pt modelId="{49753500-A1AA-4E11-A1DF-338862E6E184}" type="pres">
      <dgm:prSet presAssocID="{2FA83269-0BBA-403E-B076-EE845C765E46}" presName="conn2-1" presStyleLbl="parChTrans1D3" presStyleIdx="2" presStyleCnt="3"/>
      <dgm:spPr/>
      <dgm:t>
        <a:bodyPr/>
        <a:lstStyle/>
        <a:p>
          <a:endParaRPr kumimoji="1" lang="ja-JP" altLang="en-US"/>
        </a:p>
      </dgm:t>
    </dgm:pt>
    <dgm:pt modelId="{AAA91AA5-4FFA-424A-B083-9D05C1C0532C}" type="pres">
      <dgm:prSet presAssocID="{2FA83269-0BBA-403E-B076-EE845C765E46}" presName="connTx" presStyleLbl="parChTrans1D3" presStyleIdx="2" presStyleCnt="3"/>
      <dgm:spPr/>
      <dgm:t>
        <a:bodyPr/>
        <a:lstStyle/>
        <a:p>
          <a:endParaRPr kumimoji="1" lang="ja-JP" altLang="en-US"/>
        </a:p>
      </dgm:t>
    </dgm:pt>
    <dgm:pt modelId="{0A050D50-191D-43E8-8BE6-7E3CF2B17FD4}" type="pres">
      <dgm:prSet presAssocID="{F843DBA2-091B-4405-8D18-FF98DE789C61}" presName="root2" presStyleCnt="0"/>
      <dgm:spPr/>
    </dgm:pt>
    <dgm:pt modelId="{68ADFF97-5C15-4E68-A39E-2836B7B23BAF}" type="pres">
      <dgm:prSet presAssocID="{F843DBA2-091B-4405-8D18-FF98DE789C61}" presName="LevelTwoTextNode" presStyleLbl="node3" presStyleIdx="2" presStyleCnt="3" custLinFactNeighborY="-3443">
        <dgm:presLayoutVars>
          <dgm:chPref val="3"/>
        </dgm:presLayoutVars>
      </dgm:prSet>
      <dgm:spPr/>
      <dgm:t>
        <a:bodyPr/>
        <a:lstStyle/>
        <a:p>
          <a:endParaRPr kumimoji="1" lang="ja-JP" altLang="en-US"/>
        </a:p>
      </dgm:t>
    </dgm:pt>
    <dgm:pt modelId="{B6FCCF16-02FD-4429-BB8E-4D06562B0853}" type="pres">
      <dgm:prSet presAssocID="{F843DBA2-091B-4405-8D18-FF98DE789C61}" presName="level3hierChild" presStyleCnt="0"/>
      <dgm:spPr/>
    </dgm:pt>
  </dgm:ptLst>
  <dgm:cxnLst>
    <dgm:cxn modelId="{B6D84ED2-6184-4EC0-A580-1F653AC411BE}" srcId="{366ED783-1EC6-4C80-AAA7-E9FF48CA9899}" destId="{DB79B04C-E43D-4108-8DE9-26B1ED7FF2F6}" srcOrd="0" destOrd="0" parTransId="{222ADD52-B5FA-43D8-8D37-6C31D317F52D}" sibTransId="{53D699ED-77BB-4FDC-90D4-E65D4D08D8DA}"/>
    <dgm:cxn modelId="{600065F3-F4BF-4D0F-943F-D91A243886AB}" srcId="{A9A49FD6-DE06-4E5E-BFB7-7AA49C1D8929}" destId="{366ED783-1EC6-4C80-AAA7-E9FF48CA9899}" srcOrd="0" destOrd="0" parTransId="{26AE5E67-251E-4491-8A03-023990C318B6}" sibTransId="{2ED5A3BC-8139-41E6-A0D6-480ADF2AA697}"/>
    <dgm:cxn modelId="{54FAC2A7-2960-4830-84D5-7974B95E5B62}" type="presOf" srcId="{3273C9E9-684C-4376-A892-BB398BDBAE57}" destId="{CDEC2F33-47F1-4561-874A-747AB72D5EB0}" srcOrd="0" destOrd="0" presId="urn:microsoft.com/office/officeart/2005/8/layout/hierarchy2"/>
    <dgm:cxn modelId="{6BDA1608-2768-4A6D-88D5-4ADB4C11CEFB}" type="presOf" srcId="{3273C9E9-684C-4376-A892-BB398BDBAE57}" destId="{85387BAF-22C6-4A3C-AADC-D19688773BE0}" srcOrd="1" destOrd="0" presId="urn:microsoft.com/office/officeart/2005/8/layout/hierarchy2"/>
    <dgm:cxn modelId="{CE869D03-944D-45F1-A3FD-980B8AB48A3E}" type="presOf" srcId="{302FEAB9-36D2-40FF-89A6-38B8E1432305}" destId="{40AB80D6-5397-471F-8D2C-8A69B6B3F3DF}" srcOrd="1" destOrd="0" presId="urn:microsoft.com/office/officeart/2005/8/layout/hierarchy2"/>
    <dgm:cxn modelId="{19F02933-2A26-4CE8-8025-0B25FD748785}" type="presOf" srcId="{2FA83269-0BBA-403E-B076-EE845C765E46}" destId="{49753500-A1AA-4E11-A1DF-338862E6E184}" srcOrd="0" destOrd="0" presId="urn:microsoft.com/office/officeart/2005/8/layout/hierarchy2"/>
    <dgm:cxn modelId="{CADD07FB-6F3D-4C7F-A4AC-BEBA5F478176}" srcId="{366ED783-1EC6-4C80-AAA7-E9FF48CA9899}" destId="{B62B5372-1292-4C6F-85C8-361D7E45A2CB}" srcOrd="1" destOrd="0" parTransId="{3273C9E9-684C-4376-A892-BB398BDBAE57}" sibTransId="{FD3DF2D4-A535-4062-A853-692F9E52F35A}"/>
    <dgm:cxn modelId="{4FDD54B2-829B-42E5-A80B-062B8A3EAF44}" srcId="{E70D8C59-A30E-4041-B850-67F29EF936D8}" destId="{A9A49FD6-DE06-4E5E-BFB7-7AA49C1D8929}" srcOrd="0" destOrd="0" parTransId="{3DE04D2F-3FCC-4DB1-AC89-552E40F11AB9}" sibTransId="{6170F6B1-D73D-4710-99AA-A121CC51DAD9}"/>
    <dgm:cxn modelId="{C79C608C-005E-488F-B3C4-94A1C6C616ED}" type="presOf" srcId="{E70D8C59-A30E-4041-B850-67F29EF936D8}" destId="{141CAA4A-338B-4BEF-9219-7585A0590E5F}" srcOrd="0" destOrd="0" presId="urn:microsoft.com/office/officeart/2005/8/layout/hierarchy2"/>
    <dgm:cxn modelId="{5D00AF18-8719-4288-9744-9262D3A38119}" type="presOf" srcId="{F843DBA2-091B-4405-8D18-FF98DE789C61}" destId="{68ADFF97-5C15-4E68-A39E-2836B7B23BAF}" srcOrd="0" destOrd="0" presId="urn:microsoft.com/office/officeart/2005/8/layout/hierarchy2"/>
    <dgm:cxn modelId="{5C7EA117-72FA-4600-8EC6-2EE9965BBB63}" type="presOf" srcId="{B62B5372-1292-4C6F-85C8-361D7E45A2CB}" destId="{37C1D8D3-535B-4078-83F3-CDCC3961F332}" srcOrd="0" destOrd="0" presId="urn:microsoft.com/office/officeart/2005/8/layout/hierarchy2"/>
    <dgm:cxn modelId="{40E608F6-7395-4418-A0CD-F0F0B2A6E3FC}" srcId="{A9A49FD6-DE06-4E5E-BFB7-7AA49C1D8929}" destId="{8FF9BD84-F7F7-4658-A83A-6ACDF6E86E32}" srcOrd="1" destOrd="0" parTransId="{302FEAB9-36D2-40FF-89A6-38B8E1432305}" sibTransId="{1C854C67-7B98-4771-B756-CF1659A38D8A}"/>
    <dgm:cxn modelId="{73479868-9365-4A10-B576-2440D8351621}" type="presOf" srcId="{302FEAB9-36D2-40FF-89A6-38B8E1432305}" destId="{C1101A74-F3C7-4CC8-A3BE-73802327EAFC}" srcOrd="0" destOrd="0" presId="urn:microsoft.com/office/officeart/2005/8/layout/hierarchy2"/>
    <dgm:cxn modelId="{9FBDC86A-DA71-44A7-8A8B-6F7BC2EA8935}" type="presOf" srcId="{366ED783-1EC6-4C80-AAA7-E9FF48CA9899}" destId="{593A39F4-8A58-4CAE-AD35-889DEA2FCCC0}" srcOrd="0" destOrd="0" presId="urn:microsoft.com/office/officeart/2005/8/layout/hierarchy2"/>
    <dgm:cxn modelId="{4102CD9A-50F4-4403-A9B7-FE22C960F4F7}" type="presOf" srcId="{26AE5E67-251E-4491-8A03-023990C318B6}" destId="{20565431-AAE6-44A8-BC99-4A83874268A0}" srcOrd="1" destOrd="0" presId="urn:microsoft.com/office/officeart/2005/8/layout/hierarchy2"/>
    <dgm:cxn modelId="{2809273E-5E56-4BB1-B01A-E4FBE8D25EB2}" type="presOf" srcId="{222ADD52-B5FA-43D8-8D37-6C31D317F52D}" destId="{06D85653-B19D-486A-895F-17DEC7465E26}" srcOrd="0" destOrd="0" presId="urn:microsoft.com/office/officeart/2005/8/layout/hierarchy2"/>
    <dgm:cxn modelId="{C471E975-D8C0-4587-BA2D-00F9AFCDA90C}" type="presOf" srcId="{222ADD52-B5FA-43D8-8D37-6C31D317F52D}" destId="{E224FE2D-3210-4140-B8C1-B3A0AA5159F0}" srcOrd="1" destOrd="0" presId="urn:microsoft.com/office/officeart/2005/8/layout/hierarchy2"/>
    <dgm:cxn modelId="{3FC0991F-AD7E-4CB9-BB27-547318526416}" type="presOf" srcId="{DB79B04C-E43D-4108-8DE9-26B1ED7FF2F6}" destId="{50EAAF7D-F814-413D-BF04-46ABAE963FAF}" srcOrd="0" destOrd="0" presId="urn:microsoft.com/office/officeart/2005/8/layout/hierarchy2"/>
    <dgm:cxn modelId="{1E213C6A-15F3-4861-9D04-8C8A35CC4748}" type="presOf" srcId="{A9A49FD6-DE06-4E5E-BFB7-7AA49C1D8929}" destId="{E6B97A4C-1EA8-44C5-A9BB-2EA367A3E226}" srcOrd="0" destOrd="0" presId="urn:microsoft.com/office/officeart/2005/8/layout/hierarchy2"/>
    <dgm:cxn modelId="{9B5938B6-4281-4DB9-9A95-0C9AA8F8C392}" type="presOf" srcId="{26AE5E67-251E-4491-8A03-023990C318B6}" destId="{73B9577B-3523-4BCE-AE9E-51F978AA1750}" srcOrd="0" destOrd="0" presId="urn:microsoft.com/office/officeart/2005/8/layout/hierarchy2"/>
    <dgm:cxn modelId="{849BC861-0BD5-4F0F-ADB9-6E17156A55D3}" srcId="{8FF9BD84-F7F7-4658-A83A-6ACDF6E86E32}" destId="{F843DBA2-091B-4405-8D18-FF98DE789C61}" srcOrd="0" destOrd="0" parTransId="{2FA83269-0BBA-403E-B076-EE845C765E46}" sibTransId="{3097C9F4-9FEC-487F-96DE-6C35E9210837}"/>
    <dgm:cxn modelId="{4B73CC56-54A5-4FBF-A19F-EE8E0E21D223}" type="presOf" srcId="{8FF9BD84-F7F7-4658-A83A-6ACDF6E86E32}" destId="{B1153C27-2188-463B-88C9-78190A6FB05E}" srcOrd="0" destOrd="0" presId="urn:microsoft.com/office/officeart/2005/8/layout/hierarchy2"/>
    <dgm:cxn modelId="{D9BC41F0-A42B-4CF1-ADFF-0600295AFF6D}" type="presOf" srcId="{2FA83269-0BBA-403E-B076-EE845C765E46}" destId="{AAA91AA5-4FFA-424A-B083-9D05C1C0532C}" srcOrd="1" destOrd="0" presId="urn:microsoft.com/office/officeart/2005/8/layout/hierarchy2"/>
    <dgm:cxn modelId="{3887DF8D-4D4D-417A-AF85-537A4EBD27CF}" type="presParOf" srcId="{141CAA4A-338B-4BEF-9219-7585A0590E5F}" destId="{D9825533-AA8D-4237-B716-D04DEF8C1941}" srcOrd="0" destOrd="0" presId="urn:microsoft.com/office/officeart/2005/8/layout/hierarchy2"/>
    <dgm:cxn modelId="{1B8B1FDF-D094-45BE-8183-33E8B87B3C91}" type="presParOf" srcId="{D9825533-AA8D-4237-B716-D04DEF8C1941}" destId="{E6B97A4C-1EA8-44C5-A9BB-2EA367A3E226}" srcOrd="0" destOrd="0" presId="urn:microsoft.com/office/officeart/2005/8/layout/hierarchy2"/>
    <dgm:cxn modelId="{2481D788-58FA-4E3A-8B3A-4CE5A3282B2F}" type="presParOf" srcId="{D9825533-AA8D-4237-B716-D04DEF8C1941}" destId="{1CDF6DCE-3AAC-4A07-888A-738B3C4F45B3}" srcOrd="1" destOrd="0" presId="urn:microsoft.com/office/officeart/2005/8/layout/hierarchy2"/>
    <dgm:cxn modelId="{8AE5D218-C413-4D77-8B92-A048E65379D1}" type="presParOf" srcId="{1CDF6DCE-3AAC-4A07-888A-738B3C4F45B3}" destId="{73B9577B-3523-4BCE-AE9E-51F978AA1750}" srcOrd="0" destOrd="0" presId="urn:microsoft.com/office/officeart/2005/8/layout/hierarchy2"/>
    <dgm:cxn modelId="{FBCAE316-BC86-4F2F-AC14-38D135DC0871}" type="presParOf" srcId="{73B9577B-3523-4BCE-AE9E-51F978AA1750}" destId="{20565431-AAE6-44A8-BC99-4A83874268A0}" srcOrd="0" destOrd="0" presId="urn:microsoft.com/office/officeart/2005/8/layout/hierarchy2"/>
    <dgm:cxn modelId="{E280E6EE-A39A-4468-9565-408E0DC09EB0}" type="presParOf" srcId="{1CDF6DCE-3AAC-4A07-888A-738B3C4F45B3}" destId="{4E52C5A0-8CD6-4229-BC08-320F71A91D1C}" srcOrd="1" destOrd="0" presId="urn:microsoft.com/office/officeart/2005/8/layout/hierarchy2"/>
    <dgm:cxn modelId="{AC375E7F-D91B-437B-AFB2-BD2EE41FD0A6}" type="presParOf" srcId="{4E52C5A0-8CD6-4229-BC08-320F71A91D1C}" destId="{593A39F4-8A58-4CAE-AD35-889DEA2FCCC0}" srcOrd="0" destOrd="0" presId="urn:microsoft.com/office/officeart/2005/8/layout/hierarchy2"/>
    <dgm:cxn modelId="{593CAC8E-0AD4-41D7-92BF-562E340DEEEE}" type="presParOf" srcId="{4E52C5A0-8CD6-4229-BC08-320F71A91D1C}" destId="{0720087F-59EC-4EA4-A747-8E1DF8B4ED2D}" srcOrd="1" destOrd="0" presId="urn:microsoft.com/office/officeart/2005/8/layout/hierarchy2"/>
    <dgm:cxn modelId="{0C29A7EC-DA16-49BF-9741-5754AA78CB80}" type="presParOf" srcId="{0720087F-59EC-4EA4-A747-8E1DF8B4ED2D}" destId="{06D85653-B19D-486A-895F-17DEC7465E26}" srcOrd="0" destOrd="0" presId="urn:microsoft.com/office/officeart/2005/8/layout/hierarchy2"/>
    <dgm:cxn modelId="{137CAF23-4061-49B5-BBCD-787864F10690}" type="presParOf" srcId="{06D85653-B19D-486A-895F-17DEC7465E26}" destId="{E224FE2D-3210-4140-B8C1-B3A0AA5159F0}" srcOrd="0" destOrd="0" presId="urn:microsoft.com/office/officeart/2005/8/layout/hierarchy2"/>
    <dgm:cxn modelId="{22179505-622C-4605-9305-18FFF84FE129}" type="presParOf" srcId="{0720087F-59EC-4EA4-A747-8E1DF8B4ED2D}" destId="{69DB157A-6E85-415D-88AB-7253FEFABB45}" srcOrd="1" destOrd="0" presId="urn:microsoft.com/office/officeart/2005/8/layout/hierarchy2"/>
    <dgm:cxn modelId="{B57F2E93-1A7F-457F-A2C5-2E6092AB49D3}" type="presParOf" srcId="{69DB157A-6E85-415D-88AB-7253FEFABB45}" destId="{50EAAF7D-F814-413D-BF04-46ABAE963FAF}" srcOrd="0" destOrd="0" presId="urn:microsoft.com/office/officeart/2005/8/layout/hierarchy2"/>
    <dgm:cxn modelId="{3983D8D9-F284-4264-855E-3924C7AFFF02}" type="presParOf" srcId="{69DB157A-6E85-415D-88AB-7253FEFABB45}" destId="{5599353F-521B-44A6-B336-C9CC41E6D97B}" srcOrd="1" destOrd="0" presId="urn:microsoft.com/office/officeart/2005/8/layout/hierarchy2"/>
    <dgm:cxn modelId="{3B53C757-AE07-4A1F-87DF-31B0B80FED66}" type="presParOf" srcId="{0720087F-59EC-4EA4-A747-8E1DF8B4ED2D}" destId="{CDEC2F33-47F1-4561-874A-747AB72D5EB0}" srcOrd="2" destOrd="0" presId="urn:microsoft.com/office/officeart/2005/8/layout/hierarchy2"/>
    <dgm:cxn modelId="{C84C4E85-6DFF-436F-A964-ADC591B4D578}" type="presParOf" srcId="{CDEC2F33-47F1-4561-874A-747AB72D5EB0}" destId="{85387BAF-22C6-4A3C-AADC-D19688773BE0}" srcOrd="0" destOrd="0" presId="urn:microsoft.com/office/officeart/2005/8/layout/hierarchy2"/>
    <dgm:cxn modelId="{567253F3-CC5D-4E77-9D98-4CD0103AA93E}" type="presParOf" srcId="{0720087F-59EC-4EA4-A747-8E1DF8B4ED2D}" destId="{F1E82164-5911-438D-B8A7-264933A5ACD9}" srcOrd="3" destOrd="0" presId="urn:microsoft.com/office/officeart/2005/8/layout/hierarchy2"/>
    <dgm:cxn modelId="{76149A97-7CD3-4A8A-8875-1F1B813A1F5C}" type="presParOf" srcId="{F1E82164-5911-438D-B8A7-264933A5ACD9}" destId="{37C1D8D3-535B-4078-83F3-CDCC3961F332}" srcOrd="0" destOrd="0" presId="urn:microsoft.com/office/officeart/2005/8/layout/hierarchy2"/>
    <dgm:cxn modelId="{F45EE863-9892-42DE-A337-D7BD2FD9FED9}" type="presParOf" srcId="{F1E82164-5911-438D-B8A7-264933A5ACD9}" destId="{1C6451E0-E4E5-4B8F-9A47-7A5834DF21B3}" srcOrd="1" destOrd="0" presId="urn:microsoft.com/office/officeart/2005/8/layout/hierarchy2"/>
    <dgm:cxn modelId="{E677E126-DB12-4E12-ADED-BAAFE34ED43B}" type="presParOf" srcId="{1CDF6DCE-3AAC-4A07-888A-738B3C4F45B3}" destId="{C1101A74-F3C7-4CC8-A3BE-73802327EAFC}" srcOrd="2" destOrd="0" presId="urn:microsoft.com/office/officeart/2005/8/layout/hierarchy2"/>
    <dgm:cxn modelId="{B0E2299F-E43A-4E08-A5E3-F4365BAE428C}" type="presParOf" srcId="{C1101A74-F3C7-4CC8-A3BE-73802327EAFC}" destId="{40AB80D6-5397-471F-8D2C-8A69B6B3F3DF}" srcOrd="0" destOrd="0" presId="urn:microsoft.com/office/officeart/2005/8/layout/hierarchy2"/>
    <dgm:cxn modelId="{2EC669BE-8ED7-4ED7-950E-298EE2D7AC83}" type="presParOf" srcId="{1CDF6DCE-3AAC-4A07-888A-738B3C4F45B3}" destId="{F6E750DF-DF31-4130-9160-007401E758DF}" srcOrd="3" destOrd="0" presId="urn:microsoft.com/office/officeart/2005/8/layout/hierarchy2"/>
    <dgm:cxn modelId="{5444821D-2285-4F9C-9B9B-EEAF61FCB89F}" type="presParOf" srcId="{F6E750DF-DF31-4130-9160-007401E758DF}" destId="{B1153C27-2188-463B-88C9-78190A6FB05E}" srcOrd="0" destOrd="0" presId="urn:microsoft.com/office/officeart/2005/8/layout/hierarchy2"/>
    <dgm:cxn modelId="{60848511-C850-42C4-9183-C7F64CDFF1C8}" type="presParOf" srcId="{F6E750DF-DF31-4130-9160-007401E758DF}" destId="{271F028E-337C-4A02-A122-4F51A4F0E9C1}" srcOrd="1" destOrd="0" presId="urn:microsoft.com/office/officeart/2005/8/layout/hierarchy2"/>
    <dgm:cxn modelId="{6C8E77F5-C038-4202-AE86-0134EDDCD667}" type="presParOf" srcId="{271F028E-337C-4A02-A122-4F51A4F0E9C1}" destId="{49753500-A1AA-4E11-A1DF-338862E6E184}" srcOrd="0" destOrd="0" presId="urn:microsoft.com/office/officeart/2005/8/layout/hierarchy2"/>
    <dgm:cxn modelId="{FAA0C90D-01E1-4B11-9F3F-5C84896BA2A3}" type="presParOf" srcId="{49753500-A1AA-4E11-A1DF-338862E6E184}" destId="{AAA91AA5-4FFA-424A-B083-9D05C1C0532C}" srcOrd="0" destOrd="0" presId="urn:microsoft.com/office/officeart/2005/8/layout/hierarchy2"/>
    <dgm:cxn modelId="{E9F7B61D-2579-44EA-8249-CD049817A37A}" type="presParOf" srcId="{271F028E-337C-4A02-A122-4F51A4F0E9C1}" destId="{0A050D50-191D-43E8-8BE6-7E3CF2B17FD4}" srcOrd="1" destOrd="0" presId="urn:microsoft.com/office/officeart/2005/8/layout/hierarchy2"/>
    <dgm:cxn modelId="{2B8A3421-D904-4554-ACA8-CC41CA9E9867}" type="presParOf" srcId="{0A050D50-191D-43E8-8BE6-7E3CF2B17FD4}" destId="{68ADFF97-5C15-4E68-A39E-2836B7B23BAF}" srcOrd="0" destOrd="0" presId="urn:microsoft.com/office/officeart/2005/8/layout/hierarchy2"/>
    <dgm:cxn modelId="{D5575C76-43DB-4779-B1EB-622E3473C780}" type="presParOf" srcId="{0A050D50-191D-43E8-8BE6-7E3CF2B17FD4}" destId="{B6FCCF16-02FD-4429-BB8E-4D06562B085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D8C59-A30E-4041-B850-67F29EF936D8}"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kumimoji="1" lang="ja-JP" altLang="en-US"/>
        </a:p>
      </dgm:t>
    </dgm:pt>
    <dgm:pt modelId="{A9A49FD6-DE06-4E5E-BFB7-7AA49C1D8929}">
      <dgm:prSet phldrT="[テキスト]"/>
      <dgm:spPr/>
      <dgm:t>
        <a:bodyPr/>
        <a:lstStyle/>
        <a:p>
          <a:r>
            <a:rPr kumimoji="1" lang="ja-JP" altLang="en-US" b="1" dirty="0" smtClean="0"/>
            <a:t>事務局</a:t>
          </a:r>
          <a:endParaRPr kumimoji="1" lang="en-US" altLang="ja-JP" b="1" dirty="0" smtClean="0"/>
        </a:p>
        <a:p>
          <a:r>
            <a:rPr kumimoji="1" lang="ja-JP" altLang="en-US" b="1" dirty="0" smtClean="0"/>
            <a:t>役員会・理事会等</a:t>
          </a:r>
          <a:endParaRPr kumimoji="1" lang="ja-JP" altLang="en-US" b="1" dirty="0"/>
        </a:p>
      </dgm:t>
    </dgm:pt>
    <dgm:pt modelId="{3DE04D2F-3FCC-4DB1-AC89-552E40F11AB9}" type="parTrans" cxnId="{4FDD54B2-829B-42E5-A80B-062B8A3EAF44}">
      <dgm:prSet/>
      <dgm:spPr/>
      <dgm:t>
        <a:bodyPr/>
        <a:lstStyle/>
        <a:p>
          <a:endParaRPr kumimoji="1" lang="ja-JP" altLang="en-US"/>
        </a:p>
      </dgm:t>
    </dgm:pt>
    <dgm:pt modelId="{6170F6B1-D73D-4710-99AA-A121CC51DAD9}" type="sibTrans" cxnId="{4FDD54B2-829B-42E5-A80B-062B8A3EAF44}">
      <dgm:prSet/>
      <dgm:spPr/>
      <dgm:t>
        <a:bodyPr/>
        <a:lstStyle/>
        <a:p>
          <a:endParaRPr kumimoji="1" lang="ja-JP" altLang="en-US"/>
        </a:p>
      </dgm:t>
    </dgm:pt>
    <dgm:pt modelId="{366ED783-1EC6-4C80-AAA7-E9FF48CA9899}">
      <dgm:prSet phldrT="[テキスト]"/>
      <dgm:spPr/>
      <dgm:t>
        <a:bodyPr/>
        <a:lstStyle/>
        <a:p>
          <a:r>
            <a:rPr kumimoji="1" lang="ja-JP" altLang="en-US" b="1" dirty="0" smtClean="0"/>
            <a:t>助成団体</a:t>
          </a:r>
          <a:endParaRPr kumimoji="1" lang="ja-JP" altLang="en-US" b="1" dirty="0"/>
        </a:p>
      </dgm:t>
    </dgm:pt>
    <dgm:pt modelId="{26AE5E67-251E-4491-8A03-023990C318B6}" type="parTrans" cxnId="{600065F3-F4BF-4D0F-943F-D91A243886AB}">
      <dgm:prSet/>
      <dgm:spPr>
        <a:ln w="50800">
          <a:solidFill>
            <a:srgbClr val="A50021"/>
          </a:solidFill>
          <a:prstDash val="sysDash"/>
        </a:ln>
      </dgm:spPr>
      <dgm:t>
        <a:bodyPr/>
        <a:lstStyle/>
        <a:p>
          <a:endParaRPr kumimoji="1" lang="ja-JP" altLang="en-US" b="1"/>
        </a:p>
      </dgm:t>
    </dgm:pt>
    <dgm:pt modelId="{2ED5A3BC-8139-41E6-A0D6-480ADF2AA697}" type="sibTrans" cxnId="{600065F3-F4BF-4D0F-943F-D91A243886AB}">
      <dgm:prSet/>
      <dgm:spPr/>
      <dgm:t>
        <a:bodyPr/>
        <a:lstStyle/>
        <a:p>
          <a:endParaRPr kumimoji="1" lang="ja-JP" altLang="en-US"/>
        </a:p>
      </dgm:t>
    </dgm:pt>
    <dgm:pt modelId="{DB79B04C-E43D-4108-8DE9-26B1ED7FF2F6}">
      <dgm:prSet phldrT="[テキスト]" custT="1"/>
      <dgm:spPr>
        <a:solidFill>
          <a:srgbClr val="CCFF99"/>
        </a:solidFill>
      </dgm:spPr>
      <dgm:t>
        <a:bodyPr/>
        <a:lstStyle/>
        <a:p>
          <a:r>
            <a:rPr kumimoji="1" lang="ja-JP" altLang="en-US" sz="2000" b="1" dirty="0" smtClean="0">
              <a:solidFill>
                <a:schemeClr val="tx1"/>
              </a:solidFill>
            </a:rPr>
            <a:t>たすけあい活動やサロンなど</a:t>
          </a:r>
          <a:endParaRPr kumimoji="1" lang="en-US" altLang="ja-JP" sz="2000" b="1" dirty="0" smtClean="0">
            <a:solidFill>
              <a:schemeClr val="tx1"/>
            </a:solidFill>
          </a:endParaRPr>
        </a:p>
      </dgm:t>
    </dgm:pt>
    <dgm:pt modelId="{222ADD52-B5FA-43D8-8D37-6C31D317F52D}" type="parTrans" cxnId="{B6D84ED2-6184-4EC0-A580-1F653AC411BE}">
      <dgm:prSet/>
      <dgm:spPr>
        <a:ln>
          <a:solidFill>
            <a:srgbClr val="A50021"/>
          </a:solidFill>
        </a:ln>
      </dgm:spPr>
      <dgm:t>
        <a:bodyPr/>
        <a:lstStyle/>
        <a:p>
          <a:endParaRPr kumimoji="1" lang="ja-JP" altLang="en-US" b="1"/>
        </a:p>
      </dgm:t>
    </dgm:pt>
    <dgm:pt modelId="{53D699ED-77BB-4FDC-90D4-E65D4D08D8DA}" type="sibTrans" cxnId="{B6D84ED2-6184-4EC0-A580-1F653AC411BE}">
      <dgm:prSet/>
      <dgm:spPr/>
      <dgm:t>
        <a:bodyPr/>
        <a:lstStyle/>
        <a:p>
          <a:endParaRPr kumimoji="1" lang="ja-JP" altLang="en-US"/>
        </a:p>
      </dgm:t>
    </dgm:pt>
    <dgm:pt modelId="{B62B5372-1292-4C6F-85C8-361D7E45A2CB}">
      <dgm:prSet phldrT="[テキスト]" custT="1"/>
      <dgm:spPr>
        <a:solidFill>
          <a:srgbClr val="CCFF99"/>
        </a:solidFill>
      </dgm:spPr>
      <dgm:t>
        <a:bodyPr/>
        <a:lstStyle/>
        <a:p>
          <a:r>
            <a:rPr kumimoji="1" lang="ja-JP" altLang="en-US" sz="2000" b="1" dirty="0" smtClean="0">
              <a:solidFill>
                <a:schemeClr val="tx1"/>
              </a:solidFill>
            </a:rPr>
            <a:t>交流イベントや</a:t>
          </a:r>
          <a:endParaRPr kumimoji="1" lang="en-US" altLang="ja-JP" sz="2000" b="1" dirty="0" smtClean="0">
            <a:solidFill>
              <a:schemeClr val="tx1"/>
            </a:solidFill>
          </a:endParaRPr>
        </a:p>
        <a:p>
          <a:r>
            <a:rPr kumimoji="1" lang="ja-JP" altLang="en-US" sz="2000" b="1" dirty="0" smtClean="0">
              <a:solidFill>
                <a:schemeClr val="tx1"/>
              </a:solidFill>
            </a:rPr>
            <a:t>居場所運営など</a:t>
          </a:r>
          <a:endParaRPr kumimoji="1" lang="ja-JP" altLang="en-US" sz="2000" b="1" dirty="0">
            <a:solidFill>
              <a:schemeClr val="tx1"/>
            </a:solidFill>
          </a:endParaRPr>
        </a:p>
      </dgm:t>
    </dgm:pt>
    <dgm:pt modelId="{3273C9E9-684C-4376-A892-BB398BDBAE57}" type="parTrans" cxnId="{CADD07FB-6F3D-4C7F-A4AC-BEBA5F478176}">
      <dgm:prSet/>
      <dgm:spPr>
        <a:ln>
          <a:solidFill>
            <a:srgbClr val="A50021"/>
          </a:solidFill>
        </a:ln>
      </dgm:spPr>
      <dgm:t>
        <a:bodyPr/>
        <a:lstStyle/>
        <a:p>
          <a:endParaRPr kumimoji="1" lang="ja-JP" altLang="en-US" b="1"/>
        </a:p>
      </dgm:t>
    </dgm:pt>
    <dgm:pt modelId="{FD3DF2D4-A535-4062-A853-692F9E52F35A}" type="sibTrans" cxnId="{CADD07FB-6F3D-4C7F-A4AC-BEBA5F478176}">
      <dgm:prSet/>
      <dgm:spPr/>
      <dgm:t>
        <a:bodyPr/>
        <a:lstStyle/>
        <a:p>
          <a:endParaRPr kumimoji="1" lang="ja-JP" altLang="en-US"/>
        </a:p>
      </dgm:t>
    </dgm:pt>
    <dgm:pt modelId="{8FF9BD84-F7F7-4658-A83A-6ACDF6E86E32}">
      <dgm:prSet phldrT="[テキスト]"/>
      <dgm:spPr/>
      <dgm:t>
        <a:bodyPr/>
        <a:lstStyle/>
        <a:p>
          <a:r>
            <a:rPr kumimoji="1" lang="ja-JP" altLang="en-US" b="1" dirty="0" smtClean="0"/>
            <a:t>委員会</a:t>
          </a:r>
          <a:endParaRPr kumimoji="1" lang="en-US" altLang="ja-JP" b="1" dirty="0" smtClean="0"/>
        </a:p>
        <a:p>
          <a:r>
            <a:rPr kumimoji="1" lang="ja-JP" altLang="en-US" b="1" dirty="0" smtClean="0"/>
            <a:t>・実行委員会</a:t>
          </a:r>
          <a:endParaRPr kumimoji="1" lang="ja-JP" altLang="en-US" b="1" dirty="0"/>
        </a:p>
      </dgm:t>
    </dgm:pt>
    <dgm:pt modelId="{302FEAB9-36D2-40FF-89A6-38B8E1432305}" type="parTrans" cxnId="{40E608F6-7395-4418-A0CD-F0F0B2A6E3FC}">
      <dgm:prSet/>
      <dgm:spPr>
        <a:ln>
          <a:solidFill>
            <a:srgbClr val="A50021"/>
          </a:solidFill>
          <a:prstDash val="sysDot"/>
        </a:ln>
      </dgm:spPr>
      <dgm:t>
        <a:bodyPr/>
        <a:lstStyle/>
        <a:p>
          <a:endParaRPr kumimoji="1" lang="ja-JP" altLang="en-US" b="1"/>
        </a:p>
      </dgm:t>
    </dgm:pt>
    <dgm:pt modelId="{1C854C67-7B98-4771-B756-CF1659A38D8A}" type="sibTrans" cxnId="{40E608F6-7395-4418-A0CD-F0F0B2A6E3FC}">
      <dgm:prSet/>
      <dgm:spPr/>
      <dgm:t>
        <a:bodyPr/>
        <a:lstStyle/>
        <a:p>
          <a:endParaRPr kumimoji="1" lang="ja-JP" altLang="en-US"/>
        </a:p>
      </dgm:t>
    </dgm:pt>
    <dgm:pt modelId="{F843DBA2-091B-4405-8D18-FF98DE789C61}">
      <dgm:prSet phldrT="[テキスト]" custT="1"/>
      <dgm:spPr>
        <a:solidFill>
          <a:srgbClr val="CCFF99"/>
        </a:solidFill>
      </dgm:spPr>
      <dgm:t>
        <a:bodyPr/>
        <a:lstStyle/>
        <a:p>
          <a:r>
            <a:rPr kumimoji="1" lang="ja-JP" altLang="en-US" sz="2000" b="1" dirty="0" smtClean="0">
              <a:solidFill>
                <a:schemeClr val="tx1"/>
              </a:solidFill>
            </a:rPr>
            <a:t>防災訓練など</a:t>
          </a:r>
          <a:endParaRPr kumimoji="1" lang="ja-JP" altLang="en-US" sz="2000" b="1" dirty="0">
            <a:solidFill>
              <a:schemeClr val="tx1"/>
            </a:solidFill>
          </a:endParaRPr>
        </a:p>
      </dgm:t>
    </dgm:pt>
    <dgm:pt modelId="{2FA83269-0BBA-403E-B076-EE845C765E46}" type="parTrans" cxnId="{849BC861-0BD5-4F0F-ADB9-6E17156A55D3}">
      <dgm:prSet/>
      <dgm:spPr>
        <a:ln>
          <a:solidFill>
            <a:srgbClr val="A50021"/>
          </a:solidFill>
        </a:ln>
      </dgm:spPr>
      <dgm:t>
        <a:bodyPr/>
        <a:lstStyle/>
        <a:p>
          <a:endParaRPr kumimoji="1" lang="ja-JP" altLang="en-US" b="1"/>
        </a:p>
      </dgm:t>
    </dgm:pt>
    <dgm:pt modelId="{3097C9F4-9FEC-487F-96DE-6C35E9210837}" type="sibTrans" cxnId="{849BC861-0BD5-4F0F-ADB9-6E17156A55D3}">
      <dgm:prSet/>
      <dgm:spPr/>
      <dgm:t>
        <a:bodyPr/>
        <a:lstStyle/>
        <a:p>
          <a:endParaRPr kumimoji="1" lang="ja-JP" altLang="en-US"/>
        </a:p>
      </dgm:t>
    </dgm:pt>
    <dgm:pt modelId="{141CAA4A-338B-4BEF-9219-7585A0590E5F}" type="pres">
      <dgm:prSet presAssocID="{E70D8C59-A30E-4041-B850-67F29EF936D8}" presName="diagram" presStyleCnt="0">
        <dgm:presLayoutVars>
          <dgm:chPref val="1"/>
          <dgm:dir/>
          <dgm:animOne val="branch"/>
          <dgm:animLvl val="lvl"/>
          <dgm:resizeHandles val="exact"/>
        </dgm:presLayoutVars>
      </dgm:prSet>
      <dgm:spPr/>
      <dgm:t>
        <a:bodyPr/>
        <a:lstStyle/>
        <a:p>
          <a:endParaRPr kumimoji="1" lang="ja-JP" altLang="en-US"/>
        </a:p>
      </dgm:t>
    </dgm:pt>
    <dgm:pt modelId="{D9825533-AA8D-4237-B716-D04DEF8C1941}" type="pres">
      <dgm:prSet presAssocID="{A9A49FD6-DE06-4E5E-BFB7-7AA49C1D8929}" presName="root1" presStyleCnt="0"/>
      <dgm:spPr/>
    </dgm:pt>
    <dgm:pt modelId="{E6B97A4C-1EA8-44C5-A9BB-2EA367A3E226}" type="pres">
      <dgm:prSet presAssocID="{A9A49FD6-DE06-4E5E-BFB7-7AA49C1D8929}" presName="LevelOneTextNode" presStyleLbl="node0" presStyleIdx="0" presStyleCnt="1" custScaleX="136821" custLinFactNeighborX="-6521" custLinFactNeighborY="86411">
        <dgm:presLayoutVars>
          <dgm:chPref val="3"/>
        </dgm:presLayoutVars>
      </dgm:prSet>
      <dgm:spPr/>
      <dgm:t>
        <a:bodyPr/>
        <a:lstStyle/>
        <a:p>
          <a:endParaRPr kumimoji="1" lang="ja-JP" altLang="en-US"/>
        </a:p>
      </dgm:t>
    </dgm:pt>
    <dgm:pt modelId="{1CDF6DCE-3AAC-4A07-888A-738B3C4F45B3}" type="pres">
      <dgm:prSet presAssocID="{A9A49FD6-DE06-4E5E-BFB7-7AA49C1D8929}" presName="level2hierChild" presStyleCnt="0"/>
      <dgm:spPr/>
    </dgm:pt>
    <dgm:pt modelId="{73B9577B-3523-4BCE-AE9E-51F978AA1750}" type="pres">
      <dgm:prSet presAssocID="{26AE5E67-251E-4491-8A03-023990C318B6}" presName="conn2-1" presStyleLbl="parChTrans1D2" presStyleIdx="0" presStyleCnt="2"/>
      <dgm:spPr/>
      <dgm:t>
        <a:bodyPr/>
        <a:lstStyle/>
        <a:p>
          <a:endParaRPr kumimoji="1" lang="ja-JP" altLang="en-US"/>
        </a:p>
      </dgm:t>
    </dgm:pt>
    <dgm:pt modelId="{20565431-AAE6-44A8-BC99-4A83874268A0}" type="pres">
      <dgm:prSet presAssocID="{26AE5E67-251E-4491-8A03-023990C318B6}" presName="connTx" presStyleLbl="parChTrans1D2" presStyleIdx="0" presStyleCnt="2"/>
      <dgm:spPr/>
      <dgm:t>
        <a:bodyPr/>
        <a:lstStyle/>
        <a:p>
          <a:endParaRPr kumimoji="1" lang="ja-JP" altLang="en-US"/>
        </a:p>
      </dgm:t>
    </dgm:pt>
    <dgm:pt modelId="{4E52C5A0-8CD6-4229-BC08-320F71A91D1C}" type="pres">
      <dgm:prSet presAssocID="{366ED783-1EC6-4C80-AAA7-E9FF48CA9899}" presName="root2" presStyleCnt="0"/>
      <dgm:spPr/>
    </dgm:pt>
    <dgm:pt modelId="{593A39F4-8A58-4CAE-AD35-889DEA2FCCC0}" type="pres">
      <dgm:prSet presAssocID="{366ED783-1EC6-4C80-AAA7-E9FF48CA9899}" presName="LevelTwoTextNode" presStyleLbl="node2" presStyleIdx="0" presStyleCnt="2">
        <dgm:presLayoutVars>
          <dgm:chPref val="3"/>
        </dgm:presLayoutVars>
      </dgm:prSet>
      <dgm:spPr/>
      <dgm:t>
        <a:bodyPr/>
        <a:lstStyle/>
        <a:p>
          <a:endParaRPr kumimoji="1" lang="ja-JP" altLang="en-US"/>
        </a:p>
      </dgm:t>
    </dgm:pt>
    <dgm:pt modelId="{0720087F-59EC-4EA4-A747-8E1DF8B4ED2D}" type="pres">
      <dgm:prSet presAssocID="{366ED783-1EC6-4C80-AAA7-E9FF48CA9899}" presName="level3hierChild" presStyleCnt="0"/>
      <dgm:spPr/>
    </dgm:pt>
    <dgm:pt modelId="{06D85653-B19D-486A-895F-17DEC7465E26}" type="pres">
      <dgm:prSet presAssocID="{222ADD52-B5FA-43D8-8D37-6C31D317F52D}" presName="conn2-1" presStyleLbl="parChTrans1D3" presStyleIdx="0" presStyleCnt="3"/>
      <dgm:spPr/>
      <dgm:t>
        <a:bodyPr/>
        <a:lstStyle/>
        <a:p>
          <a:endParaRPr kumimoji="1" lang="ja-JP" altLang="en-US"/>
        </a:p>
      </dgm:t>
    </dgm:pt>
    <dgm:pt modelId="{E224FE2D-3210-4140-B8C1-B3A0AA5159F0}" type="pres">
      <dgm:prSet presAssocID="{222ADD52-B5FA-43D8-8D37-6C31D317F52D}" presName="connTx" presStyleLbl="parChTrans1D3" presStyleIdx="0" presStyleCnt="3"/>
      <dgm:spPr/>
      <dgm:t>
        <a:bodyPr/>
        <a:lstStyle/>
        <a:p>
          <a:endParaRPr kumimoji="1" lang="ja-JP" altLang="en-US"/>
        </a:p>
      </dgm:t>
    </dgm:pt>
    <dgm:pt modelId="{69DB157A-6E85-415D-88AB-7253FEFABB45}" type="pres">
      <dgm:prSet presAssocID="{DB79B04C-E43D-4108-8DE9-26B1ED7FF2F6}" presName="root2" presStyleCnt="0"/>
      <dgm:spPr/>
    </dgm:pt>
    <dgm:pt modelId="{50EAAF7D-F814-413D-BF04-46ABAE963FAF}" type="pres">
      <dgm:prSet presAssocID="{DB79B04C-E43D-4108-8DE9-26B1ED7FF2F6}" presName="LevelTwoTextNode" presStyleLbl="node3" presStyleIdx="0" presStyleCnt="3" custScaleX="186538" custScaleY="84510" custLinFactNeighborX="1143">
        <dgm:presLayoutVars>
          <dgm:chPref val="3"/>
        </dgm:presLayoutVars>
      </dgm:prSet>
      <dgm:spPr/>
      <dgm:t>
        <a:bodyPr/>
        <a:lstStyle/>
        <a:p>
          <a:endParaRPr kumimoji="1" lang="ja-JP" altLang="en-US"/>
        </a:p>
      </dgm:t>
    </dgm:pt>
    <dgm:pt modelId="{5599353F-521B-44A6-B336-C9CC41E6D97B}" type="pres">
      <dgm:prSet presAssocID="{DB79B04C-E43D-4108-8DE9-26B1ED7FF2F6}" presName="level3hierChild" presStyleCnt="0"/>
      <dgm:spPr/>
    </dgm:pt>
    <dgm:pt modelId="{CDEC2F33-47F1-4561-874A-747AB72D5EB0}" type="pres">
      <dgm:prSet presAssocID="{3273C9E9-684C-4376-A892-BB398BDBAE57}" presName="conn2-1" presStyleLbl="parChTrans1D3" presStyleIdx="1" presStyleCnt="3"/>
      <dgm:spPr/>
      <dgm:t>
        <a:bodyPr/>
        <a:lstStyle/>
        <a:p>
          <a:endParaRPr kumimoji="1" lang="ja-JP" altLang="en-US"/>
        </a:p>
      </dgm:t>
    </dgm:pt>
    <dgm:pt modelId="{85387BAF-22C6-4A3C-AADC-D19688773BE0}" type="pres">
      <dgm:prSet presAssocID="{3273C9E9-684C-4376-A892-BB398BDBAE57}" presName="connTx" presStyleLbl="parChTrans1D3" presStyleIdx="1" presStyleCnt="3"/>
      <dgm:spPr/>
      <dgm:t>
        <a:bodyPr/>
        <a:lstStyle/>
        <a:p>
          <a:endParaRPr kumimoji="1" lang="ja-JP" altLang="en-US"/>
        </a:p>
      </dgm:t>
    </dgm:pt>
    <dgm:pt modelId="{F1E82164-5911-438D-B8A7-264933A5ACD9}" type="pres">
      <dgm:prSet presAssocID="{B62B5372-1292-4C6F-85C8-361D7E45A2CB}" presName="root2" presStyleCnt="0"/>
      <dgm:spPr/>
    </dgm:pt>
    <dgm:pt modelId="{37C1D8D3-535B-4078-83F3-CDCC3961F332}" type="pres">
      <dgm:prSet presAssocID="{B62B5372-1292-4C6F-85C8-361D7E45A2CB}" presName="LevelTwoTextNode" presStyleLbl="node3" presStyleIdx="1" presStyleCnt="3" custScaleX="186538" custScaleY="96601" custLinFactNeighborX="-1833" custLinFactNeighborY="2594">
        <dgm:presLayoutVars>
          <dgm:chPref val="3"/>
        </dgm:presLayoutVars>
      </dgm:prSet>
      <dgm:spPr/>
      <dgm:t>
        <a:bodyPr/>
        <a:lstStyle/>
        <a:p>
          <a:endParaRPr kumimoji="1" lang="ja-JP" altLang="en-US"/>
        </a:p>
      </dgm:t>
    </dgm:pt>
    <dgm:pt modelId="{1C6451E0-E4E5-4B8F-9A47-7A5834DF21B3}" type="pres">
      <dgm:prSet presAssocID="{B62B5372-1292-4C6F-85C8-361D7E45A2CB}" presName="level3hierChild" presStyleCnt="0"/>
      <dgm:spPr/>
    </dgm:pt>
    <dgm:pt modelId="{C1101A74-F3C7-4CC8-A3BE-73802327EAFC}" type="pres">
      <dgm:prSet presAssocID="{302FEAB9-36D2-40FF-89A6-38B8E1432305}" presName="conn2-1" presStyleLbl="parChTrans1D2" presStyleIdx="1" presStyleCnt="2"/>
      <dgm:spPr/>
      <dgm:t>
        <a:bodyPr/>
        <a:lstStyle/>
        <a:p>
          <a:endParaRPr kumimoji="1" lang="ja-JP" altLang="en-US"/>
        </a:p>
      </dgm:t>
    </dgm:pt>
    <dgm:pt modelId="{40AB80D6-5397-471F-8D2C-8A69B6B3F3DF}" type="pres">
      <dgm:prSet presAssocID="{302FEAB9-36D2-40FF-89A6-38B8E1432305}" presName="connTx" presStyleLbl="parChTrans1D2" presStyleIdx="1" presStyleCnt="2"/>
      <dgm:spPr/>
      <dgm:t>
        <a:bodyPr/>
        <a:lstStyle/>
        <a:p>
          <a:endParaRPr kumimoji="1" lang="ja-JP" altLang="en-US"/>
        </a:p>
      </dgm:t>
    </dgm:pt>
    <dgm:pt modelId="{F6E750DF-DF31-4130-9160-007401E758DF}" type="pres">
      <dgm:prSet presAssocID="{8FF9BD84-F7F7-4658-A83A-6ACDF6E86E32}" presName="root2" presStyleCnt="0"/>
      <dgm:spPr/>
    </dgm:pt>
    <dgm:pt modelId="{B1153C27-2188-463B-88C9-78190A6FB05E}" type="pres">
      <dgm:prSet presAssocID="{8FF9BD84-F7F7-4658-A83A-6ACDF6E86E32}" presName="LevelTwoTextNode" presStyleLbl="node2" presStyleIdx="1" presStyleCnt="2" custLinFactNeighborX="-2284" custLinFactNeighborY="4707">
        <dgm:presLayoutVars>
          <dgm:chPref val="3"/>
        </dgm:presLayoutVars>
      </dgm:prSet>
      <dgm:spPr/>
      <dgm:t>
        <a:bodyPr/>
        <a:lstStyle/>
        <a:p>
          <a:endParaRPr kumimoji="1" lang="ja-JP" altLang="en-US"/>
        </a:p>
      </dgm:t>
    </dgm:pt>
    <dgm:pt modelId="{271F028E-337C-4A02-A122-4F51A4F0E9C1}" type="pres">
      <dgm:prSet presAssocID="{8FF9BD84-F7F7-4658-A83A-6ACDF6E86E32}" presName="level3hierChild" presStyleCnt="0"/>
      <dgm:spPr/>
    </dgm:pt>
    <dgm:pt modelId="{49753500-A1AA-4E11-A1DF-338862E6E184}" type="pres">
      <dgm:prSet presAssocID="{2FA83269-0BBA-403E-B076-EE845C765E46}" presName="conn2-1" presStyleLbl="parChTrans1D3" presStyleIdx="2" presStyleCnt="3"/>
      <dgm:spPr/>
      <dgm:t>
        <a:bodyPr/>
        <a:lstStyle/>
        <a:p>
          <a:endParaRPr kumimoji="1" lang="ja-JP" altLang="en-US"/>
        </a:p>
      </dgm:t>
    </dgm:pt>
    <dgm:pt modelId="{AAA91AA5-4FFA-424A-B083-9D05C1C0532C}" type="pres">
      <dgm:prSet presAssocID="{2FA83269-0BBA-403E-B076-EE845C765E46}" presName="connTx" presStyleLbl="parChTrans1D3" presStyleIdx="2" presStyleCnt="3"/>
      <dgm:spPr/>
      <dgm:t>
        <a:bodyPr/>
        <a:lstStyle/>
        <a:p>
          <a:endParaRPr kumimoji="1" lang="ja-JP" altLang="en-US"/>
        </a:p>
      </dgm:t>
    </dgm:pt>
    <dgm:pt modelId="{0A050D50-191D-43E8-8BE6-7E3CF2B17FD4}" type="pres">
      <dgm:prSet presAssocID="{F843DBA2-091B-4405-8D18-FF98DE789C61}" presName="root2" presStyleCnt="0"/>
      <dgm:spPr/>
    </dgm:pt>
    <dgm:pt modelId="{68ADFF97-5C15-4E68-A39E-2836B7B23BAF}" type="pres">
      <dgm:prSet presAssocID="{F843DBA2-091B-4405-8D18-FF98DE789C61}" presName="LevelTwoTextNode" presStyleLbl="node3" presStyleIdx="2" presStyleCnt="3" custScaleX="186538" custScaleY="98184" custLinFactNeighborX="-4332" custLinFactNeighborY="8854">
        <dgm:presLayoutVars>
          <dgm:chPref val="3"/>
        </dgm:presLayoutVars>
      </dgm:prSet>
      <dgm:spPr/>
      <dgm:t>
        <a:bodyPr/>
        <a:lstStyle/>
        <a:p>
          <a:endParaRPr kumimoji="1" lang="ja-JP" altLang="en-US"/>
        </a:p>
      </dgm:t>
    </dgm:pt>
    <dgm:pt modelId="{B6FCCF16-02FD-4429-BB8E-4D06562B0853}" type="pres">
      <dgm:prSet presAssocID="{F843DBA2-091B-4405-8D18-FF98DE789C61}" presName="level3hierChild" presStyleCnt="0"/>
      <dgm:spPr/>
    </dgm:pt>
  </dgm:ptLst>
  <dgm:cxnLst>
    <dgm:cxn modelId="{B6D84ED2-6184-4EC0-A580-1F653AC411BE}" srcId="{366ED783-1EC6-4C80-AAA7-E9FF48CA9899}" destId="{DB79B04C-E43D-4108-8DE9-26B1ED7FF2F6}" srcOrd="0" destOrd="0" parTransId="{222ADD52-B5FA-43D8-8D37-6C31D317F52D}" sibTransId="{53D699ED-77BB-4FDC-90D4-E65D4D08D8DA}"/>
    <dgm:cxn modelId="{600065F3-F4BF-4D0F-943F-D91A243886AB}" srcId="{A9A49FD6-DE06-4E5E-BFB7-7AA49C1D8929}" destId="{366ED783-1EC6-4C80-AAA7-E9FF48CA9899}" srcOrd="0" destOrd="0" parTransId="{26AE5E67-251E-4491-8A03-023990C318B6}" sibTransId="{2ED5A3BC-8139-41E6-A0D6-480ADF2AA697}"/>
    <dgm:cxn modelId="{A2D3BB25-C9C6-459A-BE76-ACDFE59CA5D1}" type="presOf" srcId="{E70D8C59-A30E-4041-B850-67F29EF936D8}" destId="{141CAA4A-338B-4BEF-9219-7585A0590E5F}" srcOrd="0" destOrd="0" presId="urn:microsoft.com/office/officeart/2005/8/layout/hierarchy2"/>
    <dgm:cxn modelId="{71FA8576-1005-4662-85BE-E34E6271A3AA}" type="presOf" srcId="{222ADD52-B5FA-43D8-8D37-6C31D317F52D}" destId="{06D85653-B19D-486A-895F-17DEC7465E26}" srcOrd="0" destOrd="0" presId="urn:microsoft.com/office/officeart/2005/8/layout/hierarchy2"/>
    <dgm:cxn modelId="{CADD07FB-6F3D-4C7F-A4AC-BEBA5F478176}" srcId="{366ED783-1EC6-4C80-AAA7-E9FF48CA9899}" destId="{B62B5372-1292-4C6F-85C8-361D7E45A2CB}" srcOrd="1" destOrd="0" parTransId="{3273C9E9-684C-4376-A892-BB398BDBAE57}" sibTransId="{FD3DF2D4-A535-4062-A853-692F9E52F35A}"/>
    <dgm:cxn modelId="{74AB4E43-17B0-4DE9-BFD6-1155197A1390}" type="presOf" srcId="{302FEAB9-36D2-40FF-89A6-38B8E1432305}" destId="{40AB80D6-5397-471F-8D2C-8A69B6B3F3DF}" srcOrd="1" destOrd="0" presId="urn:microsoft.com/office/officeart/2005/8/layout/hierarchy2"/>
    <dgm:cxn modelId="{9955FC46-A01D-4651-BD9E-15F9E0A68C80}" type="presOf" srcId="{366ED783-1EC6-4C80-AAA7-E9FF48CA9899}" destId="{593A39F4-8A58-4CAE-AD35-889DEA2FCCC0}" srcOrd="0" destOrd="0" presId="urn:microsoft.com/office/officeart/2005/8/layout/hierarchy2"/>
    <dgm:cxn modelId="{09874519-375F-4A29-B542-555C5491F18B}" type="presOf" srcId="{DB79B04C-E43D-4108-8DE9-26B1ED7FF2F6}" destId="{50EAAF7D-F814-413D-BF04-46ABAE963FAF}" srcOrd="0" destOrd="0" presId="urn:microsoft.com/office/officeart/2005/8/layout/hierarchy2"/>
    <dgm:cxn modelId="{BA6FD3C8-6F2E-4076-A54C-84054015376A}" type="presOf" srcId="{26AE5E67-251E-4491-8A03-023990C318B6}" destId="{20565431-AAE6-44A8-BC99-4A83874268A0}" srcOrd="1" destOrd="0" presId="urn:microsoft.com/office/officeart/2005/8/layout/hierarchy2"/>
    <dgm:cxn modelId="{4FDD54B2-829B-42E5-A80B-062B8A3EAF44}" srcId="{E70D8C59-A30E-4041-B850-67F29EF936D8}" destId="{A9A49FD6-DE06-4E5E-BFB7-7AA49C1D8929}" srcOrd="0" destOrd="0" parTransId="{3DE04D2F-3FCC-4DB1-AC89-552E40F11AB9}" sibTransId="{6170F6B1-D73D-4710-99AA-A121CC51DAD9}"/>
    <dgm:cxn modelId="{8D4A5CE9-77F7-4707-90B2-FA4C42E362DB}" type="presOf" srcId="{3273C9E9-684C-4376-A892-BB398BDBAE57}" destId="{CDEC2F33-47F1-4561-874A-747AB72D5EB0}" srcOrd="0" destOrd="0" presId="urn:microsoft.com/office/officeart/2005/8/layout/hierarchy2"/>
    <dgm:cxn modelId="{40E608F6-7395-4418-A0CD-F0F0B2A6E3FC}" srcId="{A9A49FD6-DE06-4E5E-BFB7-7AA49C1D8929}" destId="{8FF9BD84-F7F7-4658-A83A-6ACDF6E86E32}" srcOrd="1" destOrd="0" parTransId="{302FEAB9-36D2-40FF-89A6-38B8E1432305}" sibTransId="{1C854C67-7B98-4771-B756-CF1659A38D8A}"/>
    <dgm:cxn modelId="{3F777EBA-47E5-47C0-A944-06598658E9B0}" type="presOf" srcId="{F843DBA2-091B-4405-8D18-FF98DE789C61}" destId="{68ADFF97-5C15-4E68-A39E-2836B7B23BAF}" srcOrd="0" destOrd="0" presId="urn:microsoft.com/office/officeart/2005/8/layout/hierarchy2"/>
    <dgm:cxn modelId="{4FF5A2F6-CD64-40D3-BCC6-5CA3ADE32B99}" type="presOf" srcId="{8FF9BD84-F7F7-4658-A83A-6ACDF6E86E32}" destId="{B1153C27-2188-463B-88C9-78190A6FB05E}" srcOrd="0" destOrd="0" presId="urn:microsoft.com/office/officeart/2005/8/layout/hierarchy2"/>
    <dgm:cxn modelId="{0A55AC28-667B-42CA-88F6-814C847C6356}" type="presOf" srcId="{302FEAB9-36D2-40FF-89A6-38B8E1432305}" destId="{C1101A74-F3C7-4CC8-A3BE-73802327EAFC}" srcOrd="0" destOrd="0" presId="urn:microsoft.com/office/officeart/2005/8/layout/hierarchy2"/>
    <dgm:cxn modelId="{B92EF97B-C6DC-4A60-954C-871B9A92D950}" type="presOf" srcId="{222ADD52-B5FA-43D8-8D37-6C31D317F52D}" destId="{E224FE2D-3210-4140-B8C1-B3A0AA5159F0}" srcOrd="1" destOrd="0" presId="urn:microsoft.com/office/officeart/2005/8/layout/hierarchy2"/>
    <dgm:cxn modelId="{01694C17-6627-4C2C-B8FA-65F349D65114}" type="presOf" srcId="{26AE5E67-251E-4491-8A03-023990C318B6}" destId="{73B9577B-3523-4BCE-AE9E-51F978AA1750}" srcOrd="0" destOrd="0" presId="urn:microsoft.com/office/officeart/2005/8/layout/hierarchy2"/>
    <dgm:cxn modelId="{B83B3B96-C47A-4BA8-B50E-670BA37E08AE}" type="presOf" srcId="{B62B5372-1292-4C6F-85C8-361D7E45A2CB}" destId="{37C1D8D3-535B-4078-83F3-CDCC3961F332}" srcOrd="0" destOrd="0" presId="urn:microsoft.com/office/officeart/2005/8/layout/hierarchy2"/>
    <dgm:cxn modelId="{6842C102-37EB-429E-BA34-EE8F384C0AE3}" type="presOf" srcId="{2FA83269-0BBA-403E-B076-EE845C765E46}" destId="{49753500-A1AA-4E11-A1DF-338862E6E184}" srcOrd="0" destOrd="0" presId="urn:microsoft.com/office/officeart/2005/8/layout/hierarchy2"/>
    <dgm:cxn modelId="{B9D3E851-4118-45BA-BCA4-79DA3A1A3179}" type="presOf" srcId="{2FA83269-0BBA-403E-B076-EE845C765E46}" destId="{AAA91AA5-4FFA-424A-B083-9D05C1C0532C}" srcOrd="1" destOrd="0" presId="urn:microsoft.com/office/officeart/2005/8/layout/hierarchy2"/>
    <dgm:cxn modelId="{146E3225-EBA0-4DDF-B30D-34B32A7DDEA0}" type="presOf" srcId="{3273C9E9-684C-4376-A892-BB398BDBAE57}" destId="{85387BAF-22C6-4A3C-AADC-D19688773BE0}" srcOrd="1" destOrd="0" presId="urn:microsoft.com/office/officeart/2005/8/layout/hierarchy2"/>
    <dgm:cxn modelId="{8BC38B3E-0D6D-4434-B0FA-1E8953FA6318}" type="presOf" srcId="{A9A49FD6-DE06-4E5E-BFB7-7AA49C1D8929}" destId="{E6B97A4C-1EA8-44C5-A9BB-2EA367A3E226}" srcOrd="0" destOrd="0" presId="urn:microsoft.com/office/officeart/2005/8/layout/hierarchy2"/>
    <dgm:cxn modelId="{849BC861-0BD5-4F0F-ADB9-6E17156A55D3}" srcId="{8FF9BD84-F7F7-4658-A83A-6ACDF6E86E32}" destId="{F843DBA2-091B-4405-8D18-FF98DE789C61}" srcOrd="0" destOrd="0" parTransId="{2FA83269-0BBA-403E-B076-EE845C765E46}" sibTransId="{3097C9F4-9FEC-487F-96DE-6C35E9210837}"/>
    <dgm:cxn modelId="{5312155C-A8EF-4B80-94F5-ACA9CD3E87CF}" type="presParOf" srcId="{141CAA4A-338B-4BEF-9219-7585A0590E5F}" destId="{D9825533-AA8D-4237-B716-D04DEF8C1941}" srcOrd="0" destOrd="0" presId="urn:microsoft.com/office/officeart/2005/8/layout/hierarchy2"/>
    <dgm:cxn modelId="{F93BFFA9-F2E5-42B7-AE44-BAD23FB70A91}" type="presParOf" srcId="{D9825533-AA8D-4237-B716-D04DEF8C1941}" destId="{E6B97A4C-1EA8-44C5-A9BB-2EA367A3E226}" srcOrd="0" destOrd="0" presId="urn:microsoft.com/office/officeart/2005/8/layout/hierarchy2"/>
    <dgm:cxn modelId="{F960C53B-D12C-4D75-8DCA-E8B2C5869FD3}" type="presParOf" srcId="{D9825533-AA8D-4237-B716-D04DEF8C1941}" destId="{1CDF6DCE-3AAC-4A07-888A-738B3C4F45B3}" srcOrd="1" destOrd="0" presId="urn:microsoft.com/office/officeart/2005/8/layout/hierarchy2"/>
    <dgm:cxn modelId="{123947DB-24FE-44A8-9844-86D97AF54D08}" type="presParOf" srcId="{1CDF6DCE-3AAC-4A07-888A-738B3C4F45B3}" destId="{73B9577B-3523-4BCE-AE9E-51F978AA1750}" srcOrd="0" destOrd="0" presId="urn:microsoft.com/office/officeart/2005/8/layout/hierarchy2"/>
    <dgm:cxn modelId="{2C2789DB-0E6B-43E8-8FC0-03E2A93939BE}" type="presParOf" srcId="{73B9577B-3523-4BCE-AE9E-51F978AA1750}" destId="{20565431-AAE6-44A8-BC99-4A83874268A0}" srcOrd="0" destOrd="0" presId="urn:microsoft.com/office/officeart/2005/8/layout/hierarchy2"/>
    <dgm:cxn modelId="{1765E2BB-0860-4A54-A4F2-CA4EBEEE8E3E}" type="presParOf" srcId="{1CDF6DCE-3AAC-4A07-888A-738B3C4F45B3}" destId="{4E52C5A0-8CD6-4229-BC08-320F71A91D1C}" srcOrd="1" destOrd="0" presId="urn:microsoft.com/office/officeart/2005/8/layout/hierarchy2"/>
    <dgm:cxn modelId="{9FEB8C9A-F8FA-4094-8333-9430B8EE74F2}" type="presParOf" srcId="{4E52C5A0-8CD6-4229-BC08-320F71A91D1C}" destId="{593A39F4-8A58-4CAE-AD35-889DEA2FCCC0}" srcOrd="0" destOrd="0" presId="urn:microsoft.com/office/officeart/2005/8/layout/hierarchy2"/>
    <dgm:cxn modelId="{1145C020-BBFA-413C-A249-B672954413BC}" type="presParOf" srcId="{4E52C5A0-8CD6-4229-BC08-320F71A91D1C}" destId="{0720087F-59EC-4EA4-A747-8E1DF8B4ED2D}" srcOrd="1" destOrd="0" presId="urn:microsoft.com/office/officeart/2005/8/layout/hierarchy2"/>
    <dgm:cxn modelId="{2AED93AF-F7CE-4C2A-BF18-1CF5CE6B04AD}" type="presParOf" srcId="{0720087F-59EC-4EA4-A747-8E1DF8B4ED2D}" destId="{06D85653-B19D-486A-895F-17DEC7465E26}" srcOrd="0" destOrd="0" presId="urn:microsoft.com/office/officeart/2005/8/layout/hierarchy2"/>
    <dgm:cxn modelId="{A6BE61F9-6E78-4A62-9573-5BAC69799129}" type="presParOf" srcId="{06D85653-B19D-486A-895F-17DEC7465E26}" destId="{E224FE2D-3210-4140-B8C1-B3A0AA5159F0}" srcOrd="0" destOrd="0" presId="urn:microsoft.com/office/officeart/2005/8/layout/hierarchy2"/>
    <dgm:cxn modelId="{B7938E99-472C-4034-8F67-B8E6B6A2CBFC}" type="presParOf" srcId="{0720087F-59EC-4EA4-A747-8E1DF8B4ED2D}" destId="{69DB157A-6E85-415D-88AB-7253FEFABB45}" srcOrd="1" destOrd="0" presId="urn:microsoft.com/office/officeart/2005/8/layout/hierarchy2"/>
    <dgm:cxn modelId="{77C592DC-2684-488C-863A-E3624D82C007}" type="presParOf" srcId="{69DB157A-6E85-415D-88AB-7253FEFABB45}" destId="{50EAAF7D-F814-413D-BF04-46ABAE963FAF}" srcOrd="0" destOrd="0" presId="urn:microsoft.com/office/officeart/2005/8/layout/hierarchy2"/>
    <dgm:cxn modelId="{ED256120-0C3E-4CDE-80F2-7023CF42A48F}" type="presParOf" srcId="{69DB157A-6E85-415D-88AB-7253FEFABB45}" destId="{5599353F-521B-44A6-B336-C9CC41E6D97B}" srcOrd="1" destOrd="0" presId="urn:microsoft.com/office/officeart/2005/8/layout/hierarchy2"/>
    <dgm:cxn modelId="{972B8126-7669-4295-9A18-CAAB980A6535}" type="presParOf" srcId="{0720087F-59EC-4EA4-A747-8E1DF8B4ED2D}" destId="{CDEC2F33-47F1-4561-874A-747AB72D5EB0}" srcOrd="2" destOrd="0" presId="urn:microsoft.com/office/officeart/2005/8/layout/hierarchy2"/>
    <dgm:cxn modelId="{1DAED4C5-E048-4404-9297-B6B74C991A85}" type="presParOf" srcId="{CDEC2F33-47F1-4561-874A-747AB72D5EB0}" destId="{85387BAF-22C6-4A3C-AADC-D19688773BE0}" srcOrd="0" destOrd="0" presId="urn:microsoft.com/office/officeart/2005/8/layout/hierarchy2"/>
    <dgm:cxn modelId="{B057D81C-B9F3-4741-90E2-1306012DF449}" type="presParOf" srcId="{0720087F-59EC-4EA4-A747-8E1DF8B4ED2D}" destId="{F1E82164-5911-438D-B8A7-264933A5ACD9}" srcOrd="3" destOrd="0" presId="urn:microsoft.com/office/officeart/2005/8/layout/hierarchy2"/>
    <dgm:cxn modelId="{CB3DDEE8-9404-4D5B-B1E9-1F4A29D79CC4}" type="presParOf" srcId="{F1E82164-5911-438D-B8A7-264933A5ACD9}" destId="{37C1D8D3-535B-4078-83F3-CDCC3961F332}" srcOrd="0" destOrd="0" presId="urn:microsoft.com/office/officeart/2005/8/layout/hierarchy2"/>
    <dgm:cxn modelId="{AE138BC3-C74D-4543-930D-09B93708B2BB}" type="presParOf" srcId="{F1E82164-5911-438D-B8A7-264933A5ACD9}" destId="{1C6451E0-E4E5-4B8F-9A47-7A5834DF21B3}" srcOrd="1" destOrd="0" presId="urn:microsoft.com/office/officeart/2005/8/layout/hierarchy2"/>
    <dgm:cxn modelId="{B03CCB91-5806-4328-B45F-6F803500B2BB}" type="presParOf" srcId="{1CDF6DCE-3AAC-4A07-888A-738B3C4F45B3}" destId="{C1101A74-F3C7-4CC8-A3BE-73802327EAFC}" srcOrd="2" destOrd="0" presId="urn:microsoft.com/office/officeart/2005/8/layout/hierarchy2"/>
    <dgm:cxn modelId="{8F7F8C42-C929-4A18-BC5E-CB0BA0C4B9D3}" type="presParOf" srcId="{C1101A74-F3C7-4CC8-A3BE-73802327EAFC}" destId="{40AB80D6-5397-471F-8D2C-8A69B6B3F3DF}" srcOrd="0" destOrd="0" presId="urn:microsoft.com/office/officeart/2005/8/layout/hierarchy2"/>
    <dgm:cxn modelId="{7F0C19FA-972D-4936-AA9C-B1147BE185B9}" type="presParOf" srcId="{1CDF6DCE-3AAC-4A07-888A-738B3C4F45B3}" destId="{F6E750DF-DF31-4130-9160-007401E758DF}" srcOrd="3" destOrd="0" presId="urn:microsoft.com/office/officeart/2005/8/layout/hierarchy2"/>
    <dgm:cxn modelId="{1AF380D7-3B54-4831-BDA2-06C1079CC9B8}" type="presParOf" srcId="{F6E750DF-DF31-4130-9160-007401E758DF}" destId="{B1153C27-2188-463B-88C9-78190A6FB05E}" srcOrd="0" destOrd="0" presId="urn:microsoft.com/office/officeart/2005/8/layout/hierarchy2"/>
    <dgm:cxn modelId="{EFAE9399-AE7C-48EA-9145-B33E33B54B46}" type="presParOf" srcId="{F6E750DF-DF31-4130-9160-007401E758DF}" destId="{271F028E-337C-4A02-A122-4F51A4F0E9C1}" srcOrd="1" destOrd="0" presId="urn:microsoft.com/office/officeart/2005/8/layout/hierarchy2"/>
    <dgm:cxn modelId="{E54F30D3-4B67-475C-AE16-9E7A1132F4F6}" type="presParOf" srcId="{271F028E-337C-4A02-A122-4F51A4F0E9C1}" destId="{49753500-A1AA-4E11-A1DF-338862E6E184}" srcOrd="0" destOrd="0" presId="urn:microsoft.com/office/officeart/2005/8/layout/hierarchy2"/>
    <dgm:cxn modelId="{BFAC0EED-C953-4002-B657-05C03A5861F4}" type="presParOf" srcId="{49753500-A1AA-4E11-A1DF-338862E6E184}" destId="{AAA91AA5-4FFA-424A-B083-9D05C1C0532C}" srcOrd="0" destOrd="0" presId="urn:microsoft.com/office/officeart/2005/8/layout/hierarchy2"/>
    <dgm:cxn modelId="{C03771CF-4E92-4028-8393-210E4A6AA07F}" type="presParOf" srcId="{271F028E-337C-4A02-A122-4F51A4F0E9C1}" destId="{0A050D50-191D-43E8-8BE6-7E3CF2B17FD4}" srcOrd="1" destOrd="0" presId="urn:microsoft.com/office/officeart/2005/8/layout/hierarchy2"/>
    <dgm:cxn modelId="{4AE61E60-3C9D-48FE-BE7E-E1C97E3381FE}" type="presParOf" srcId="{0A050D50-191D-43E8-8BE6-7E3CF2B17FD4}" destId="{68ADFF97-5C15-4E68-A39E-2836B7B23BAF}" srcOrd="0" destOrd="0" presId="urn:microsoft.com/office/officeart/2005/8/layout/hierarchy2"/>
    <dgm:cxn modelId="{70DABEA1-B83C-478B-A341-CE37CF41286E}" type="presParOf" srcId="{0A050D50-191D-43E8-8BE6-7E3CF2B17FD4}" destId="{B6FCCF16-02FD-4429-BB8E-4D06562B085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626E53-7B2F-488C-AB42-53396DE5B322}"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kumimoji="1" lang="ja-JP" altLang="en-US"/>
        </a:p>
      </dgm:t>
    </dgm:pt>
    <dgm:pt modelId="{F0A5FBE7-D365-45E0-A279-34728D8F4B12}">
      <dgm:prSet custT="1"/>
      <dgm:spPr>
        <a:solidFill>
          <a:schemeClr val="accent3">
            <a:lumMod val="50000"/>
          </a:schemeClr>
        </a:solidFill>
      </dgm:spPr>
      <dgm:t>
        <a:bodyPr/>
        <a:lstStyle/>
        <a:p>
          <a:pPr rtl="0"/>
          <a:r>
            <a:rPr kumimoji="1" lang="ja-JP" sz="2800" dirty="0" smtClean="0">
              <a:latin typeface="+mj-ea"/>
              <a:ea typeface="+mj-ea"/>
            </a:rPr>
            <a:t>会費</a:t>
          </a:r>
          <a:endParaRPr kumimoji="1" lang="en-US" sz="2800" dirty="0">
            <a:latin typeface="+mj-ea"/>
            <a:ea typeface="+mj-ea"/>
          </a:endParaRPr>
        </a:p>
      </dgm:t>
    </dgm:pt>
    <dgm:pt modelId="{F935310C-A0A5-4797-8A44-26B75C5FB2EA}" type="parTrans" cxnId="{4886A094-665D-44BD-A240-88818C51738F}">
      <dgm:prSet/>
      <dgm:spPr/>
      <dgm:t>
        <a:bodyPr/>
        <a:lstStyle/>
        <a:p>
          <a:endParaRPr kumimoji="1" lang="ja-JP" altLang="en-US"/>
        </a:p>
      </dgm:t>
    </dgm:pt>
    <dgm:pt modelId="{A8DE4BDD-8050-4DBF-A677-B845CDA469F1}" type="sibTrans" cxnId="{4886A094-665D-44BD-A240-88818C51738F}">
      <dgm:prSet/>
      <dgm:spPr/>
      <dgm:t>
        <a:bodyPr/>
        <a:lstStyle/>
        <a:p>
          <a:endParaRPr kumimoji="1" lang="ja-JP" altLang="en-US"/>
        </a:p>
      </dgm:t>
    </dgm:pt>
    <dgm:pt modelId="{2F52DB2F-26DB-405F-A013-93324A5725EC}">
      <dgm:prSet/>
      <dgm:spPr>
        <a:solidFill>
          <a:schemeClr val="accent3">
            <a:lumMod val="75000"/>
          </a:schemeClr>
        </a:solidFill>
      </dgm:spPr>
      <dgm:t>
        <a:bodyPr/>
        <a:lstStyle/>
        <a:p>
          <a:pPr rtl="0"/>
          <a:r>
            <a:rPr kumimoji="1" lang="ja-JP" dirty="0" smtClean="0"/>
            <a:t>正会費</a:t>
          </a:r>
          <a:r>
            <a:rPr kumimoji="1" lang="ja-JP" altLang="en-US" dirty="0" smtClean="0"/>
            <a:t>・世帯会費</a:t>
          </a:r>
          <a:endParaRPr kumimoji="1" lang="en-US" dirty="0"/>
        </a:p>
      </dgm:t>
    </dgm:pt>
    <dgm:pt modelId="{5ED401B2-D2BF-4DD8-BBA4-D1A92E4387E2}" type="parTrans" cxnId="{665FB2C2-1C20-4296-8142-F81ADACDD820}">
      <dgm:prSet/>
      <dgm:spPr/>
      <dgm:t>
        <a:bodyPr/>
        <a:lstStyle/>
        <a:p>
          <a:endParaRPr kumimoji="1" lang="ja-JP" altLang="en-US"/>
        </a:p>
      </dgm:t>
    </dgm:pt>
    <dgm:pt modelId="{B1BD064C-41C1-41E1-BE87-20AE88C2594D}" type="sibTrans" cxnId="{665FB2C2-1C20-4296-8142-F81ADACDD820}">
      <dgm:prSet/>
      <dgm:spPr/>
      <dgm:t>
        <a:bodyPr/>
        <a:lstStyle/>
        <a:p>
          <a:endParaRPr kumimoji="1" lang="ja-JP" altLang="en-US"/>
        </a:p>
      </dgm:t>
    </dgm:pt>
    <dgm:pt modelId="{07313119-1F1B-404A-815C-E0C165CB1CB0}">
      <dgm:prSet custT="1"/>
      <dgm:spPr>
        <a:solidFill>
          <a:schemeClr val="accent5">
            <a:lumMod val="20000"/>
            <a:lumOff val="80000"/>
          </a:schemeClr>
        </a:solidFill>
      </dgm:spPr>
      <dgm:t>
        <a:bodyPr/>
        <a:lstStyle/>
        <a:p>
          <a:pPr rtl="0"/>
          <a:r>
            <a:rPr kumimoji="1" lang="ja-JP" sz="2000" b="1" dirty="0" smtClean="0">
              <a:solidFill>
                <a:schemeClr val="tx1"/>
              </a:solidFill>
            </a:rPr>
            <a:t>賛助会費</a:t>
          </a:r>
          <a:endParaRPr kumimoji="1" lang="en-US" sz="2000" b="1" dirty="0">
            <a:solidFill>
              <a:schemeClr val="tx1"/>
            </a:solidFill>
          </a:endParaRPr>
        </a:p>
      </dgm:t>
    </dgm:pt>
    <dgm:pt modelId="{1E512061-4874-42DB-AE12-3A1B7E3663B4}" type="parTrans" cxnId="{52C47326-1CF7-4902-8AEB-20453376B3A7}">
      <dgm:prSet/>
      <dgm:spPr/>
      <dgm:t>
        <a:bodyPr/>
        <a:lstStyle/>
        <a:p>
          <a:endParaRPr kumimoji="1" lang="ja-JP" altLang="en-US"/>
        </a:p>
      </dgm:t>
    </dgm:pt>
    <dgm:pt modelId="{8D26C1A3-46E8-4FC3-983A-555E2A72A9B0}" type="sibTrans" cxnId="{52C47326-1CF7-4902-8AEB-20453376B3A7}">
      <dgm:prSet/>
      <dgm:spPr/>
      <dgm:t>
        <a:bodyPr/>
        <a:lstStyle/>
        <a:p>
          <a:endParaRPr kumimoji="1" lang="ja-JP" altLang="en-US"/>
        </a:p>
      </dgm:t>
    </dgm:pt>
    <dgm:pt modelId="{54F32D89-A21D-475C-96E4-463809DDBEE4}">
      <dgm:prSet custT="1"/>
      <dgm:spPr>
        <a:solidFill>
          <a:schemeClr val="accent2"/>
        </a:solidFill>
      </dgm:spPr>
      <dgm:t>
        <a:bodyPr/>
        <a:lstStyle/>
        <a:p>
          <a:pPr rtl="0"/>
          <a:r>
            <a:rPr kumimoji="1" lang="ja-JP" sz="1700" dirty="0" smtClean="0">
              <a:latin typeface="+mj-ea"/>
              <a:ea typeface="+mj-ea"/>
            </a:rPr>
            <a:t>共同募金</a:t>
          </a:r>
          <a:r>
            <a:rPr kumimoji="1" lang="ja-JP" altLang="en-US" sz="1700" dirty="0" smtClean="0">
              <a:latin typeface="+mj-ea"/>
              <a:ea typeface="+mj-ea"/>
            </a:rPr>
            <a:t>　</a:t>
          </a:r>
          <a:r>
            <a:rPr kumimoji="1" lang="ja-JP" sz="2400" dirty="0" smtClean="0">
              <a:latin typeface="+mj-ea"/>
              <a:ea typeface="+mj-ea"/>
            </a:rPr>
            <a:t>配分金</a:t>
          </a:r>
          <a:endParaRPr kumimoji="1" lang="en-US" sz="2400" dirty="0">
            <a:latin typeface="+mj-ea"/>
            <a:ea typeface="+mj-ea"/>
          </a:endParaRPr>
        </a:p>
      </dgm:t>
    </dgm:pt>
    <dgm:pt modelId="{F7819E63-479A-4DEA-BA9F-872DAC8CF3AD}" type="parTrans" cxnId="{4D2EA62E-7AAA-412D-A9FA-185E5E35A819}">
      <dgm:prSet/>
      <dgm:spPr/>
      <dgm:t>
        <a:bodyPr/>
        <a:lstStyle/>
        <a:p>
          <a:endParaRPr kumimoji="1" lang="ja-JP" altLang="en-US"/>
        </a:p>
      </dgm:t>
    </dgm:pt>
    <dgm:pt modelId="{20189916-79F4-4A03-B3F9-7F90857E3C81}" type="sibTrans" cxnId="{4D2EA62E-7AAA-412D-A9FA-185E5E35A819}">
      <dgm:prSet/>
      <dgm:spPr/>
      <dgm:t>
        <a:bodyPr/>
        <a:lstStyle/>
        <a:p>
          <a:endParaRPr kumimoji="1" lang="ja-JP" altLang="en-US"/>
        </a:p>
      </dgm:t>
    </dgm:pt>
    <dgm:pt modelId="{1B50B84E-E7E2-41BE-81EF-9909326F1E2B}">
      <dgm:prSet/>
      <dgm:spPr>
        <a:solidFill>
          <a:schemeClr val="accent2">
            <a:lumMod val="60000"/>
            <a:lumOff val="40000"/>
          </a:schemeClr>
        </a:solidFill>
      </dgm:spPr>
      <dgm:t>
        <a:bodyPr/>
        <a:lstStyle/>
        <a:p>
          <a:pPr rtl="0"/>
          <a:r>
            <a:rPr kumimoji="1" lang="ja-JP" dirty="0" smtClean="0"/>
            <a:t>赤い羽根共同募金</a:t>
          </a:r>
          <a:endParaRPr kumimoji="1" lang="en-US" dirty="0"/>
        </a:p>
      </dgm:t>
    </dgm:pt>
    <dgm:pt modelId="{7EFCE44A-A6DA-45AA-9845-F75BB119A3C0}" type="parTrans" cxnId="{2E0740D4-D517-4EAD-8BBD-A6E7DBE0D037}">
      <dgm:prSet/>
      <dgm:spPr/>
      <dgm:t>
        <a:bodyPr/>
        <a:lstStyle/>
        <a:p>
          <a:endParaRPr kumimoji="1" lang="ja-JP" altLang="en-US"/>
        </a:p>
      </dgm:t>
    </dgm:pt>
    <dgm:pt modelId="{211C7318-2832-47DD-8D22-D23950859D88}" type="sibTrans" cxnId="{2E0740D4-D517-4EAD-8BBD-A6E7DBE0D037}">
      <dgm:prSet/>
      <dgm:spPr/>
      <dgm:t>
        <a:bodyPr/>
        <a:lstStyle/>
        <a:p>
          <a:endParaRPr kumimoji="1" lang="ja-JP" altLang="en-US"/>
        </a:p>
      </dgm:t>
    </dgm:pt>
    <dgm:pt modelId="{356E901C-05FD-4727-BF81-D408847CCDC7}">
      <dgm:prSet/>
      <dgm:spPr>
        <a:solidFill>
          <a:schemeClr val="accent2">
            <a:lumMod val="20000"/>
            <a:lumOff val="80000"/>
          </a:schemeClr>
        </a:solidFill>
      </dgm:spPr>
      <dgm:t>
        <a:bodyPr/>
        <a:lstStyle/>
        <a:p>
          <a:pPr rtl="0"/>
          <a:r>
            <a:rPr kumimoji="1" lang="ja-JP" b="1" dirty="0" smtClean="0">
              <a:solidFill>
                <a:schemeClr val="tx1"/>
              </a:solidFill>
            </a:rPr>
            <a:t>年末たすけあい募金</a:t>
          </a:r>
          <a:endParaRPr kumimoji="1" lang="en-US" b="1" dirty="0">
            <a:solidFill>
              <a:schemeClr val="tx1"/>
            </a:solidFill>
          </a:endParaRPr>
        </a:p>
      </dgm:t>
    </dgm:pt>
    <dgm:pt modelId="{A8B3CCE1-47C8-40E8-8DE8-2967EDD89B94}" type="parTrans" cxnId="{A79B12C2-1468-4AC6-BE7E-F801F5CB7B65}">
      <dgm:prSet/>
      <dgm:spPr/>
      <dgm:t>
        <a:bodyPr/>
        <a:lstStyle/>
        <a:p>
          <a:endParaRPr kumimoji="1" lang="ja-JP" altLang="en-US"/>
        </a:p>
      </dgm:t>
    </dgm:pt>
    <dgm:pt modelId="{A11DF632-D18E-40A1-B682-53098CD6DEDC}" type="sibTrans" cxnId="{A79B12C2-1468-4AC6-BE7E-F801F5CB7B65}">
      <dgm:prSet/>
      <dgm:spPr/>
      <dgm:t>
        <a:bodyPr/>
        <a:lstStyle/>
        <a:p>
          <a:endParaRPr kumimoji="1" lang="ja-JP" altLang="en-US"/>
        </a:p>
      </dgm:t>
    </dgm:pt>
    <dgm:pt modelId="{86DB2816-B514-4D9A-828F-EBDFCD4A3948}">
      <dgm:prSet custT="1"/>
      <dgm:spPr>
        <a:solidFill>
          <a:schemeClr val="accent4">
            <a:lumMod val="75000"/>
          </a:schemeClr>
        </a:solidFill>
      </dgm:spPr>
      <dgm:t>
        <a:bodyPr/>
        <a:lstStyle/>
        <a:p>
          <a:pPr rtl="0"/>
          <a:r>
            <a:rPr kumimoji="1" lang="ja-JP" sz="2400" dirty="0" smtClean="0">
              <a:latin typeface="+mj-ea"/>
              <a:ea typeface="+mj-ea"/>
            </a:rPr>
            <a:t>寄　付</a:t>
          </a:r>
          <a:endParaRPr kumimoji="1" lang="en-US" sz="2400" dirty="0">
            <a:latin typeface="+mj-ea"/>
            <a:ea typeface="+mj-ea"/>
          </a:endParaRPr>
        </a:p>
      </dgm:t>
    </dgm:pt>
    <dgm:pt modelId="{D5D353AE-8D78-4F82-A4FE-F73560A75CE7}" type="parTrans" cxnId="{BFEA91C0-BF17-458F-B046-D771F7C74058}">
      <dgm:prSet/>
      <dgm:spPr/>
      <dgm:t>
        <a:bodyPr/>
        <a:lstStyle/>
        <a:p>
          <a:endParaRPr kumimoji="1" lang="ja-JP" altLang="en-US"/>
        </a:p>
      </dgm:t>
    </dgm:pt>
    <dgm:pt modelId="{09EE07D5-93A9-4907-A958-BC25239FB082}" type="sibTrans" cxnId="{BFEA91C0-BF17-458F-B046-D771F7C74058}">
      <dgm:prSet/>
      <dgm:spPr/>
      <dgm:t>
        <a:bodyPr/>
        <a:lstStyle/>
        <a:p>
          <a:endParaRPr kumimoji="1" lang="ja-JP" altLang="en-US"/>
        </a:p>
      </dgm:t>
    </dgm:pt>
    <dgm:pt modelId="{D952D55D-A693-4D91-B686-7FBB9EF48564}">
      <dgm:prSet/>
      <dgm:spPr>
        <a:solidFill>
          <a:schemeClr val="accent4">
            <a:lumMod val="60000"/>
            <a:lumOff val="40000"/>
          </a:schemeClr>
        </a:solidFill>
      </dgm:spPr>
      <dgm:t>
        <a:bodyPr/>
        <a:lstStyle/>
        <a:p>
          <a:pPr rtl="0"/>
          <a:r>
            <a:rPr kumimoji="1" lang="ja-JP" dirty="0" smtClean="0"/>
            <a:t>善意銀行</a:t>
          </a:r>
          <a:endParaRPr kumimoji="1" lang="en-US" dirty="0"/>
        </a:p>
      </dgm:t>
    </dgm:pt>
    <dgm:pt modelId="{2050A7F8-6A05-4FDE-B3D6-85C4FFB67248}" type="parTrans" cxnId="{755112AA-BB38-4454-B4A7-B4DD575CC94B}">
      <dgm:prSet/>
      <dgm:spPr/>
      <dgm:t>
        <a:bodyPr/>
        <a:lstStyle/>
        <a:p>
          <a:endParaRPr kumimoji="1" lang="ja-JP" altLang="en-US"/>
        </a:p>
      </dgm:t>
    </dgm:pt>
    <dgm:pt modelId="{B7C19A29-D330-497D-B7AE-D9E2F4355648}" type="sibTrans" cxnId="{755112AA-BB38-4454-B4A7-B4DD575CC94B}">
      <dgm:prSet/>
      <dgm:spPr/>
      <dgm:t>
        <a:bodyPr/>
        <a:lstStyle/>
        <a:p>
          <a:endParaRPr kumimoji="1" lang="ja-JP" altLang="en-US"/>
        </a:p>
      </dgm:t>
    </dgm:pt>
    <dgm:pt modelId="{FCBFE739-5F1E-4889-90B2-04A9804A576A}">
      <dgm:prSet custT="1"/>
      <dgm:spPr>
        <a:solidFill>
          <a:schemeClr val="accent6">
            <a:lumMod val="75000"/>
          </a:schemeClr>
        </a:solidFill>
      </dgm:spPr>
      <dgm:t>
        <a:bodyPr/>
        <a:lstStyle/>
        <a:p>
          <a:pPr rtl="0"/>
          <a:r>
            <a:rPr kumimoji="1" lang="ja-JP" sz="2400" dirty="0" smtClean="0">
              <a:latin typeface="+mj-ea"/>
              <a:ea typeface="+mj-ea"/>
            </a:rPr>
            <a:t>補助金</a:t>
          </a:r>
          <a:endParaRPr kumimoji="1" lang="en-US" sz="2400" dirty="0">
            <a:latin typeface="+mj-ea"/>
            <a:ea typeface="+mj-ea"/>
          </a:endParaRPr>
        </a:p>
      </dgm:t>
    </dgm:pt>
    <dgm:pt modelId="{1DDFB4F1-6819-4F99-9263-DF9C966A2E87}" type="parTrans" cxnId="{9868DF61-2D2D-40EE-ABFD-FF88BC31B665}">
      <dgm:prSet/>
      <dgm:spPr/>
      <dgm:t>
        <a:bodyPr/>
        <a:lstStyle/>
        <a:p>
          <a:endParaRPr kumimoji="1" lang="ja-JP" altLang="en-US"/>
        </a:p>
      </dgm:t>
    </dgm:pt>
    <dgm:pt modelId="{271644BE-F310-44B5-A114-0E3AD6658714}" type="sibTrans" cxnId="{9868DF61-2D2D-40EE-ABFD-FF88BC31B665}">
      <dgm:prSet/>
      <dgm:spPr/>
      <dgm:t>
        <a:bodyPr/>
        <a:lstStyle/>
        <a:p>
          <a:endParaRPr kumimoji="1" lang="ja-JP" altLang="en-US"/>
        </a:p>
      </dgm:t>
    </dgm:pt>
    <dgm:pt modelId="{FAABA83C-C897-4A80-B57D-0BD67E03D6DA}">
      <dgm:prSet/>
      <dgm:spPr>
        <a:solidFill>
          <a:schemeClr val="accent6">
            <a:lumMod val="40000"/>
            <a:lumOff val="60000"/>
          </a:schemeClr>
        </a:solidFill>
      </dgm:spPr>
      <dgm:t>
        <a:bodyPr/>
        <a:lstStyle/>
        <a:p>
          <a:pPr rtl="0"/>
          <a:r>
            <a:rPr kumimoji="1" lang="ja-JP" b="1" dirty="0" smtClean="0">
              <a:solidFill>
                <a:schemeClr val="tx1"/>
              </a:solidFill>
            </a:rPr>
            <a:t>市社協</a:t>
          </a:r>
          <a:endParaRPr kumimoji="1" lang="en-US" b="1" dirty="0">
            <a:solidFill>
              <a:schemeClr val="tx1"/>
            </a:solidFill>
          </a:endParaRPr>
        </a:p>
      </dgm:t>
    </dgm:pt>
    <dgm:pt modelId="{AE851DBF-F84C-42B9-95E1-E8BB9C15913C}" type="parTrans" cxnId="{4B0EA6B1-3A0D-45F0-BFA8-E1255F7C3020}">
      <dgm:prSet/>
      <dgm:spPr/>
      <dgm:t>
        <a:bodyPr/>
        <a:lstStyle/>
        <a:p>
          <a:endParaRPr kumimoji="1" lang="ja-JP" altLang="en-US"/>
        </a:p>
      </dgm:t>
    </dgm:pt>
    <dgm:pt modelId="{45B42FAE-B5A5-4556-9ED7-3A57EA0AED3C}" type="sibTrans" cxnId="{4B0EA6B1-3A0D-45F0-BFA8-E1255F7C3020}">
      <dgm:prSet/>
      <dgm:spPr/>
      <dgm:t>
        <a:bodyPr/>
        <a:lstStyle/>
        <a:p>
          <a:endParaRPr kumimoji="1" lang="ja-JP" altLang="en-US"/>
        </a:p>
      </dgm:t>
    </dgm:pt>
    <dgm:pt modelId="{E6A33F53-B038-493E-B2E3-0BA36E30B4F5}">
      <dgm:prSet/>
      <dgm:spPr/>
      <dgm:t>
        <a:bodyPr/>
        <a:lstStyle/>
        <a:p>
          <a:pPr rtl="0"/>
          <a:r>
            <a:rPr kumimoji="1" lang="ja-JP" dirty="0" smtClean="0"/>
            <a:t>その他（基金など）</a:t>
          </a:r>
          <a:endParaRPr kumimoji="1" lang="ja-JP" dirty="0"/>
        </a:p>
      </dgm:t>
    </dgm:pt>
    <dgm:pt modelId="{88D7EBA7-136A-4238-B02C-980A6F7406B6}" type="parTrans" cxnId="{C122D7DD-08FF-45FE-AC4C-6582B6C418EA}">
      <dgm:prSet/>
      <dgm:spPr/>
      <dgm:t>
        <a:bodyPr/>
        <a:lstStyle/>
        <a:p>
          <a:endParaRPr kumimoji="1" lang="ja-JP" altLang="en-US"/>
        </a:p>
      </dgm:t>
    </dgm:pt>
    <dgm:pt modelId="{1CC4F74D-0519-49A2-A78C-2FDB219F52BB}" type="sibTrans" cxnId="{C122D7DD-08FF-45FE-AC4C-6582B6C418EA}">
      <dgm:prSet/>
      <dgm:spPr/>
      <dgm:t>
        <a:bodyPr/>
        <a:lstStyle/>
        <a:p>
          <a:endParaRPr kumimoji="1" lang="ja-JP" altLang="en-US"/>
        </a:p>
      </dgm:t>
    </dgm:pt>
    <dgm:pt modelId="{38F6DAAD-C628-4CB9-96F8-A6516B8C93B6}" type="pres">
      <dgm:prSet presAssocID="{69626E53-7B2F-488C-AB42-53396DE5B322}" presName="diagram" presStyleCnt="0">
        <dgm:presLayoutVars>
          <dgm:chPref val="1"/>
          <dgm:dir/>
          <dgm:animOne val="branch"/>
          <dgm:animLvl val="lvl"/>
          <dgm:resizeHandles val="exact"/>
        </dgm:presLayoutVars>
      </dgm:prSet>
      <dgm:spPr/>
      <dgm:t>
        <a:bodyPr/>
        <a:lstStyle/>
        <a:p>
          <a:endParaRPr kumimoji="1" lang="ja-JP" altLang="en-US"/>
        </a:p>
      </dgm:t>
    </dgm:pt>
    <dgm:pt modelId="{DB2A4B95-94C3-45C3-8A6C-497311E714BE}" type="pres">
      <dgm:prSet presAssocID="{F0A5FBE7-D365-45E0-A279-34728D8F4B12}" presName="root1" presStyleCnt="0"/>
      <dgm:spPr/>
    </dgm:pt>
    <dgm:pt modelId="{333959DD-E30F-4683-A922-C417F700E21B}" type="pres">
      <dgm:prSet presAssocID="{F0A5FBE7-D365-45E0-A279-34728D8F4B12}" presName="LevelOneTextNode" presStyleLbl="node0" presStyleIdx="0" presStyleCnt="5">
        <dgm:presLayoutVars>
          <dgm:chPref val="3"/>
        </dgm:presLayoutVars>
      </dgm:prSet>
      <dgm:spPr/>
      <dgm:t>
        <a:bodyPr/>
        <a:lstStyle/>
        <a:p>
          <a:endParaRPr kumimoji="1" lang="ja-JP" altLang="en-US"/>
        </a:p>
      </dgm:t>
    </dgm:pt>
    <dgm:pt modelId="{EE5441FD-AA67-44A8-A3F3-2B5919DF788F}" type="pres">
      <dgm:prSet presAssocID="{F0A5FBE7-D365-45E0-A279-34728D8F4B12}" presName="level2hierChild" presStyleCnt="0"/>
      <dgm:spPr/>
    </dgm:pt>
    <dgm:pt modelId="{8F281F83-AA03-4A3C-B7E1-A41AB69E652C}" type="pres">
      <dgm:prSet presAssocID="{5ED401B2-D2BF-4DD8-BBA4-D1A92E4387E2}" presName="conn2-1" presStyleLbl="parChTrans1D2" presStyleIdx="0" presStyleCnt="6"/>
      <dgm:spPr/>
      <dgm:t>
        <a:bodyPr/>
        <a:lstStyle/>
        <a:p>
          <a:endParaRPr kumimoji="1" lang="ja-JP" altLang="en-US"/>
        </a:p>
      </dgm:t>
    </dgm:pt>
    <dgm:pt modelId="{8BE49139-9466-4CA1-803F-E4586C43137B}" type="pres">
      <dgm:prSet presAssocID="{5ED401B2-D2BF-4DD8-BBA4-D1A92E4387E2}" presName="connTx" presStyleLbl="parChTrans1D2" presStyleIdx="0" presStyleCnt="6"/>
      <dgm:spPr/>
      <dgm:t>
        <a:bodyPr/>
        <a:lstStyle/>
        <a:p>
          <a:endParaRPr kumimoji="1" lang="ja-JP" altLang="en-US"/>
        </a:p>
      </dgm:t>
    </dgm:pt>
    <dgm:pt modelId="{8607573A-C0C9-4F80-ADB0-04267E9F4DE9}" type="pres">
      <dgm:prSet presAssocID="{2F52DB2F-26DB-405F-A013-93324A5725EC}" presName="root2" presStyleCnt="0"/>
      <dgm:spPr/>
    </dgm:pt>
    <dgm:pt modelId="{08632C41-E80E-4365-B133-14CE5F3A9F02}" type="pres">
      <dgm:prSet presAssocID="{2F52DB2F-26DB-405F-A013-93324A5725EC}" presName="LevelTwoTextNode" presStyleLbl="node2" presStyleIdx="0" presStyleCnt="6" custScaleX="168049">
        <dgm:presLayoutVars>
          <dgm:chPref val="3"/>
        </dgm:presLayoutVars>
      </dgm:prSet>
      <dgm:spPr/>
      <dgm:t>
        <a:bodyPr/>
        <a:lstStyle/>
        <a:p>
          <a:endParaRPr kumimoji="1" lang="ja-JP" altLang="en-US"/>
        </a:p>
      </dgm:t>
    </dgm:pt>
    <dgm:pt modelId="{EA66FAEC-A90C-493A-9D1E-D818EE379C60}" type="pres">
      <dgm:prSet presAssocID="{2F52DB2F-26DB-405F-A013-93324A5725EC}" presName="level3hierChild" presStyleCnt="0"/>
      <dgm:spPr/>
    </dgm:pt>
    <dgm:pt modelId="{8F178E4F-0EBC-48CF-ADB3-D5E956FDC64A}" type="pres">
      <dgm:prSet presAssocID="{1E512061-4874-42DB-AE12-3A1B7E3663B4}" presName="conn2-1" presStyleLbl="parChTrans1D2" presStyleIdx="1" presStyleCnt="6"/>
      <dgm:spPr/>
      <dgm:t>
        <a:bodyPr/>
        <a:lstStyle/>
        <a:p>
          <a:endParaRPr kumimoji="1" lang="ja-JP" altLang="en-US"/>
        </a:p>
      </dgm:t>
    </dgm:pt>
    <dgm:pt modelId="{87A3C5BD-DB41-4CBE-B38A-C344172A9583}" type="pres">
      <dgm:prSet presAssocID="{1E512061-4874-42DB-AE12-3A1B7E3663B4}" presName="connTx" presStyleLbl="parChTrans1D2" presStyleIdx="1" presStyleCnt="6"/>
      <dgm:spPr/>
      <dgm:t>
        <a:bodyPr/>
        <a:lstStyle/>
        <a:p>
          <a:endParaRPr kumimoji="1" lang="ja-JP" altLang="en-US"/>
        </a:p>
      </dgm:t>
    </dgm:pt>
    <dgm:pt modelId="{4362DFC1-2081-430E-B64C-5697C93592EF}" type="pres">
      <dgm:prSet presAssocID="{07313119-1F1B-404A-815C-E0C165CB1CB0}" presName="root2" presStyleCnt="0"/>
      <dgm:spPr/>
    </dgm:pt>
    <dgm:pt modelId="{2C9BB6BB-C33D-4D12-BE72-2408D453C455}" type="pres">
      <dgm:prSet presAssocID="{07313119-1F1B-404A-815C-E0C165CB1CB0}" presName="LevelTwoTextNode" presStyleLbl="node2" presStyleIdx="1" presStyleCnt="6" custScaleX="112766">
        <dgm:presLayoutVars>
          <dgm:chPref val="3"/>
        </dgm:presLayoutVars>
      </dgm:prSet>
      <dgm:spPr/>
      <dgm:t>
        <a:bodyPr/>
        <a:lstStyle/>
        <a:p>
          <a:endParaRPr kumimoji="1" lang="ja-JP" altLang="en-US"/>
        </a:p>
      </dgm:t>
    </dgm:pt>
    <dgm:pt modelId="{A3E25045-25A2-46B3-977F-47830B4000E3}" type="pres">
      <dgm:prSet presAssocID="{07313119-1F1B-404A-815C-E0C165CB1CB0}" presName="level3hierChild" presStyleCnt="0"/>
      <dgm:spPr/>
    </dgm:pt>
    <dgm:pt modelId="{50DBE206-24A0-4069-BB01-E38A486F5D22}" type="pres">
      <dgm:prSet presAssocID="{54F32D89-A21D-475C-96E4-463809DDBEE4}" presName="root1" presStyleCnt="0"/>
      <dgm:spPr/>
    </dgm:pt>
    <dgm:pt modelId="{DC3CCEF7-11C8-4AE8-BD79-E7BB8DB0C457}" type="pres">
      <dgm:prSet presAssocID="{54F32D89-A21D-475C-96E4-463809DDBEE4}" presName="LevelOneTextNode" presStyleLbl="node0" presStyleIdx="1" presStyleCnt="5" custScaleX="100000" custScaleY="168641">
        <dgm:presLayoutVars>
          <dgm:chPref val="3"/>
        </dgm:presLayoutVars>
      </dgm:prSet>
      <dgm:spPr/>
      <dgm:t>
        <a:bodyPr/>
        <a:lstStyle/>
        <a:p>
          <a:endParaRPr kumimoji="1" lang="ja-JP" altLang="en-US"/>
        </a:p>
      </dgm:t>
    </dgm:pt>
    <dgm:pt modelId="{84E0E7B8-B160-4304-A933-F06495E2A0FF}" type="pres">
      <dgm:prSet presAssocID="{54F32D89-A21D-475C-96E4-463809DDBEE4}" presName="level2hierChild" presStyleCnt="0"/>
      <dgm:spPr/>
    </dgm:pt>
    <dgm:pt modelId="{21BCA574-53F2-4269-9510-BC9EBE51F863}" type="pres">
      <dgm:prSet presAssocID="{7EFCE44A-A6DA-45AA-9845-F75BB119A3C0}" presName="conn2-1" presStyleLbl="parChTrans1D2" presStyleIdx="2" presStyleCnt="6"/>
      <dgm:spPr/>
      <dgm:t>
        <a:bodyPr/>
        <a:lstStyle/>
        <a:p>
          <a:endParaRPr kumimoji="1" lang="ja-JP" altLang="en-US"/>
        </a:p>
      </dgm:t>
    </dgm:pt>
    <dgm:pt modelId="{43F8EBD2-6058-4453-B9E7-BAE46BA9E845}" type="pres">
      <dgm:prSet presAssocID="{7EFCE44A-A6DA-45AA-9845-F75BB119A3C0}" presName="connTx" presStyleLbl="parChTrans1D2" presStyleIdx="2" presStyleCnt="6"/>
      <dgm:spPr/>
      <dgm:t>
        <a:bodyPr/>
        <a:lstStyle/>
        <a:p>
          <a:endParaRPr kumimoji="1" lang="ja-JP" altLang="en-US"/>
        </a:p>
      </dgm:t>
    </dgm:pt>
    <dgm:pt modelId="{BB261FEF-8137-4CEE-B936-EEDC2DB97918}" type="pres">
      <dgm:prSet presAssocID="{1B50B84E-E7E2-41BE-81EF-9909326F1E2B}" presName="root2" presStyleCnt="0"/>
      <dgm:spPr/>
    </dgm:pt>
    <dgm:pt modelId="{165C712C-2210-41E4-83B1-C0927E1E6069}" type="pres">
      <dgm:prSet presAssocID="{1B50B84E-E7E2-41BE-81EF-9909326F1E2B}" presName="LevelTwoTextNode" presStyleLbl="node2" presStyleIdx="2" presStyleCnt="6" custScaleX="164015">
        <dgm:presLayoutVars>
          <dgm:chPref val="3"/>
        </dgm:presLayoutVars>
      </dgm:prSet>
      <dgm:spPr/>
      <dgm:t>
        <a:bodyPr/>
        <a:lstStyle/>
        <a:p>
          <a:endParaRPr kumimoji="1" lang="ja-JP" altLang="en-US"/>
        </a:p>
      </dgm:t>
    </dgm:pt>
    <dgm:pt modelId="{C0539DD0-D101-4DBA-869D-07E365BF6F69}" type="pres">
      <dgm:prSet presAssocID="{1B50B84E-E7E2-41BE-81EF-9909326F1E2B}" presName="level3hierChild" presStyleCnt="0"/>
      <dgm:spPr/>
    </dgm:pt>
    <dgm:pt modelId="{7C0B5F80-C7D4-4B65-94F7-34C475B7CB7F}" type="pres">
      <dgm:prSet presAssocID="{A8B3CCE1-47C8-40E8-8DE8-2967EDD89B94}" presName="conn2-1" presStyleLbl="parChTrans1D2" presStyleIdx="3" presStyleCnt="6"/>
      <dgm:spPr/>
      <dgm:t>
        <a:bodyPr/>
        <a:lstStyle/>
        <a:p>
          <a:endParaRPr kumimoji="1" lang="ja-JP" altLang="en-US"/>
        </a:p>
      </dgm:t>
    </dgm:pt>
    <dgm:pt modelId="{4B03347B-B4E1-459D-BE89-4474435E6616}" type="pres">
      <dgm:prSet presAssocID="{A8B3CCE1-47C8-40E8-8DE8-2967EDD89B94}" presName="connTx" presStyleLbl="parChTrans1D2" presStyleIdx="3" presStyleCnt="6"/>
      <dgm:spPr/>
      <dgm:t>
        <a:bodyPr/>
        <a:lstStyle/>
        <a:p>
          <a:endParaRPr kumimoji="1" lang="ja-JP" altLang="en-US"/>
        </a:p>
      </dgm:t>
    </dgm:pt>
    <dgm:pt modelId="{3A333025-E7B1-4BEC-81C1-52085C1EDDCE}" type="pres">
      <dgm:prSet presAssocID="{356E901C-05FD-4727-BF81-D408847CCDC7}" presName="root2" presStyleCnt="0"/>
      <dgm:spPr/>
    </dgm:pt>
    <dgm:pt modelId="{3641592C-0619-4AD8-9B56-C1F8DF48B406}" type="pres">
      <dgm:prSet presAssocID="{356E901C-05FD-4727-BF81-D408847CCDC7}" presName="LevelTwoTextNode" presStyleLbl="node2" presStyleIdx="3" presStyleCnt="6" custScaleX="197352">
        <dgm:presLayoutVars>
          <dgm:chPref val="3"/>
        </dgm:presLayoutVars>
      </dgm:prSet>
      <dgm:spPr/>
      <dgm:t>
        <a:bodyPr/>
        <a:lstStyle/>
        <a:p>
          <a:endParaRPr kumimoji="1" lang="ja-JP" altLang="en-US"/>
        </a:p>
      </dgm:t>
    </dgm:pt>
    <dgm:pt modelId="{68392051-EB7F-4A29-A45C-64605374388B}" type="pres">
      <dgm:prSet presAssocID="{356E901C-05FD-4727-BF81-D408847CCDC7}" presName="level3hierChild" presStyleCnt="0"/>
      <dgm:spPr/>
    </dgm:pt>
    <dgm:pt modelId="{125C5D77-4270-41FF-B2FE-2D682B5917F0}" type="pres">
      <dgm:prSet presAssocID="{86DB2816-B514-4D9A-828F-EBDFCD4A3948}" presName="root1" presStyleCnt="0"/>
      <dgm:spPr/>
    </dgm:pt>
    <dgm:pt modelId="{0CD80F53-C833-4977-97F0-6A79EE0D1E3A}" type="pres">
      <dgm:prSet presAssocID="{86DB2816-B514-4D9A-828F-EBDFCD4A3948}" presName="LevelOneTextNode" presStyleLbl="node0" presStyleIdx="2" presStyleCnt="5">
        <dgm:presLayoutVars>
          <dgm:chPref val="3"/>
        </dgm:presLayoutVars>
      </dgm:prSet>
      <dgm:spPr/>
      <dgm:t>
        <a:bodyPr/>
        <a:lstStyle/>
        <a:p>
          <a:endParaRPr kumimoji="1" lang="ja-JP" altLang="en-US"/>
        </a:p>
      </dgm:t>
    </dgm:pt>
    <dgm:pt modelId="{44B6472C-5362-47D1-9240-163133E2F3FB}" type="pres">
      <dgm:prSet presAssocID="{86DB2816-B514-4D9A-828F-EBDFCD4A3948}" presName="level2hierChild" presStyleCnt="0"/>
      <dgm:spPr/>
    </dgm:pt>
    <dgm:pt modelId="{EB2EF239-F3AA-4334-A682-8AE56387AAC8}" type="pres">
      <dgm:prSet presAssocID="{2050A7F8-6A05-4FDE-B3D6-85C4FFB67248}" presName="conn2-1" presStyleLbl="parChTrans1D2" presStyleIdx="4" presStyleCnt="6"/>
      <dgm:spPr/>
      <dgm:t>
        <a:bodyPr/>
        <a:lstStyle/>
        <a:p>
          <a:endParaRPr kumimoji="1" lang="ja-JP" altLang="en-US"/>
        </a:p>
      </dgm:t>
    </dgm:pt>
    <dgm:pt modelId="{8E23C75B-405B-4316-B19E-2A626342C685}" type="pres">
      <dgm:prSet presAssocID="{2050A7F8-6A05-4FDE-B3D6-85C4FFB67248}" presName="connTx" presStyleLbl="parChTrans1D2" presStyleIdx="4" presStyleCnt="6"/>
      <dgm:spPr/>
      <dgm:t>
        <a:bodyPr/>
        <a:lstStyle/>
        <a:p>
          <a:endParaRPr kumimoji="1" lang="ja-JP" altLang="en-US"/>
        </a:p>
      </dgm:t>
    </dgm:pt>
    <dgm:pt modelId="{5CCA64A6-BAFC-44DD-83E7-8A5F41504695}" type="pres">
      <dgm:prSet presAssocID="{D952D55D-A693-4D91-B686-7FBB9EF48564}" presName="root2" presStyleCnt="0"/>
      <dgm:spPr/>
    </dgm:pt>
    <dgm:pt modelId="{DB9BD804-355B-4D90-8E6F-880A0C0C140D}" type="pres">
      <dgm:prSet presAssocID="{D952D55D-A693-4D91-B686-7FBB9EF48564}" presName="LevelTwoTextNode" presStyleLbl="node2" presStyleIdx="4" presStyleCnt="6">
        <dgm:presLayoutVars>
          <dgm:chPref val="3"/>
        </dgm:presLayoutVars>
      </dgm:prSet>
      <dgm:spPr/>
      <dgm:t>
        <a:bodyPr/>
        <a:lstStyle/>
        <a:p>
          <a:endParaRPr kumimoji="1" lang="ja-JP" altLang="en-US"/>
        </a:p>
      </dgm:t>
    </dgm:pt>
    <dgm:pt modelId="{74E8C585-7148-4DDA-9857-07A8E578D090}" type="pres">
      <dgm:prSet presAssocID="{D952D55D-A693-4D91-B686-7FBB9EF48564}" presName="level3hierChild" presStyleCnt="0"/>
      <dgm:spPr/>
    </dgm:pt>
    <dgm:pt modelId="{0C458795-E776-4489-93AA-669C46C4C0BC}" type="pres">
      <dgm:prSet presAssocID="{FCBFE739-5F1E-4889-90B2-04A9804A576A}" presName="root1" presStyleCnt="0"/>
      <dgm:spPr/>
    </dgm:pt>
    <dgm:pt modelId="{E050BD0D-9FD2-427D-B5B1-FDA33BD410E7}" type="pres">
      <dgm:prSet presAssocID="{FCBFE739-5F1E-4889-90B2-04A9804A576A}" presName="LevelOneTextNode" presStyleLbl="node0" presStyleIdx="3" presStyleCnt="5">
        <dgm:presLayoutVars>
          <dgm:chPref val="3"/>
        </dgm:presLayoutVars>
      </dgm:prSet>
      <dgm:spPr/>
      <dgm:t>
        <a:bodyPr/>
        <a:lstStyle/>
        <a:p>
          <a:endParaRPr kumimoji="1" lang="ja-JP" altLang="en-US"/>
        </a:p>
      </dgm:t>
    </dgm:pt>
    <dgm:pt modelId="{80728D87-9BEE-4439-BBB7-7F62B18309DE}" type="pres">
      <dgm:prSet presAssocID="{FCBFE739-5F1E-4889-90B2-04A9804A576A}" presName="level2hierChild" presStyleCnt="0"/>
      <dgm:spPr/>
    </dgm:pt>
    <dgm:pt modelId="{417A7880-F3F8-4618-A8C0-54CC799FAE55}" type="pres">
      <dgm:prSet presAssocID="{AE851DBF-F84C-42B9-95E1-E8BB9C15913C}" presName="conn2-1" presStyleLbl="parChTrans1D2" presStyleIdx="5" presStyleCnt="6"/>
      <dgm:spPr/>
      <dgm:t>
        <a:bodyPr/>
        <a:lstStyle/>
        <a:p>
          <a:endParaRPr kumimoji="1" lang="ja-JP" altLang="en-US"/>
        </a:p>
      </dgm:t>
    </dgm:pt>
    <dgm:pt modelId="{928D4C98-79B7-4AB2-9529-E7D1B3AB1D4B}" type="pres">
      <dgm:prSet presAssocID="{AE851DBF-F84C-42B9-95E1-E8BB9C15913C}" presName="connTx" presStyleLbl="parChTrans1D2" presStyleIdx="5" presStyleCnt="6"/>
      <dgm:spPr/>
      <dgm:t>
        <a:bodyPr/>
        <a:lstStyle/>
        <a:p>
          <a:endParaRPr kumimoji="1" lang="ja-JP" altLang="en-US"/>
        </a:p>
      </dgm:t>
    </dgm:pt>
    <dgm:pt modelId="{CC13DD8E-FE49-4EE0-B32F-5E653ACBB9E9}" type="pres">
      <dgm:prSet presAssocID="{FAABA83C-C897-4A80-B57D-0BD67E03D6DA}" presName="root2" presStyleCnt="0"/>
      <dgm:spPr/>
    </dgm:pt>
    <dgm:pt modelId="{DB22A066-8801-4A55-A904-BBA47A107308}" type="pres">
      <dgm:prSet presAssocID="{FAABA83C-C897-4A80-B57D-0BD67E03D6DA}" presName="LevelTwoTextNode" presStyleLbl="node2" presStyleIdx="5" presStyleCnt="6">
        <dgm:presLayoutVars>
          <dgm:chPref val="3"/>
        </dgm:presLayoutVars>
      </dgm:prSet>
      <dgm:spPr/>
      <dgm:t>
        <a:bodyPr/>
        <a:lstStyle/>
        <a:p>
          <a:endParaRPr kumimoji="1" lang="ja-JP" altLang="en-US"/>
        </a:p>
      </dgm:t>
    </dgm:pt>
    <dgm:pt modelId="{FCF649B8-1645-4F55-B3F8-9981A4A55E41}" type="pres">
      <dgm:prSet presAssocID="{FAABA83C-C897-4A80-B57D-0BD67E03D6DA}" presName="level3hierChild" presStyleCnt="0"/>
      <dgm:spPr/>
    </dgm:pt>
    <dgm:pt modelId="{AE4E951B-1694-4507-9E33-0868B84604BF}" type="pres">
      <dgm:prSet presAssocID="{E6A33F53-B038-493E-B2E3-0BA36E30B4F5}" presName="root1" presStyleCnt="0"/>
      <dgm:spPr/>
    </dgm:pt>
    <dgm:pt modelId="{786705B5-21E3-4291-A03E-2271B8D22741}" type="pres">
      <dgm:prSet presAssocID="{E6A33F53-B038-493E-B2E3-0BA36E30B4F5}" presName="LevelOneTextNode" presStyleLbl="node0" presStyleIdx="4" presStyleCnt="5" custScaleX="148992">
        <dgm:presLayoutVars>
          <dgm:chPref val="3"/>
        </dgm:presLayoutVars>
      </dgm:prSet>
      <dgm:spPr/>
      <dgm:t>
        <a:bodyPr/>
        <a:lstStyle/>
        <a:p>
          <a:endParaRPr kumimoji="1" lang="ja-JP" altLang="en-US"/>
        </a:p>
      </dgm:t>
    </dgm:pt>
    <dgm:pt modelId="{15307C0B-8666-42DF-9263-E9C7A37F74C6}" type="pres">
      <dgm:prSet presAssocID="{E6A33F53-B038-493E-B2E3-0BA36E30B4F5}" presName="level2hierChild" presStyleCnt="0"/>
      <dgm:spPr/>
    </dgm:pt>
  </dgm:ptLst>
  <dgm:cxnLst>
    <dgm:cxn modelId="{2B4331A6-4DD2-45CD-8C64-4B0EF71D9BFA}" type="presOf" srcId="{A8B3CCE1-47C8-40E8-8DE8-2967EDD89B94}" destId="{4B03347B-B4E1-459D-BE89-4474435E6616}" srcOrd="1" destOrd="0" presId="urn:microsoft.com/office/officeart/2005/8/layout/hierarchy2"/>
    <dgm:cxn modelId="{FDE0D96D-5EC5-4FC8-AB22-29CD114D7A53}" type="presOf" srcId="{5ED401B2-D2BF-4DD8-BBA4-D1A92E4387E2}" destId="{8BE49139-9466-4CA1-803F-E4586C43137B}" srcOrd="1" destOrd="0" presId="urn:microsoft.com/office/officeart/2005/8/layout/hierarchy2"/>
    <dgm:cxn modelId="{755112AA-BB38-4454-B4A7-B4DD575CC94B}" srcId="{86DB2816-B514-4D9A-828F-EBDFCD4A3948}" destId="{D952D55D-A693-4D91-B686-7FBB9EF48564}" srcOrd="0" destOrd="0" parTransId="{2050A7F8-6A05-4FDE-B3D6-85C4FFB67248}" sibTransId="{B7C19A29-D330-497D-B7AE-D9E2F4355648}"/>
    <dgm:cxn modelId="{5722A50D-21CD-43ED-AC7C-34A2BFE28131}" type="presOf" srcId="{356E901C-05FD-4727-BF81-D408847CCDC7}" destId="{3641592C-0619-4AD8-9B56-C1F8DF48B406}" srcOrd="0" destOrd="0" presId="urn:microsoft.com/office/officeart/2005/8/layout/hierarchy2"/>
    <dgm:cxn modelId="{E8850FF8-71C0-4F8F-8FF9-1524F11D3196}" type="presOf" srcId="{AE851DBF-F84C-42B9-95E1-E8BB9C15913C}" destId="{928D4C98-79B7-4AB2-9529-E7D1B3AB1D4B}" srcOrd="1" destOrd="0" presId="urn:microsoft.com/office/officeart/2005/8/layout/hierarchy2"/>
    <dgm:cxn modelId="{90D0615F-3450-4DE0-8CFF-CB39346EA353}" type="presOf" srcId="{F0A5FBE7-D365-45E0-A279-34728D8F4B12}" destId="{333959DD-E30F-4683-A922-C417F700E21B}" srcOrd="0" destOrd="0" presId="urn:microsoft.com/office/officeart/2005/8/layout/hierarchy2"/>
    <dgm:cxn modelId="{F74139BF-1336-4FB5-B0AA-143355B9ABC1}" type="presOf" srcId="{5ED401B2-D2BF-4DD8-BBA4-D1A92E4387E2}" destId="{8F281F83-AA03-4A3C-B7E1-A41AB69E652C}" srcOrd="0" destOrd="0" presId="urn:microsoft.com/office/officeart/2005/8/layout/hierarchy2"/>
    <dgm:cxn modelId="{1CBC8299-454D-443C-804E-9D802B88D14E}" type="presOf" srcId="{FCBFE739-5F1E-4889-90B2-04A9804A576A}" destId="{E050BD0D-9FD2-427D-B5B1-FDA33BD410E7}" srcOrd="0" destOrd="0" presId="urn:microsoft.com/office/officeart/2005/8/layout/hierarchy2"/>
    <dgm:cxn modelId="{C122D7DD-08FF-45FE-AC4C-6582B6C418EA}" srcId="{69626E53-7B2F-488C-AB42-53396DE5B322}" destId="{E6A33F53-B038-493E-B2E3-0BA36E30B4F5}" srcOrd="4" destOrd="0" parTransId="{88D7EBA7-136A-4238-B02C-980A6F7406B6}" sibTransId="{1CC4F74D-0519-49A2-A78C-2FDB219F52BB}"/>
    <dgm:cxn modelId="{2DC3B142-246F-428D-8007-721111844B3F}" type="presOf" srcId="{AE851DBF-F84C-42B9-95E1-E8BB9C15913C}" destId="{417A7880-F3F8-4618-A8C0-54CC799FAE55}" srcOrd="0" destOrd="0" presId="urn:microsoft.com/office/officeart/2005/8/layout/hierarchy2"/>
    <dgm:cxn modelId="{43578BD5-F858-459A-B0CC-B6F3347BFCA7}" type="presOf" srcId="{7EFCE44A-A6DA-45AA-9845-F75BB119A3C0}" destId="{21BCA574-53F2-4269-9510-BC9EBE51F863}" srcOrd="0" destOrd="0" presId="urn:microsoft.com/office/officeart/2005/8/layout/hierarchy2"/>
    <dgm:cxn modelId="{2E0740D4-D517-4EAD-8BBD-A6E7DBE0D037}" srcId="{54F32D89-A21D-475C-96E4-463809DDBEE4}" destId="{1B50B84E-E7E2-41BE-81EF-9909326F1E2B}" srcOrd="0" destOrd="0" parTransId="{7EFCE44A-A6DA-45AA-9845-F75BB119A3C0}" sibTransId="{211C7318-2832-47DD-8D22-D23950859D88}"/>
    <dgm:cxn modelId="{B994A8A1-6477-4B19-85F9-09C79A2051F6}" type="presOf" srcId="{1B50B84E-E7E2-41BE-81EF-9909326F1E2B}" destId="{165C712C-2210-41E4-83B1-C0927E1E6069}" srcOrd="0" destOrd="0" presId="urn:microsoft.com/office/officeart/2005/8/layout/hierarchy2"/>
    <dgm:cxn modelId="{4B0EA6B1-3A0D-45F0-BFA8-E1255F7C3020}" srcId="{FCBFE739-5F1E-4889-90B2-04A9804A576A}" destId="{FAABA83C-C897-4A80-B57D-0BD67E03D6DA}" srcOrd="0" destOrd="0" parTransId="{AE851DBF-F84C-42B9-95E1-E8BB9C15913C}" sibTransId="{45B42FAE-B5A5-4556-9ED7-3A57EA0AED3C}"/>
    <dgm:cxn modelId="{59B68C9D-D7A8-4353-AE5E-D3767B0DE2FD}" type="presOf" srcId="{2F52DB2F-26DB-405F-A013-93324A5725EC}" destId="{08632C41-E80E-4365-B133-14CE5F3A9F02}" srcOrd="0" destOrd="0" presId="urn:microsoft.com/office/officeart/2005/8/layout/hierarchy2"/>
    <dgm:cxn modelId="{52C47326-1CF7-4902-8AEB-20453376B3A7}" srcId="{F0A5FBE7-D365-45E0-A279-34728D8F4B12}" destId="{07313119-1F1B-404A-815C-E0C165CB1CB0}" srcOrd="1" destOrd="0" parTransId="{1E512061-4874-42DB-AE12-3A1B7E3663B4}" sibTransId="{8D26C1A3-46E8-4FC3-983A-555E2A72A9B0}"/>
    <dgm:cxn modelId="{5F329CCA-CD69-417D-90C9-8BC343879F4B}" type="presOf" srcId="{2050A7F8-6A05-4FDE-B3D6-85C4FFB67248}" destId="{8E23C75B-405B-4316-B19E-2A626342C685}" srcOrd="1" destOrd="0" presId="urn:microsoft.com/office/officeart/2005/8/layout/hierarchy2"/>
    <dgm:cxn modelId="{9868DF61-2D2D-40EE-ABFD-FF88BC31B665}" srcId="{69626E53-7B2F-488C-AB42-53396DE5B322}" destId="{FCBFE739-5F1E-4889-90B2-04A9804A576A}" srcOrd="3" destOrd="0" parTransId="{1DDFB4F1-6819-4F99-9263-DF9C966A2E87}" sibTransId="{271644BE-F310-44B5-A114-0E3AD6658714}"/>
    <dgm:cxn modelId="{D68D61CA-E871-4E22-ACB8-E8203DB8D1A3}" type="presOf" srcId="{1E512061-4874-42DB-AE12-3A1B7E3663B4}" destId="{8F178E4F-0EBC-48CF-ADB3-D5E956FDC64A}" srcOrd="0" destOrd="0" presId="urn:microsoft.com/office/officeart/2005/8/layout/hierarchy2"/>
    <dgm:cxn modelId="{FEF4E401-6AB3-4BEF-B55D-E9430421DB3E}" type="presOf" srcId="{2050A7F8-6A05-4FDE-B3D6-85C4FFB67248}" destId="{EB2EF239-F3AA-4334-A682-8AE56387AAC8}" srcOrd="0" destOrd="0" presId="urn:microsoft.com/office/officeart/2005/8/layout/hierarchy2"/>
    <dgm:cxn modelId="{A9AE2A03-6D11-4637-9BA3-5B337A9CE94D}" type="presOf" srcId="{54F32D89-A21D-475C-96E4-463809DDBEE4}" destId="{DC3CCEF7-11C8-4AE8-BD79-E7BB8DB0C457}" srcOrd="0" destOrd="0" presId="urn:microsoft.com/office/officeart/2005/8/layout/hierarchy2"/>
    <dgm:cxn modelId="{21B7B359-B53C-451A-82DD-0C08ECCFE674}" type="presOf" srcId="{1E512061-4874-42DB-AE12-3A1B7E3663B4}" destId="{87A3C5BD-DB41-4CBE-B38A-C344172A9583}" srcOrd="1" destOrd="0" presId="urn:microsoft.com/office/officeart/2005/8/layout/hierarchy2"/>
    <dgm:cxn modelId="{4D2EA62E-7AAA-412D-A9FA-185E5E35A819}" srcId="{69626E53-7B2F-488C-AB42-53396DE5B322}" destId="{54F32D89-A21D-475C-96E4-463809DDBEE4}" srcOrd="1" destOrd="0" parTransId="{F7819E63-479A-4DEA-BA9F-872DAC8CF3AD}" sibTransId="{20189916-79F4-4A03-B3F9-7F90857E3C81}"/>
    <dgm:cxn modelId="{CCC637CC-7890-4836-9AFB-6A7CFAD25A8F}" type="presOf" srcId="{D952D55D-A693-4D91-B686-7FBB9EF48564}" destId="{DB9BD804-355B-4D90-8E6F-880A0C0C140D}" srcOrd="0" destOrd="0" presId="urn:microsoft.com/office/officeart/2005/8/layout/hierarchy2"/>
    <dgm:cxn modelId="{CE655B0D-7D4C-4AD4-9BEC-F54E28A0F9CB}" type="presOf" srcId="{07313119-1F1B-404A-815C-E0C165CB1CB0}" destId="{2C9BB6BB-C33D-4D12-BE72-2408D453C455}" srcOrd="0" destOrd="0" presId="urn:microsoft.com/office/officeart/2005/8/layout/hierarchy2"/>
    <dgm:cxn modelId="{A6837CDC-1DA3-4998-B601-3EBF8307F5A2}" type="presOf" srcId="{69626E53-7B2F-488C-AB42-53396DE5B322}" destId="{38F6DAAD-C628-4CB9-96F8-A6516B8C93B6}" srcOrd="0" destOrd="0" presId="urn:microsoft.com/office/officeart/2005/8/layout/hierarchy2"/>
    <dgm:cxn modelId="{BE519703-2DD5-4550-8FE4-E71D25F519CD}" type="presOf" srcId="{A8B3CCE1-47C8-40E8-8DE8-2967EDD89B94}" destId="{7C0B5F80-C7D4-4B65-94F7-34C475B7CB7F}" srcOrd="0" destOrd="0" presId="urn:microsoft.com/office/officeart/2005/8/layout/hierarchy2"/>
    <dgm:cxn modelId="{665FB2C2-1C20-4296-8142-F81ADACDD820}" srcId="{F0A5FBE7-D365-45E0-A279-34728D8F4B12}" destId="{2F52DB2F-26DB-405F-A013-93324A5725EC}" srcOrd="0" destOrd="0" parTransId="{5ED401B2-D2BF-4DD8-BBA4-D1A92E4387E2}" sibTransId="{B1BD064C-41C1-41E1-BE87-20AE88C2594D}"/>
    <dgm:cxn modelId="{88ABDA82-3219-4954-AE9C-5221ED262E29}" type="presOf" srcId="{E6A33F53-B038-493E-B2E3-0BA36E30B4F5}" destId="{786705B5-21E3-4291-A03E-2271B8D22741}" srcOrd="0" destOrd="0" presId="urn:microsoft.com/office/officeart/2005/8/layout/hierarchy2"/>
    <dgm:cxn modelId="{A79B12C2-1468-4AC6-BE7E-F801F5CB7B65}" srcId="{54F32D89-A21D-475C-96E4-463809DDBEE4}" destId="{356E901C-05FD-4727-BF81-D408847CCDC7}" srcOrd="1" destOrd="0" parTransId="{A8B3CCE1-47C8-40E8-8DE8-2967EDD89B94}" sibTransId="{A11DF632-D18E-40A1-B682-53098CD6DEDC}"/>
    <dgm:cxn modelId="{4886A094-665D-44BD-A240-88818C51738F}" srcId="{69626E53-7B2F-488C-AB42-53396DE5B322}" destId="{F0A5FBE7-D365-45E0-A279-34728D8F4B12}" srcOrd="0" destOrd="0" parTransId="{F935310C-A0A5-4797-8A44-26B75C5FB2EA}" sibTransId="{A8DE4BDD-8050-4DBF-A677-B845CDA469F1}"/>
    <dgm:cxn modelId="{9F7B1537-FF8F-4004-90FB-B99172ADEA43}" type="presOf" srcId="{86DB2816-B514-4D9A-828F-EBDFCD4A3948}" destId="{0CD80F53-C833-4977-97F0-6A79EE0D1E3A}" srcOrd="0" destOrd="0" presId="urn:microsoft.com/office/officeart/2005/8/layout/hierarchy2"/>
    <dgm:cxn modelId="{7C2342DA-528D-478B-9EC1-115A15A833B0}" type="presOf" srcId="{FAABA83C-C897-4A80-B57D-0BD67E03D6DA}" destId="{DB22A066-8801-4A55-A904-BBA47A107308}" srcOrd="0" destOrd="0" presId="urn:microsoft.com/office/officeart/2005/8/layout/hierarchy2"/>
    <dgm:cxn modelId="{BFEA91C0-BF17-458F-B046-D771F7C74058}" srcId="{69626E53-7B2F-488C-AB42-53396DE5B322}" destId="{86DB2816-B514-4D9A-828F-EBDFCD4A3948}" srcOrd="2" destOrd="0" parTransId="{D5D353AE-8D78-4F82-A4FE-F73560A75CE7}" sibTransId="{09EE07D5-93A9-4907-A958-BC25239FB082}"/>
    <dgm:cxn modelId="{D1739FB9-6B71-4FB7-B5D2-DDCF34C96E3C}" type="presOf" srcId="{7EFCE44A-A6DA-45AA-9845-F75BB119A3C0}" destId="{43F8EBD2-6058-4453-B9E7-BAE46BA9E845}" srcOrd="1" destOrd="0" presId="urn:microsoft.com/office/officeart/2005/8/layout/hierarchy2"/>
    <dgm:cxn modelId="{FD820D96-8F63-4FDC-9795-871E751C34C2}" type="presParOf" srcId="{38F6DAAD-C628-4CB9-96F8-A6516B8C93B6}" destId="{DB2A4B95-94C3-45C3-8A6C-497311E714BE}" srcOrd="0" destOrd="0" presId="urn:microsoft.com/office/officeart/2005/8/layout/hierarchy2"/>
    <dgm:cxn modelId="{F09E1561-E099-47DE-98AD-8EB17174EE16}" type="presParOf" srcId="{DB2A4B95-94C3-45C3-8A6C-497311E714BE}" destId="{333959DD-E30F-4683-A922-C417F700E21B}" srcOrd="0" destOrd="0" presId="urn:microsoft.com/office/officeart/2005/8/layout/hierarchy2"/>
    <dgm:cxn modelId="{7D1D1BF5-06F5-4A44-A3AD-BBCA33A42202}" type="presParOf" srcId="{DB2A4B95-94C3-45C3-8A6C-497311E714BE}" destId="{EE5441FD-AA67-44A8-A3F3-2B5919DF788F}" srcOrd="1" destOrd="0" presId="urn:microsoft.com/office/officeart/2005/8/layout/hierarchy2"/>
    <dgm:cxn modelId="{3522378A-744B-435E-9D9D-215142AC47CA}" type="presParOf" srcId="{EE5441FD-AA67-44A8-A3F3-2B5919DF788F}" destId="{8F281F83-AA03-4A3C-B7E1-A41AB69E652C}" srcOrd="0" destOrd="0" presId="urn:microsoft.com/office/officeart/2005/8/layout/hierarchy2"/>
    <dgm:cxn modelId="{BEADA10F-74F6-4EAF-9DEF-07C3E61434FF}" type="presParOf" srcId="{8F281F83-AA03-4A3C-B7E1-A41AB69E652C}" destId="{8BE49139-9466-4CA1-803F-E4586C43137B}" srcOrd="0" destOrd="0" presId="urn:microsoft.com/office/officeart/2005/8/layout/hierarchy2"/>
    <dgm:cxn modelId="{8AFF886E-DB7E-4C12-AF4E-9E04DBFDFC60}" type="presParOf" srcId="{EE5441FD-AA67-44A8-A3F3-2B5919DF788F}" destId="{8607573A-C0C9-4F80-ADB0-04267E9F4DE9}" srcOrd="1" destOrd="0" presId="urn:microsoft.com/office/officeart/2005/8/layout/hierarchy2"/>
    <dgm:cxn modelId="{289BA54F-292B-40FA-9405-8A51AA90A1AF}" type="presParOf" srcId="{8607573A-C0C9-4F80-ADB0-04267E9F4DE9}" destId="{08632C41-E80E-4365-B133-14CE5F3A9F02}" srcOrd="0" destOrd="0" presId="urn:microsoft.com/office/officeart/2005/8/layout/hierarchy2"/>
    <dgm:cxn modelId="{08537AD7-D0BA-4A12-A573-C273B7D83D98}" type="presParOf" srcId="{8607573A-C0C9-4F80-ADB0-04267E9F4DE9}" destId="{EA66FAEC-A90C-493A-9D1E-D818EE379C60}" srcOrd="1" destOrd="0" presId="urn:microsoft.com/office/officeart/2005/8/layout/hierarchy2"/>
    <dgm:cxn modelId="{9C6C6FF7-82E3-4290-A4E8-92D14E4AAA24}" type="presParOf" srcId="{EE5441FD-AA67-44A8-A3F3-2B5919DF788F}" destId="{8F178E4F-0EBC-48CF-ADB3-D5E956FDC64A}" srcOrd="2" destOrd="0" presId="urn:microsoft.com/office/officeart/2005/8/layout/hierarchy2"/>
    <dgm:cxn modelId="{47CA604D-544B-440F-AD56-D311FB16DE1E}" type="presParOf" srcId="{8F178E4F-0EBC-48CF-ADB3-D5E956FDC64A}" destId="{87A3C5BD-DB41-4CBE-B38A-C344172A9583}" srcOrd="0" destOrd="0" presId="urn:microsoft.com/office/officeart/2005/8/layout/hierarchy2"/>
    <dgm:cxn modelId="{FF9F22D3-F3CC-454A-B9E6-4856F52827F7}" type="presParOf" srcId="{EE5441FD-AA67-44A8-A3F3-2B5919DF788F}" destId="{4362DFC1-2081-430E-B64C-5697C93592EF}" srcOrd="3" destOrd="0" presId="urn:microsoft.com/office/officeart/2005/8/layout/hierarchy2"/>
    <dgm:cxn modelId="{0B594BCC-2DA1-4740-84B0-658122A0DA6B}" type="presParOf" srcId="{4362DFC1-2081-430E-B64C-5697C93592EF}" destId="{2C9BB6BB-C33D-4D12-BE72-2408D453C455}" srcOrd="0" destOrd="0" presId="urn:microsoft.com/office/officeart/2005/8/layout/hierarchy2"/>
    <dgm:cxn modelId="{64E57CF1-6D51-4191-A376-785AA0D1AA99}" type="presParOf" srcId="{4362DFC1-2081-430E-B64C-5697C93592EF}" destId="{A3E25045-25A2-46B3-977F-47830B4000E3}" srcOrd="1" destOrd="0" presId="urn:microsoft.com/office/officeart/2005/8/layout/hierarchy2"/>
    <dgm:cxn modelId="{70C0F09E-A639-4742-A0D6-3B570DF443A3}" type="presParOf" srcId="{38F6DAAD-C628-4CB9-96F8-A6516B8C93B6}" destId="{50DBE206-24A0-4069-BB01-E38A486F5D22}" srcOrd="1" destOrd="0" presId="urn:microsoft.com/office/officeart/2005/8/layout/hierarchy2"/>
    <dgm:cxn modelId="{3401BEA1-E5A4-4CB9-9B4D-1E9E1300C702}" type="presParOf" srcId="{50DBE206-24A0-4069-BB01-E38A486F5D22}" destId="{DC3CCEF7-11C8-4AE8-BD79-E7BB8DB0C457}" srcOrd="0" destOrd="0" presId="urn:microsoft.com/office/officeart/2005/8/layout/hierarchy2"/>
    <dgm:cxn modelId="{F62B27EC-B031-4001-B6BF-81A9E4DD5C68}" type="presParOf" srcId="{50DBE206-24A0-4069-BB01-E38A486F5D22}" destId="{84E0E7B8-B160-4304-A933-F06495E2A0FF}" srcOrd="1" destOrd="0" presId="urn:microsoft.com/office/officeart/2005/8/layout/hierarchy2"/>
    <dgm:cxn modelId="{99886EF9-AB72-4574-BA65-AA3E1D0DD130}" type="presParOf" srcId="{84E0E7B8-B160-4304-A933-F06495E2A0FF}" destId="{21BCA574-53F2-4269-9510-BC9EBE51F863}" srcOrd="0" destOrd="0" presId="urn:microsoft.com/office/officeart/2005/8/layout/hierarchy2"/>
    <dgm:cxn modelId="{A12D167F-606D-4331-9B78-AFE1DF4F0FC2}" type="presParOf" srcId="{21BCA574-53F2-4269-9510-BC9EBE51F863}" destId="{43F8EBD2-6058-4453-B9E7-BAE46BA9E845}" srcOrd="0" destOrd="0" presId="urn:microsoft.com/office/officeart/2005/8/layout/hierarchy2"/>
    <dgm:cxn modelId="{B1478495-560E-4354-A780-870AC3F060AE}" type="presParOf" srcId="{84E0E7B8-B160-4304-A933-F06495E2A0FF}" destId="{BB261FEF-8137-4CEE-B936-EEDC2DB97918}" srcOrd="1" destOrd="0" presId="urn:microsoft.com/office/officeart/2005/8/layout/hierarchy2"/>
    <dgm:cxn modelId="{A9220700-E390-4AD1-A913-74B885395467}" type="presParOf" srcId="{BB261FEF-8137-4CEE-B936-EEDC2DB97918}" destId="{165C712C-2210-41E4-83B1-C0927E1E6069}" srcOrd="0" destOrd="0" presId="urn:microsoft.com/office/officeart/2005/8/layout/hierarchy2"/>
    <dgm:cxn modelId="{381298FF-0FA9-4419-B150-FB92E52BE43B}" type="presParOf" srcId="{BB261FEF-8137-4CEE-B936-EEDC2DB97918}" destId="{C0539DD0-D101-4DBA-869D-07E365BF6F69}" srcOrd="1" destOrd="0" presId="urn:microsoft.com/office/officeart/2005/8/layout/hierarchy2"/>
    <dgm:cxn modelId="{82461702-9E97-43F1-B27E-545672C8C61D}" type="presParOf" srcId="{84E0E7B8-B160-4304-A933-F06495E2A0FF}" destId="{7C0B5F80-C7D4-4B65-94F7-34C475B7CB7F}" srcOrd="2" destOrd="0" presId="urn:microsoft.com/office/officeart/2005/8/layout/hierarchy2"/>
    <dgm:cxn modelId="{522DFE79-ACD3-4185-82D0-EC4891003CD2}" type="presParOf" srcId="{7C0B5F80-C7D4-4B65-94F7-34C475B7CB7F}" destId="{4B03347B-B4E1-459D-BE89-4474435E6616}" srcOrd="0" destOrd="0" presId="urn:microsoft.com/office/officeart/2005/8/layout/hierarchy2"/>
    <dgm:cxn modelId="{C7215B6B-FF61-434F-BB31-A9DB7BD2EB84}" type="presParOf" srcId="{84E0E7B8-B160-4304-A933-F06495E2A0FF}" destId="{3A333025-E7B1-4BEC-81C1-52085C1EDDCE}" srcOrd="3" destOrd="0" presId="urn:microsoft.com/office/officeart/2005/8/layout/hierarchy2"/>
    <dgm:cxn modelId="{4667AC31-D7F0-4E81-9C65-E54D53EE45CF}" type="presParOf" srcId="{3A333025-E7B1-4BEC-81C1-52085C1EDDCE}" destId="{3641592C-0619-4AD8-9B56-C1F8DF48B406}" srcOrd="0" destOrd="0" presId="urn:microsoft.com/office/officeart/2005/8/layout/hierarchy2"/>
    <dgm:cxn modelId="{C2936AAC-EB13-4641-BD76-2915EF26AAE6}" type="presParOf" srcId="{3A333025-E7B1-4BEC-81C1-52085C1EDDCE}" destId="{68392051-EB7F-4A29-A45C-64605374388B}" srcOrd="1" destOrd="0" presId="urn:microsoft.com/office/officeart/2005/8/layout/hierarchy2"/>
    <dgm:cxn modelId="{86818865-21B0-4BD0-85F9-7E0D7AFC52A5}" type="presParOf" srcId="{38F6DAAD-C628-4CB9-96F8-A6516B8C93B6}" destId="{125C5D77-4270-41FF-B2FE-2D682B5917F0}" srcOrd="2" destOrd="0" presId="urn:microsoft.com/office/officeart/2005/8/layout/hierarchy2"/>
    <dgm:cxn modelId="{5C241CA5-EA48-4C06-976D-44743423EE71}" type="presParOf" srcId="{125C5D77-4270-41FF-B2FE-2D682B5917F0}" destId="{0CD80F53-C833-4977-97F0-6A79EE0D1E3A}" srcOrd="0" destOrd="0" presId="urn:microsoft.com/office/officeart/2005/8/layout/hierarchy2"/>
    <dgm:cxn modelId="{3D6C654F-27F4-4280-89C7-F00EE2642249}" type="presParOf" srcId="{125C5D77-4270-41FF-B2FE-2D682B5917F0}" destId="{44B6472C-5362-47D1-9240-163133E2F3FB}" srcOrd="1" destOrd="0" presId="urn:microsoft.com/office/officeart/2005/8/layout/hierarchy2"/>
    <dgm:cxn modelId="{2B536818-B72C-4A19-B299-CB51132797A6}" type="presParOf" srcId="{44B6472C-5362-47D1-9240-163133E2F3FB}" destId="{EB2EF239-F3AA-4334-A682-8AE56387AAC8}" srcOrd="0" destOrd="0" presId="urn:microsoft.com/office/officeart/2005/8/layout/hierarchy2"/>
    <dgm:cxn modelId="{17E83A50-BDAE-4B67-9A7C-CE040F5FA588}" type="presParOf" srcId="{EB2EF239-F3AA-4334-A682-8AE56387AAC8}" destId="{8E23C75B-405B-4316-B19E-2A626342C685}" srcOrd="0" destOrd="0" presId="urn:microsoft.com/office/officeart/2005/8/layout/hierarchy2"/>
    <dgm:cxn modelId="{EB67F3C6-B42A-457F-ACFC-4F31CA07540F}" type="presParOf" srcId="{44B6472C-5362-47D1-9240-163133E2F3FB}" destId="{5CCA64A6-BAFC-44DD-83E7-8A5F41504695}" srcOrd="1" destOrd="0" presId="urn:microsoft.com/office/officeart/2005/8/layout/hierarchy2"/>
    <dgm:cxn modelId="{9D07D298-F067-4E2C-9BFB-9A57A968EDB7}" type="presParOf" srcId="{5CCA64A6-BAFC-44DD-83E7-8A5F41504695}" destId="{DB9BD804-355B-4D90-8E6F-880A0C0C140D}" srcOrd="0" destOrd="0" presId="urn:microsoft.com/office/officeart/2005/8/layout/hierarchy2"/>
    <dgm:cxn modelId="{D93626A3-F9B2-437D-AB2E-64A74366C79D}" type="presParOf" srcId="{5CCA64A6-BAFC-44DD-83E7-8A5F41504695}" destId="{74E8C585-7148-4DDA-9857-07A8E578D090}" srcOrd="1" destOrd="0" presId="urn:microsoft.com/office/officeart/2005/8/layout/hierarchy2"/>
    <dgm:cxn modelId="{4030ABE8-C07A-4096-A934-68DC74063BA9}" type="presParOf" srcId="{38F6DAAD-C628-4CB9-96F8-A6516B8C93B6}" destId="{0C458795-E776-4489-93AA-669C46C4C0BC}" srcOrd="3" destOrd="0" presId="urn:microsoft.com/office/officeart/2005/8/layout/hierarchy2"/>
    <dgm:cxn modelId="{CA24B673-FE40-464E-A76E-C2F523A8EA2D}" type="presParOf" srcId="{0C458795-E776-4489-93AA-669C46C4C0BC}" destId="{E050BD0D-9FD2-427D-B5B1-FDA33BD410E7}" srcOrd="0" destOrd="0" presId="urn:microsoft.com/office/officeart/2005/8/layout/hierarchy2"/>
    <dgm:cxn modelId="{231E59DC-2FD3-4D3A-B507-5B553D71E913}" type="presParOf" srcId="{0C458795-E776-4489-93AA-669C46C4C0BC}" destId="{80728D87-9BEE-4439-BBB7-7F62B18309DE}" srcOrd="1" destOrd="0" presId="urn:microsoft.com/office/officeart/2005/8/layout/hierarchy2"/>
    <dgm:cxn modelId="{BEA7147F-D428-44A3-B25C-3BC6363A1593}" type="presParOf" srcId="{80728D87-9BEE-4439-BBB7-7F62B18309DE}" destId="{417A7880-F3F8-4618-A8C0-54CC799FAE55}" srcOrd="0" destOrd="0" presId="urn:microsoft.com/office/officeart/2005/8/layout/hierarchy2"/>
    <dgm:cxn modelId="{BE7C2362-BBE2-409B-B158-057CF91CF674}" type="presParOf" srcId="{417A7880-F3F8-4618-A8C0-54CC799FAE55}" destId="{928D4C98-79B7-4AB2-9529-E7D1B3AB1D4B}" srcOrd="0" destOrd="0" presId="urn:microsoft.com/office/officeart/2005/8/layout/hierarchy2"/>
    <dgm:cxn modelId="{5051C097-2DB1-4A50-ADBF-5F1CFD4034F8}" type="presParOf" srcId="{80728D87-9BEE-4439-BBB7-7F62B18309DE}" destId="{CC13DD8E-FE49-4EE0-B32F-5E653ACBB9E9}" srcOrd="1" destOrd="0" presId="urn:microsoft.com/office/officeart/2005/8/layout/hierarchy2"/>
    <dgm:cxn modelId="{DEE11444-557F-43D6-9CA8-99DBD1D6068D}" type="presParOf" srcId="{CC13DD8E-FE49-4EE0-B32F-5E653ACBB9E9}" destId="{DB22A066-8801-4A55-A904-BBA47A107308}" srcOrd="0" destOrd="0" presId="urn:microsoft.com/office/officeart/2005/8/layout/hierarchy2"/>
    <dgm:cxn modelId="{16FFA76A-9E6D-4074-89B8-29BC96FAA831}" type="presParOf" srcId="{CC13DD8E-FE49-4EE0-B32F-5E653ACBB9E9}" destId="{FCF649B8-1645-4F55-B3F8-9981A4A55E41}" srcOrd="1" destOrd="0" presId="urn:microsoft.com/office/officeart/2005/8/layout/hierarchy2"/>
    <dgm:cxn modelId="{C3F4AB24-5B18-41EE-84D7-CF9F69BCE6AC}" type="presParOf" srcId="{38F6DAAD-C628-4CB9-96F8-A6516B8C93B6}" destId="{AE4E951B-1694-4507-9E33-0868B84604BF}" srcOrd="4" destOrd="0" presId="urn:microsoft.com/office/officeart/2005/8/layout/hierarchy2"/>
    <dgm:cxn modelId="{F503799E-6E00-41CB-8F74-1D58DDAD15EB}" type="presParOf" srcId="{AE4E951B-1694-4507-9E33-0868B84604BF}" destId="{786705B5-21E3-4291-A03E-2271B8D22741}" srcOrd="0" destOrd="0" presId="urn:microsoft.com/office/officeart/2005/8/layout/hierarchy2"/>
    <dgm:cxn modelId="{2A0E1BB4-ABB4-43FE-AB71-4D34C12FA463}" type="presParOf" srcId="{AE4E951B-1694-4507-9E33-0868B84604BF}" destId="{15307C0B-8666-42DF-9263-E9C7A37F74C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E45173-054D-49AB-BED5-2518FED7745A}" type="doc">
      <dgm:prSet loTypeId="urn:microsoft.com/office/officeart/2005/8/layout/vProcess5" loCatId="process" qsTypeId="urn:microsoft.com/office/officeart/2005/8/quickstyle/simple4" qsCatId="simple" csTypeId="urn:microsoft.com/office/officeart/2005/8/colors/accent2_5" csCatId="accent2" phldr="1"/>
      <dgm:spPr/>
      <dgm:t>
        <a:bodyPr/>
        <a:lstStyle/>
        <a:p>
          <a:endParaRPr kumimoji="1" lang="ja-JP" altLang="en-US"/>
        </a:p>
      </dgm:t>
    </dgm:pt>
    <dgm:pt modelId="{949ED1CD-07F6-4A9F-9DBE-1CB97B915E1A}">
      <dgm:prSet custT="1"/>
      <dgm:spPr/>
      <dgm:t>
        <a:bodyPr/>
        <a:lstStyle/>
        <a:p>
          <a:pPr rtl="0"/>
          <a:r>
            <a:rPr kumimoji="1" lang="ja-JP" sz="2000" b="1" dirty="0" smtClean="0">
              <a:latin typeface="Meiryo UI" panose="020B0604030504040204" pitchFamily="50" charset="-128"/>
              <a:ea typeface="Meiryo UI" panose="020B0604030504040204" pitchFamily="50" charset="-128"/>
              <a:cs typeface="Meiryo UI" panose="020B0604030504040204" pitchFamily="50" charset="-128"/>
            </a:rPr>
            <a:t>年末たすけあい募金</a:t>
          </a:r>
          <a:endParaRPr kumimoji="1" lang="en-US"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CCEA7E2E-BA6E-4BAA-88DA-BEE4A5EF5587}" type="parTrans" cxnId="{9537CAAE-4FE4-4094-A2A7-F08869F4E204}">
      <dgm:prSet/>
      <dgm:spPr/>
      <dgm:t>
        <a:bodyPr/>
        <a:lstStyle/>
        <a:p>
          <a:endParaRPr kumimoji="1" lang="ja-JP" altLang="en-US"/>
        </a:p>
      </dgm:t>
    </dgm:pt>
    <dgm:pt modelId="{10547B24-2C1A-4A7C-85C0-6B5BB1A91089}" type="sibTrans" cxnId="{9537CAAE-4FE4-4094-A2A7-F08869F4E204}">
      <dgm:prSet/>
      <dgm:spPr/>
      <dgm:t>
        <a:bodyPr/>
        <a:lstStyle/>
        <a:p>
          <a:endParaRPr kumimoji="1" lang="ja-JP" altLang="en-US"/>
        </a:p>
      </dgm:t>
    </dgm:pt>
    <dgm:pt modelId="{CC273447-224F-4F47-9C28-718CCB1A6F44}">
      <dgm:prSet custT="1"/>
      <dgm:spPr/>
      <dgm:t>
        <a:bodyPr/>
        <a:lstStyle/>
        <a:p>
          <a:pPr rtl="0"/>
          <a:r>
            <a:rPr kumimoji="1" lang="ja-JP" sz="2000" b="1" dirty="0" smtClean="0">
              <a:latin typeface="Meiryo UI" panose="020B0604030504040204" pitchFamily="50" charset="-128"/>
              <a:ea typeface="Meiryo UI" panose="020B0604030504040204" pitchFamily="50" charset="-128"/>
              <a:cs typeface="Meiryo UI" panose="020B0604030504040204" pitchFamily="50" charset="-128"/>
            </a:rPr>
            <a:t>配分計画</a:t>
          </a:r>
          <a:endParaRPr kumimoji="1" lang="en-US"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CF6900E6-9FD1-42FB-B7DD-2513FEAE5A73}" type="parTrans" cxnId="{7369EBAC-31EE-411F-BFE3-551E71B3A504}">
      <dgm:prSet/>
      <dgm:spPr/>
      <dgm:t>
        <a:bodyPr/>
        <a:lstStyle/>
        <a:p>
          <a:endParaRPr kumimoji="1" lang="ja-JP" altLang="en-US"/>
        </a:p>
      </dgm:t>
    </dgm:pt>
    <dgm:pt modelId="{8D627FA8-B759-4A84-A5E2-79379ABA087D}" type="sibTrans" cxnId="{7369EBAC-31EE-411F-BFE3-551E71B3A504}">
      <dgm:prSet/>
      <dgm:spPr/>
      <dgm:t>
        <a:bodyPr/>
        <a:lstStyle/>
        <a:p>
          <a:endParaRPr kumimoji="1" lang="ja-JP" altLang="en-US"/>
        </a:p>
      </dgm:t>
    </dgm:pt>
    <dgm:pt modelId="{24CE1471-DC05-418B-B157-C5B808FE8A77}">
      <dgm:prSet custT="1"/>
      <dgm:spPr/>
      <dgm:t>
        <a:bodyPr/>
        <a:lstStyle/>
        <a:p>
          <a:pPr rtl="0"/>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配分</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4EDC4175-63DA-4127-924A-32ED13A466C0}" type="parTrans" cxnId="{F21E7AB4-C7C6-450B-B57E-C5799593418B}">
      <dgm:prSet/>
      <dgm:spPr/>
      <dgm:t>
        <a:bodyPr/>
        <a:lstStyle/>
        <a:p>
          <a:endParaRPr kumimoji="1" lang="ja-JP" altLang="en-US"/>
        </a:p>
      </dgm:t>
    </dgm:pt>
    <dgm:pt modelId="{24590733-9F36-4022-B516-FAE5D6A006D4}" type="sibTrans" cxnId="{F21E7AB4-C7C6-450B-B57E-C5799593418B}">
      <dgm:prSet/>
      <dgm:spPr/>
      <dgm:t>
        <a:bodyPr/>
        <a:lstStyle/>
        <a:p>
          <a:endParaRPr kumimoji="1" lang="ja-JP" altLang="en-US"/>
        </a:p>
      </dgm:t>
    </dgm:pt>
    <dgm:pt modelId="{DE71FC18-FA91-43E5-9ED8-BA70594DA160}">
      <dgm:prSet custT="1"/>
      <dgm:spPr/>
      <dgm:t>
        <a:bodyPr/>
        <a:lstStyle/>
        <a:p>
          <a:pPr rtl="0"/>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報告・事業費充当</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C418D490-0B05-4EDE-BCD5-737492DE4DC5}" type="parTrans" cxnId="{42B99187-AB4C-4FDA-9F3B-A38D03F57DAE}">
      <dgm:prSet/>
      <dgm:spPr/>
      <dgm:t>
        <a:bodyPr/>
        <a:lstStyle/>
        <a:p>
          <a:endParaRPr kumimoji="1" lang="ja-JP" altLang="en-US"/>
        </a:p>
      </dgm:t>
    </dgm:pt>
    <dgm:pt modelId="{61C377D6-DF78-4131-A2DF-5FA64141A656}" type="sibTrans" cxnId="{42B99187-AB4C-4FDA-9F3B-A38D03F57DAE}">
      <dgm:prSet/>
      <dgm:spPr/>
      <dgm:t>
        <a:bodyPr/>
        <a:lstStyle/>
        <a:p>
          <a:endParaRPr kumimoji="1" lang="ja-JP" altLang="en-US"/>
        </a:p>
      </dgm:t>
    </dgm:pt>
    <dgm:pt modelId="{2F0058E5-903E-473B-9243-D0093BB04148}" type="pres">
      <dgm:prSet presAssocID="{56E45173-054D-49AB-BED5-2518FED7745A}" presName="outerComposite" presStyleCnt="0">
        <dgm:presLayoutVars>
          <dgm:chMax val="5"/>
          <dgm:dir/>
          <dgm:resizeHandles val="exact"/>
        </dgm:presLayoutVars>
      </dgm:prSet>
      <dgm:spPr/>
      <dgm:t>
        <a:bodyPr/>
        <a:lstStyle/>
        <a:p>
          <a:endParaRPr kumimoji="1" lang="ja-JP" altLang="en-US"/>
        </a:p>
      </dgm:t>
    </dgm:pt>
    <dgm:pt modelId="{59A3989B-5A72-4B21-8A77-28E8FCCE2CF3}" type="pres">
      <dgm:prSet presAssocID="{56E45173-054D-49AB-BED5-2518FED7745A}" presName="dummyMaxCanvas" presStyleCnt="0">
        <dgm:presLayoutVars/>
      </dgm:prSet>
      <dgm:spPr/>
      <dgm:t>
        <a:bodyPr/>
        <a:lstStyle/>
        <a:p>
          <a:endParaRPr kumimoji="1" lang="ja-JP" altLang="en-US"/>
        </a:p>
      </dgm:t>
    </dgm:pt>
    <dgm:pt modelId="{55B4F490-2784-4356-8175-9B2D84F9DFB1}" type="pres">
      <dgm:prSet presAssocID="{56E45173-054D-49AB-BED5-2518FED7745A}" presName="FourNodes_1" presStyleLbl="node1" presStyleIdx="0" presStyleCnt="4" custLinFactNeighborX="-516" custLinFactNeighborY="-22701">
        <dgm:presLayoutVars>
          <dgm:bulletEnabled val="1"/>
        </dgm:presLayoutVars>
      </dgm:prSet>
      <dgm:spPr/>
      <dgm:t>
        <a:bodyPr/>
        <a:lstStyle/>
        <a:p>
          <a:endParaRPr kumimoji="1" lang="ja-JP" altLang="en-US"/>
        </a:p>
      </dgm:t>
    </dgm:pt>
    <dgm:pt modelId="{3F214AEB-E917-479D-BC4A-5215CE14B96C}" type="pres">
      <dgm:prSet presAssocID="{56E45173-054D-49AB-BED5-2518FED7745A}" presName="FourNodes_2" presStyleLbl="node1" presStyleIdx="1" presStyleCnt="4" custLinFactNeighborX="406" custLinFactNeighborY="-2904">
        <dgm:presLayoutVars>
          <dgm:bulletEnabled val="1"/>
        </dgm:presLayoutVars>
      </dgm:prSet>
      <dgm:spPr/>
      <dgm:t>
        <a:bodyPr/>
        <a:lstStyle/>
        <a:p>
          <a:endParaRPr kumimoji="1" lang="ja-JP" altLang="en-US"/>
        </a:p>
      </dgm:t>
    </dgm:pt>
    <dgm:pt modelId="{734D6CA3-F7A6-437B-86F6-9A02ABCFEB8B}" type="pres">
      <dgm:prSet presAssocID="{56E45173-054D-49AB-BED5-2518FED7745A}" presName="FourNodes_3" presStyleLbl="node1" presStyleIdx="2" presStyleCnt="4">
        <dgm:presLayoutVars>
          <dgm:bulletEnabled val="1"/>
        </dgm:presLayoutVars>
      </dgm:prSet>
      <dgm:spPr/>
      <dgm:t>
        <a:bodyPr/>
        <a:lstStyle/>
        <a:p>
          <a:endParaRPr kumimoji="1" lang="ja-JP" altLang="en-US"/>
        </a:p>
      </dgm:t>
    </dgm:pt>
    <dgm:pt modelId="{16C9F3F2-AFBC-47B1-873F-67A85D9AE1E6}" type="pres">
      <dgm:prSet presAssocID="{56E45173-054D-49AB-BED5-2518FED7745A}" presName="FourNodes_4" presStyleLbl="node1" presStyleIdx="3" presStyleCnt="4">
        <dgm:presLayoutVars>
          <dgm:bulletEnabled val="1"/>
        </dgm:presLayoutVars>
      </dgm:prSet>
      <dgm:spPr/>
      <dgm:t>
        <a:bodyPr/>
        <a:lstStyle/>
        <a:p>
          <a:endParaRPr kumimoji="1" lang="ja-JP" altLang="en-US"/>
        </a:p>
      </dgm:t>
    </dgm:pt>
    <dgm:pt modelId="{64E953EC-BB6D-4996-AC22-6312E724BC20}" type="pres">
      <dgm:prSet presAssocID="{56E45173-054D-49AB-BED5-2518FED7745A}" presName="FourConn_1-2" presStyleLbl="fgAccFollowNode1" presStyleIdx="0" presStyleCnt="3">
        <dgm:presLayoutVars>
          <dgm:bulletEnabled val="1"/>
        </dgm:presLayoutVars>
      </dgm:prSet>
      <dgm:spPr/>
      <dgm:t>
        <a:bodyPr/>
        <a:lstStyle/>
        <a:p>
          <a:endParaRPr kumimoji="1" lang="ja-JP" altLang="en-US"/>
        </a:p>
      </dgm:t>
    </dgm:pt>
    <dgm:pt modelId="{CD0A9103-3BE8-4F63-AC87-77A4B2BDAA7A}" type="pres">
      <dgm:prSet presAssocID="{56E45173-054D-49AB-BED5-2518FED7745A}" presName="FourConn_2-3" presStyleLbl="fgAccFollowNode1" presStyleIdx="1" presStyleCnt="3">
        <dgm:presLayoutVars>
          <dgm:bulletEnabled val="1"/>
        </dgm:presLayoutVars>
      </dgm:prSet>
      <dgm:spPr/>
      <dgm:t>
        <a:bodyPr/>
        <a:lstStyle/>
        <a:p>
          <a:endParaRPr kumimoji="1" lang="ja-JP" altLang="en-US"/>
        </a:p>
      </dgm:t>
    </dgm:pt>
    <dgm:pt modelId="{AD24FACF-DA56-451B-9F7C-832FB0B4C620}" type="pres">
      <dgm:prSet presAssocID="{56E45173-054D-49AB-BED5-2518FED7745A}" presName="FourConn_3-4" presStyleLbl="fgAccFollowNode1" presStyleIdx="2" presStyleCnt="3">
        <dgm:presLayoutVars>
          <dgm:bulletEnabled val="1"/>
        </dgm:presLayoutVars>
      </dgm:prSet>
      <dgm:spPr/>
      <dgm:t>
        <a:bodyPr/>
        <a:lstStyle/>
        <a:p>
          <a:endParaRPr kumimoji="1" lang="ja-JP" altLang="en-US"/>
        </a:p>
      </dgm:t>
    </dgm:pt>
    <dgm:pt modelId="{9D470C80-E617-4066-8261-907BB6812BD1}" type="pres">
      <dgm:prSet presAssocID="{56E45173-054D-49AB-BED5-2518FED7745A}" presName="FourNodes_1_text" presStyleLbl="node1" presStyleIdx="3" presStyleCnt="4">
        <dgm:presLayoutVars>
          <dgm:bulletEnabled val="1"/>
        </dgm:presLayoutVars>
      </dgm:prSet>
      <dgm:spPr/>
      <dgm:t>
        <a:bodyPr/>
        <a:lstStyle/>
        <a:p>
          <a:endParaRPr kumimoji="1" lang="ja-JP" altLang="en-US"/>
        </a:p>
      </dgm:t>
    </dgm:pt>
    <dgm:pt modelId="{AF789EA1-85FE-4E50-B594-F00B7628375F}" type="pres">
      <dgm:prSet presAssocID="{56E45173-054D-49AB-BED5-2518FED7745A}" presName="FourNodes_2_text" presStyleLbl="node1" presStyleIdx="3" presStyleCnt="4">
        <dgm:presLayoutVars>
          <dgm:bulletEnabled val="1"/>
        </dgm:presLayoutVars>
      </dgm:prSet>
      <dgm:spPr/>
      <dgm:t>
        <a:bodyPr/>
        <a:lstStyle/>
        <a:p>
          <a:endParaRPr kumimoji="1" lang="ja-JP" altLang="en-US"/>
        </a:p>
      </dgm:t>
    </dgm:pt>
    <dgm:pt modelId="{D2073F31-DFF4-46B9-964F-79C0A77A4D5F}" type="pres">
      <dgm:prSet presAssocID="{56E45173-054D-49AB-BED5-2518FED7745A}" presName="FourNodes_3_text" presStyleLbl="node1" presStyleIdx="3" presStyleCnt="4">
        <dgm:presLayoutVars>
          <dgm:bulletEnabled val="1"/>
        </dgm:presLayoutVars>
      </dgm:prSet>
      <dgm:spPr/>
      <dgm:t>
        <a:bodyPr/>
        <a:lstStyle/>
        <a:p>
          <a:endParaRPr kumimoji="1" lang="ja-JP" altLang="en-US"/>
        </a:p>
      </dgm:t>
    </dgm:pt>
    <dgm:pt modelId="{C549A9FC-1A7A-4B66-AE41-8F5813A1953D}" type="pres">
      <dgm:prSet presAssocID="{56E45173-054D-49AB-BED5-2518FED7745A}" presName="FourNodes_4_text" presStyleLbl="node1" presStyleIdx="3" presStyleCnt="4">
        <dgm:presLayoutVars>
          <dgm:bulletEnabled val="1"/>
        </dgm:presLayoutVars>
      </dgm:prSet>
      <dgm:spPr/>
      <dgm:t>
        <a:bodyPr/>
        <a:lstStyle/>
        <a:p>
          <a:endParaRPr kumimoji="1" lang="ja-JP" altLang="en-US"/>
        </a:p>
      </dgm:t>
    </dgm:pt>
  </dgm:ptLst>
  <dgm:cxnLst>
    <dgm:cxn modelId="{9537CAAE-4FE4-4094-A2A7-F08869F4E204}" srcId="{56E45173-054D-49AB-BED5-2518FED7745A}" destId="{949ED1CD-07F6-4A9F-9DBE-1CB97B915E1A}" srcOrd="0" destOrd="0" parTransId="{CCEA7E2E-BA6E-4BAA-88DA-BEE4A5EF5587}" sibTransId="{10547B24-2C1A-4A7C-85C0-6B5BB1A91089}"/>
    <dgm:cxn modelId="{F21E7AB4-C7C6-450B-B57E-C5799593418B}" srcId="{56E45173-054D-49AB-BED5-2518FED7745A}" destId="{24CE1471-DC05-418B-B157-C5B808FE8A77}" srcOrd="2" destOrd="0" parTransId="{4EDC4175-63DA-4127-924A-32ED13A466C0}" sibTransId="{24590733-9F36-4022-B516-FAE5D6A006D4}"/>
    <dgm:cxn modelId="{42B99187-AB4C-4FDA-9F3B-A38D03F57DAE}" srcId="{56E45173-054D-49AB-BED5-2518FED7745A}" destId="{DE71FC18-FA91-43E5-9ED8-BA70594DA160}" srcOrd="3" destOrd="0" parTransId="{C418D490-0B05-4EDE-BCD5-737492DE4DC5}" sibTransId="{61C377D6-DF78-4131-A2DF-5FA64141A656}"/>
    <dgm:cxn modelId="{3B83DE16-FB95-4403-9833-23AAF40B8FE1}" type="presOf" srcId="{24CE1471-DC05-418B-B157-C5B808FE8A77}" destId="{D2073F31-DFF4-46B9-964F-79C0A77A4D5F}" srcOrd="1" destOrd="0" presId="urn:microsoft.com/office/officeart/2005/8/layout/vProcess5"/>
    <dgm:cxn modelId="{D2C7A2ED-90BA-4B62-B2AD-B40CF00B7229}" type="presOf" srcId="{CC273447-224F-4F47-9C28-718CCB1A6F44}" destId="{3F214AEB-E917-479D-BC4A-5215CE14B96C}" srcOrd="0" destOrd="0" presId="urn:microsoft.com/office/officeart/2005/8/layout/vProcess5"/>
    <dgm:cxn modelId="{7369EBAC-31EE-411F-BFE3-551E71B3A504}" srcId="{56E45173-054D-49AB-BED5-2518FED7745A}" destId="{CC273447-224F-4F47-9C28-718CCB1A6F44}" srcOrd="1" destOrd="0" parTransId="{CF6900E6-9FD1-42FB-B7DD-2513FEAE5A73}" sibTransId="{8D627FA8-B759-4A84-A5E2-79379ABA087D}"/>
    <dgm:cxn modelId="{FE32D0F9-BC18-4826-9828-6AEA193FDDBA}" type="presOf" srcId="{8D627FA8-B759-4A84-A5E2-79379ABA087D}" destId="{CD0A9103-3BE8-4F63-AC87-77A4B2BDAA7A}" srcOrd="0" destOrd="0" presId="urn:microsoft.com/office/officeart/2005/8/layout/vProcess5"/>
    <dgm:cxn modelId="{6E6E00F7-372C-47D1-9224-EED000AA3850}" type="presOf" srcId="{949ED1CD-07F6-4A9F-9DBE-1CB97B915E1A}" destId="{55B4F490-2784-4356-8175-9B2D84F9DFB1}" srcOrd="0" destOrd="0" presId="urn:microsoft.com/office/officeart/2005/8/layout/vProcess5"/>
    <dgm:cxn modelId="{667057B2-9182-4B20-AC15-988A94B353FA}" type="presOf" srcId="{DE71FC18-FA91-43E5-9ED8-BA70594DA160}" destId="{C549A9FC-1A7A-4B66-AE41-8F5813A1953D}" srcOrd="1" destOrd="0" presId="urn:microsoft.com/office/officeart/2005/8/layout/vProcess5"/>
    <dgm:cxn modelId="{AA4BEB09-4E16-4722-8924-7BF1D1666EC1}" type="presOf" srcId="{DE71FC18-FA91-43E5-9ED8-BA70594DA160}" destId="{16C9F3F2-AFBC-47B1-873F-67A85D9AE1E6}" srcOrd="0" destOrd="0" presId="urn:microsoft.com/office/officeart/2005/8/layout/vProcess5"/>
    <dgm:cxn modelId="{5C7872AC-694A-43D8-B691-E320CDA149C8}" type="presOf" srcId="{24590733-9F36-4022-B516-FAE5D6A006D4}" destId="{AD24FACF-DA56-451B-9F7C-832FB0B4C620}" srcOrd="0" destOrd="0" presId="urn:microsoft.com/office/officeart/2005/8/layout/vProcess5"/>
    <dgm:cxn modelId="{9F546FC9-7DE1-4553-B8BC-561FF044016E}" type="presOf" srcId="{10547B24-2C1A-4A7C-85C0-6B5BB1A91089}" destId="{64E953EC-BB6D-4996-AC22-6312E724BC20}" srcOrd="0" destOrd="0" presId="urn:microsoft.com/office/officeart/2005/8/layout/vProcess5"/>
    <dgm:cxn modelId="{FC36DE80-EFEC-43CC-ACE3-9FFB9F35D135}" type="presOf" srcId="{CC273447-224F-4F47-9C28-718CCB1A6F44}" destId="{AF789EA1-85FE-4E50-B594-F00B7628375F}" srcOrd="1" destOrd="0" presId="urn:microsoft.com/office/officeart/2005/8/layout/vProcess5"/>
    <dgm:cxn modelId="{07917787-0FE6-46DB-9140-EA18700C7B00}" type="presOf" srcId="{56E45173-054D-49AB-BED5-2518FED7745A}" destId="{2F0058E5-903E-473B-9243-D0093BB04148}" srcOrd="0" destOrd="0" presId="urn:microsoft.com/office/officeart/2005/8/layout/vProcess5"/>
    <dgm:cxn modelId="{92B97DC8-8043-44FE-9976-3220802A6381}" type="presOf" srcId="{24CE1471-DC05-418B-B157-C5B808FE8A77}" destId="{734D6CA3-F7A6-437B-86F6-9A02ABCFEB8B}" srcOrd="0" destOrd="0" presId="urn:microsoft.com/office/officeart/2005/8/layout/vProcess5"/>
    <dgm:cxn modelId="{E49FE5B6-62EC-4484-ACD4-7C2235872DEC}" type="presOf" srcId="{949ED1CD-07F6-4A9F-9DBE-1CB97B915E1A}" destId="{9D470C80-E617-4066-8261-907BB6812BD1}" srcOrd="1" destOrd="0" presId="urn:microsoft.com/office/officeart/2005/8/layout/vProcess5"/>
    <dgm:cxn modelId="{5A3519B8-79DA-49DC-A6BA-443DAE08D0D9}" type="presParOf" srcId="{2F0058E5-903E-473B-9243-D0093BB04148}" destId="{59A3989B-5A72-4B21-8A77-28E8FCCE2CF3}" srcOrd="0" destOrd="0" presId="urn:microsoft.com/office/officeart/2005/8/layout/vProcess5"/>
    <dgm:cxn modelId="{ABF8A1EA-18B6-4251-A8C9-A747AF0F596A}" type="presParOf" srcId="{2F0058E5-903E-473B-9243-D0093BB04148}" destId="{55B4F490-2784-4356-8175-9B2D84F9DFB1}" srcOrd="1" destOrd="0" presId="urn:microsoft.com/office/officeart/2005/8/layout/vProcess5"/>
    <dgm:cxn modelId="{4BD8778F-4DA2-47F5-972E-249F9458FA6C}" type="presParOf" srcId="{2F0058E5-903E-473B-9243-D0093BB04148}" destId="{3F214AEB-E917-479D-BC4A-5215CE14B96C}" srcOrd="2" destOrd="0" presId="urn:microsoft.com/office/officeart/2005/8/layout/vProcess5"/>
    <dgm:cxn modelId="{2D90EE96-0A04-4F16-892C-540E4AB57117}" type="presParOf" srcId="{2F0058E5-903E-473B-9243-D0093BB04148}" destId="{734D6CA3-F7A6-437B-86F6-9A02ABCFEB8B}" srcOrd="3" destOrd="0" presId="urn:microsoft.com/office/officeart/2005/8/layout/vProcess5"/>
    <dgm:cxn modelId="{06688D98-DE7D-453F-B99A-FE1969A8848B}" type="presParOf" srcId="{2F0058E5-903E-473B-9243-D0093BB04148}" destId="{16C9F3F2-AFBC-47B1-873F-67A85D9AE1E6}" srcOrd="4" destOrd="0" presId="urn:microsoft.com/office/officeart/2005/8/layout/vProcess5"/>
    <dgm:cxn modelId="{67D16C80-DE24-4A84-AA97-16AED9C5C0FE}" type="presParOf" srcId="{2F0058E5-903E-473B-9243-D0093BB04148}" destId="{64E953EC-BB6D-4996-AC22-6312E724BC20}" srcOrd="5" destOrd="0" presId="urn:microsoft.com/office/officeart/2005/8/layout/vProcess5"/>
    <dgm:cxn modelId="{932B5158-4213-4A85-842C-39243D115040}" type="presParOf" srcId="{2F0058E5-903E-473B-9243-D0093BB04148}" destId="{CD0A9103-3BE8-4F63-AC87-77A4B2BDAA7A}" srcOrd="6" destOrd="0" presId="urn:microsoft.com/office/officeart/2005/8/layout/vProcess5"/>
    <dgm:cxn modelId="{C4651415-2C41-4C6E-8705-1E6F89181E16}" type="presParOf" srcId="{2F0058E5-903E-473B-9243-D0093BB04148}" destId="{AD24FACF-DA56-451B-9F7C-832FB0B4C620}" srcOrd="7" destOrd="0" presId="urn:microsoft.com/office/officeart/2005/8/layout/vProcess5"/>
    <dgm:cxn modelId="{BFE323D3-A3A7-468D-871C-FB88A9F98C81}" type="presParOf" srcId="{2F0058E5-903E-473B-9243-D0093BB04148}" destId="{9D470C80-E617-4066-8261-907BB6812BD1}" srcOrd="8" destOrd="0" presId="urn:microsoft.com/office/officeart/2005/8/layout/vProcess5"/>
    <dgm:cxn modelId="{01BB081F-7018-46C7-B3E4-1DE02C5F13D3}" type="presParOf" srcId="{2F0058E5-903E-473B-9243-D0093BB04148}" destId="{AF789EA1-85FE-4E50-B594-F00B7628375F}" srcOrd="9" destOrd="0" presId="urn:microsoft.com/office/officeart/2005/8/layout/vProcess5"/>
    <dgm:cxn modelId="{3AFB5B34-F647-46A5-9BDD-C25AC2E844F4}" type="presParOf" srcId="{2F0058E5-903E-473B-9243-D0093BB04148}" destId="{D2073F31-DFF4-46B9-964F-79C0A77A4D5F}" srcOrd="10" destOrd="0" presId="urn:microsoft.com/office/officeart/2005/8/layout/vProcess5"/>
    <dgm:cxn modelId="{FA84D082-72D4-429B-B922-0F2B52C8AF58}" type="presParOf" srcId="{2F0058E5-903E-473B-9243-D0093BB04148}" destId="{C549A9FC-1A7A-4B66-AE41-8F5813A1953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B6CC7F-4D4A-48F2-B848-9DC023D309F5}" type="doc">
      <dgm:prSet loTypeId="urn:microsoft.com/office/officeart/2005/8/layout/gear1" loCatId="cycle" qsTypeId="urn:microsoft.com/office/officeart/2005/8/quickstyle/simple4" qsCatId="simple" csTypeId="urn:microsoft.com/office/officeart/2005/8/colors/colorful3" csCatId="colorful" phldr="1"/>
      <dgm:spPr/>
    </dgm:pt>
    <dgm:pt modelId="{98506FFC-B7F3-404F-8CAC-B2DB88149361}">
      <dgm:prSet phldrT="[テキスト]"/>
      <dgm:spPr/>
      <dgm:t>
        <a:bodyPr/>
        <a:lstStyle/>
        <a:p>
          <a:r>
            <a:rPr kumimoji="1" lang="ja-JP" altLang="en-US" dirty="0" smtClean="0"/>
            <a:t>募金取りまとめ・</a:t>
          </a:r>
          <a:endParaRPr kumimoji="1" lang="en-US" altLang="ja-JP" dirty="0" smtClean="0"/>
        </a:p>
        <a:p>
          <a:r>
            <a:rPr kumimoji="1" lang="ja-JP" altLang="en-US" dirty="0" smtClean="0"/>
            <a:t>配分計画・報告</a:t>
          </a:r>
          <a:endParaRPr kumimoji="1" lang="en-US" altLang="ja-JP" dirty="0" smtClean="0"/>
        </a:p>
        <a:p>
          <a:r>
            <a:rPr kumimoji="1" lang="ja-JP" altLang="en-US" dirty="0" smtClean="0"/>
            <a:t>事業主体</a:t>
          </a:r>
          <a:endParaRPr kumimoji="1" lang="ja-JP" altLang="en-US" dirty="0"/>
        </a:p>
      </dgm:t>
    </dgm:pt>
    <dgm:pt modelId="{A1BD8C96-6926-44F8-A40C-36B8DD519203}" type="parTrans" cxnId="{FBA39DE8-A2E4-4F63-8800-65541B34E8B9}">
      <dgm:prSet/>
      <dgm:spPr/>
      <dgm:t>
        <a:bodyPr/>
        <a:lstStyle/>
        <a:p>
          <a:endParaRPr kumimoji="1" lang="ja-JP" altLang="en-US"/>
        </a:p>
      </dgm:t>
    </dgm:pt>
    <dgm:pt modelId="{A7E96B74-8C2B-4B75-9227-6449CDD9B5E4}" type="sibTrans" cxnId="{FBA39DE8-A2E4-4F63-8800-65541B34E8B9}">
      <dgm:prSet/>
      <dgm:spPr/>
      <dgm:t>
        <a:bodyPr/>
        <a:lstStyle/>
        <a:p>
          <a:endParaRPr kumimoji="1" lang="ja-JP" altLang="en-US"/>
        </a:p>
      </dgm:t>
    </dgm:pt>
    <dgm:pt modelId="{C9D4550A-5F8B-4E14-AAE0-18B469F6BAFB}">
      <dgm:prSet phldrT="[テキスト]"/>
      <dgm:spPr/>
      <dgm:t>
        <a:bodyPr/>
        <a:lstStyle/>
        <a:p>
          <a:r>
            <a:rPr kumimoji="1" lang="ja-JP" altLang="en-US" dirty="0" smtClean="0"/>
            <a:t>調べる・配分する</a:t>
          </a:r>
          <a:endParaRPr kumimoji="1" lang="ja-JP" altLang="en-US" dirty="0"/>
        </a:p>
      </dgm:t>
    </dgm:pt>
    <dgm:pt modelId="{6EC5FEEC-F0AA-4AB1-9A93-98DE959F6ED0}" type="parTrans" cxnId="{EEC0F40A-F4FB-44B8-84F5-F0F89EF05F7E}">
      <dgm:prSet/>
      <dgm:spPr/>
      <dgm:t>
        <a:bodyPr/>
        <a:lstStyle/>
        <a:p>
          <a:endParaRPr kumimoji="1" lang="ja-JP" altLang="en-US"/>
        </a:p>
      </dgm:t>
    </dgm:pt>
    <dgm:pt modelId="{49F22B94-7376-475C-93A7-D213535B77DE}" type="sibTrans" cxnId="{EEC0F40A-F4FB-44B8-84F5-F0F89EF05F7E}">
      <dgm:prSet/>
      <dgm:spPr/>
      <dgm:t>
        <a:bodyPr/>
        <a:lstStyle/>
        <a:p>
          <a:endParaRPr kumimoji="1" lang="ja-JP" altLang="en-US"/>
        </a:p>
      </dgm:t>
    </dgm:pt>
    <dgm:pt modelId="{A7AE1803-5DC6-4632-B338-A8348C178391}">
      <dgm:prSet phldrT="[テキスト]"/>
      <dgm:spPr/>
      <dgm:t>
        <a:bodyPr/>
        <a:lstStyle/>
        <a:p>
          <a:r>
            <a:rPr kumimoji="1" lang="ja-JP" altLang="en-US" dirty="0" smtClean="0"/>
            <a:t>戸別募金を集める</a:t>
          </a:r>
          <a:endParaRPr kumimoji="1" lang="ja-JP" altLang="en-US" dirty="0"/>
        </a:p>
      </dgm:t>
    </dgm:pt>
    <dgm:pt modelId="{4674C02A-3F82-44C7-807B-7FBEA29C95A1}" type="parTrans" cxnId="{3D6B9DB5-9993-40EB-9B90-B805EEF40011}">
      <dgm:prSet/>
      <dgm:spPr/>
      <dgm:t>
        <a:bodyPr/>
        <a:lstStyle/>
        <a:p>
          <a:endParaRPr kumimoji="1" lang="ja-JP" altLang="en-US"/>
        </a:p>
      </dgm:t>
    </dgm:pt>
    <dgm:pt modelId="{70E727C3-379C-470F-B108-66386AAE7DC1}" type="sibTrans" cxnId="{3D6B9DB5-9993-40EB-9B90-B805EEF40011}">
      <dgm:prSet/>
      <dgm:spPr/>
      <dgm:t>
        <a:bodyPr/>
        <a:lstStyle/>
        <a:p>
          <a:endParaRPr kumimoji="1" lang="ja-JP" altLang="en-US"/>
        </a:p>
      </dgm:t>
    </dgm:pt>
    <dgm:pt modelId="{D837B235-5418-4FF9-8DEE-5D069FCF1EA3}" type="pres">
      <dgm:prSet presAssocID="{F2B6CC7F-4D4A-48F2-B848-9DC023D309F5}" presName="composite" presStyleCnt="0">
        <dgm:presLayoutVars>
          <dgm:chMax val="3"/>
          <dgm:animLvl val="lvl"/>
          <dgm:resizeHandles val="exact"/>
        </dgm:presLayoutVars>
      </dgm:prSet>
      <dgm:spPr/>
    </dgm:pt>
    <dgm:pt modelId="{0FB5F563-1CD0-4C68-B5AB-86857DC78406}" type="pres">
      <dgm:prSet presAssocID="{98506FFC-B7F3-404F-8CAC-B2DB88149361}" presName="gear1" presStyleLbl="node1" presStyleIdx="0" presStyleCnt="3">
        <dgm:presLayoutVars>
          <dgm:chMax val="1"/>
          <dgm:bulletEnabled val="1"/>
        </dgm:presLayoutVars>
      </dgm:prSet>
      <dgm:spPr/>
      <dgm:t>
        <a:bodyPr/>
        <a:lstStyle/>
        <a:p>
          <a:endParaRPr kumimoji="1" lang="ja-JP" altLang="en-US"/>
        </a:p>
      </dgm:t>
    </dgm:pt>
    <dgm:pt modelId="{CF4C35BF-6D8B-4D65-94A8-811C4396688B}" type="pres">
      <dgm:prSet presAssocID="{98506FFC-B7F3-404F-8CAC-B2DB88149361}" presName="gear1srcNode" presStyleLbl="node1" presStyleIdx="0" presStyleCnt="3"/>
      <dgm:spPr/>
      <dgm:t>
        <a:bodyPr/>
        <a:lstStyle/>
        <a:p>
          <a:endParaRPr kumimoji="1" lang="ja-JP" altLang="en-US"/>
        </a:p>
      </dgm:t>
    </dgm:pt>
    <dgm:pt modelId="{E68ED948-F079-43D9-AA8C-B2369CEB943B}" type="pres">
      <dgm:prSet presAssocID="{98506FFC-B7F3-404F-8CAC-B2DB88149361}" presName="gear1dstNode" presStyleLbl="node1" presStyleIdx="0" presStyleCnt="3"/>
      <dgm:spPr/>
      <dgm:t>
        <a:bodyPr/>
        <a:lstStyle/>
        <a:p>
          <a:endParaRPr kumimoji="1" lang="ja-JP" altLang="en-US"/>
        </a:p>
      </dgm:t>
    </dgm:pt>
    <dgm:pt modelId="{62991F60-19B6-4647-B586-0C51C0698FFD}" type="pres">
      <dgm:prSet presAssocID="{C9D4550A-5F8B-4E14-AAE0-18B469F6BAFB}" presName="gear2" presStyleLbl="node1" presStyleIdx="1" presStyleCnt="3" custScaleX="116725" custScaleY="110303">
        <dgm:presLayoutVars>
          <dgm:chMax val="1"/>
          <dgm:bulletEnabled val="1"/>
        </dgm:presLayoutVars>
      </dgm:prSet>
      <dgm:spPr/>
      <dgm:t>
        <a:bodyPr/>
        <a:lstStyle/>
        <a:p>
          <a:endParaRPr kumimoji="1" lang="ja-JP" altLang="en-US"/>
        </a:p>
      </dgm:t>
    </dgm:pt>
    <dgm:pt modelId="{C2A73062-38AA-4B0D-85E7-C63E90DBD7F1}" type="pres">
      <dgm:prSet presAssocID="{C9D4550A-5F8B-4E14-AAE0-18B469F6BAFB}" presName="gear2srcNode" presStyleLbl="node1" presStyleIdx="1" presStyleCnt="3"/>
      <dgm:spPr/>
      <dgm:t>
        <a:bodyPr/>
        <a:lstStyle/>
        <a:p>
          <a:endParaRPr kumimoji="1" lang="ja-JP" altLang="en-US"/>
        </a:p>
      </dgm:t>
    </dgm:pt>
    <dgm:pt modelId="{88C32959-58E7-4EDE-BD18-6DCB8E1FE2D6}" type="pres">
      <dgm:prSet presAssocID="{C9D4550A-5F8B-4E14-AAE0-18B469F6BAFB}" presName="gear2dstNode" presStyleLbl="node1" presStyleIdx="1" presStyleCnt="3"/>
      <dgm:spPr/>
      <dgm:t>
        <a:bodyPr/>
        <a:lstStyle/>
        <a:p>
          <a:endParaRPr kumimoji="1" lang="ja-JP" altLang="en-US"/>
        </a:p>
      </dgm:t>
    </dgm:pt>
    <dgm:pt modelId="{E92996C8-F219-4DE0-9C87-F6D0CC14B281}" type="pres">
      <dgm:prSet presAssocID="{A7AE1803-5DC6-4632-B338-A8348C178391}" presName="gear3" presStyleLbl="node1" presStyleIdx="2" presStyleCnt="3"/>
      <dgm:spPr/>
      <dgm:t>
        <a:bodyPr/>
        <a:lstStyle/>
        <a:p>
          <a:endParaRPr kumimoji="1" lang="ja-JP" altLang="en-US"/>
        </a:p>
      </dgm:t>
    </dgm:pt>
    <dgm:pt modelId="{E8042B49-6F31-4ED0-8DEB-FC723D0F34F6}" type="pres">
      <dgm:prSet presAssocID="{A7AE1803-5DC6-4632-B338-A8348C178391}" presName="gear3tx" presStyleLbl="node1" presStyleIdx="2" presStyleCnt="3">
        <dgm:presLayoutVars>
          <dgm:chMax val="1"/>
          <dgm:bulletEnabled val="1"/>
        </dgm:presLayoutVars>
      </dgm:prSet>
      <dgm:spPr/>
      <dgm:t>
        <a:bodyPr/>
        <a:lstStyle/>
        <a:p>
          <a:endParaRPr kumimoji="1" lang="ja-JP" altLang="en-US"/>
        </a:p>
      </dgm:t>
    </dgm:pt>
    <dgm:pt modelId="{5278833E-79CC-440F-8B5B-C60F9C450D0F}" type="pres">
      <dgm:prSet presAssocID="{A7AE1803-5DC6-4632-B338-A8348C178391}" presName="gear3srcNode" presStyleLbl="node1" presStyleIdx="2" presStyleCnt="3"/>
      <dgm:spPr/>
      <dgm:t>
        <a:bodyPr/>
        <a:lstStyle/>
        <a:p>
          <a:endParaRPr kumimoji="1" lang="ja-JP" altLang="en-US"/>
        </a:p>
      </dgm:t>
    </dgm:pt>
    <dgm:pt modelId="{3A1143C5-297F-4C96-AF05-8D1F7732E22D}" type="pres">
      <dgm:prSet presAssocID="{A7AE1803-5DC6-4632-B338-A8348C178391}" presName="gear3dstNode" presStyleLbl="node1" presStyleIdx="2" presStyleCnt="3"/>
      <dgm:spPr/>
      <dgm:t>
        <a:bodyPr/>
        <a:lstStyle/>
        <a:p>
          <a:endParaRPr kumimoji="1" lang="ja-JP" altLang="en-US"/>
        </a:p>
      </dgm:t>
    </dgm:pt>
    <dgm:pt modelId="{4820C7D5-D250-4695-8607-A250072AE462}" type="pres">
      <dgm:prSet presAssocID="{A7E96B74-8C2B-4B75-9227-6449CDD9B5E4}" presName="connector1" presStyleLbl="sibTrans2D1" presStyleIdx="0" presStyleCnt="3"/>
      <dgm:spPr/>
      <dgm:t>
        <a:bodyPr/>
        <a:lstStyle/>
        <a:p>
          <a:endParaRPr kumimoji="1" lang="ja-JP" altLang="en-US"/>
        </a:p>
      </dgm:t>
    </dgm:pt>
    <dgm:pt modelId="{075B2682-60E5-4543-99DD-2BABF462CE84}" type="pres">
      <dgm:prSet presAssocID="{49F22B94-7376-475C-93A7-D213535B77DE}" presName="connector2" presStyleLbl="sibTrans2D1" presStyleIdx="1" presStyleCnt="3"/>
      <dgm:spPr/>
      <dgm:t>
        <a:bodyPr/>
        <a:lstStyle/>
        <a:p>
          <a:endParaRPr kumimoji="1" lang="ja-JP" altLang="en-US"/>
        </a:p>
      </dgm:t>
    </dgm:pt>
    <dgm:pt modelId="{317A31F8-D9DC-4C7B-B0E8-6E9C8F01B41A}" type="pres">
      <dgm:prSet presAssocID="{70E727C3-379C-470F-B108-66386AAE7DC1}" presName="connector3" presStyleLbl="sibTrans2D1" presStyleIdx="2" presStyleCnt="3"/>
      <dgm:spPr/>
      <dgm:t>
        <a:bodyPr/>
        <a:lstStyle/>
        <a:p>
          <a:endParaRPr kumimoji="1" lang="ja-JP" altLang="en-US"/>
        </a:p>
      </dgm:t>
    </dgm:pt>
  </dgm:ptLst>
  <dgm:cxnLst>
    <dgm:cxn modelId="{97F25670-5A9C-40A0-A21C-3A73622AF3FF}" type="presOf" srcId="{70E727C3-379C-470F-B108-66386AAE7DC1}" destId="{317A31F8-D9DC-4C7B-B0E8-6E9C8F01B41A}" srcOrd="0" destOrd="0" presId="urn:microsoft.com/office/officeart/2005/8/layout/gear1"/>
    <dgm:cxn modelId="{FD2D9E90-52EB-4364-B25C-4D90E4D1B98D}" type="presOf" srcId="{A7E96B74-8C2B-4B75-9227-6449CDD9B5E4}" destId="{4820C7D5-D250-4695-8607-A250072AE462}" srcOrd="0" destOrd="0" presId="urn:microsoft.com/office/officeart/2005/8/layout/gear1"/>
    <dgm:cxn modelId="{CF012AC4-1349-4DD9-AB33-A9399AD5268B}" type="presOf" srcId="{F2B6CC7F-4D4A-48F2-B848-9DC023D309F5}" destId="{D837B235-5418-4FF9-8DEE-5D069FCF1EA3}" srcOrd="0" destOrd="0" presId="urn:microsoft.com/office/officeart/2005/8/layout/gear1"/>
    <dgm:cxn modelId="{80DECDD2-D56C-4081-83B9-ACD031890A48}" type="presOf" srcId="{C9D4550A-5F8B-4E14-AAE0-18B469F6BAFB}" destId="{62991F60-19B6-4647-B586-0C51C0698FFD}" srcOrd="0" destOrd="0" presId="urn:microsoft.com/office/officeart/2005/8/layout/gear1"/>
    <dgm:cxn modelId="{C5F07F3E-400F-4A67-B66A-523950E21426}" type="presOf" srcId="{98506FFC-B7F3-404F-8CAC-B2DB88149361}" destId="{E68ED948-F079-43D9-AA8C-B2369CEB943B}" srcOrd="2" destOrd="0" presId="urn:microsoft.com/office/officeart/2005/8/layout/gear1"/>
    <dgm:cxn modelId="{2DF4B86A-B7DE-47F8-A4BB-306CFA1E032B}" type="presOf" srcId="{C9D4550A-5F8B-4E14-AAE0-18B469F6BAFB}" destId="{C2A73062-38AA-4B0D-85E7-C63E90DBD7F1}" srcOrd="1" destOrd="0" presId="urn:microsoft.com/office/officeart/2005/8/layout/gear1"/>
    <dgm:cxn modelId="{3CC6FA46-9307-44DF-973E-6A504E310354}" type="presOf" srcId="{98506FFC-B7F3-404F-8CAC-B2DB88149361}" destId="{CF4C35BF-6D8B-4D65-94A8-811C4396688B}" srcOrd="1" destOrd="0" presId="urn:microsoft.com/office/officeart/2005/8/layout/gear1"/>
    <dgm:cxn modelId="{647B77B2-A1AA-4E4D-BF5A-428AA7B38ACB}" type="presOf" srcId="{98506FFC-B7F3-404F-8CAC-B2DB88149361}" destId="{0FB5F563-1CD0-4C68-B5AB-86857DC78406}" srcOrd="0" destOrd="0" presId="urn:microsoft.com/office/officeart/2005/8/layout/gear1"/>
    <dgm:cxn modelId="{EEC0F40A-F4FB-44B8-84F5-F0F89EF05F7E}" srcId="{F2B6CC7F-4D4A-48F2-B848-9DC023D309F5}" destId="{C9D4550A-5F8B-4E14-AAE0-18B469F6BAFB}" srcOrd="1" destOrd="0" parTransId="{6EC5FEEC-F0AA-4AB1-9A93-98DE959F6ED0}" sibTransId="{49F22B94-7376-475C-93A7-D213535B77DE}"/>
    <dgm:cxn modelId="{1B04C7BD-B64D-4F8E-8115-E7788B8E8016}" type="presOf" srcId="{A7AE1803-5DC6-4632-B338-A8348C178391}" destId="{5278833E-79CC-440F-8B5B-C60F9C450D0F}" srcOrd="2" destOrd="0" presId="urn:microsoft.com/office/officeart/2005/8/layout/gear1"/>
    <dgm:cxn modelId="{3D6B9DB5-9993-40EB-9B90-B805EEF40011}" srcId="{F2B6CC7F-4D4A-48F2-B848-9DC023D309F5}" destId="{A7AE1803-5DC6-4632-B338-A8348C178391}" srcOrd="2" destOrd="0" parTransId="{4674C02A-3F82-44C7-807B-7FBEA29C95A1}" sibTransId="{70E727C3-379C-470F-B108-66386AAE7DC1}"/>
    <dgm:cxn modelId="{2BBB0EF9-52D1-49E3-82F1-96B3D2A1A130}" type="presOf" srcId="{C9D4550A-5F8B-4E14-AAE0-18B469F6BAFB}" destId="{88C32959-58E7-4EDE-BD18-6DCB8E1FE2D6}" srcOrd="2" destOrd="0" presId="urn:microsoft.com/office/officeart/2005/8/layout/gear1"/>
    <dgm:cxn modelId="{FBA39DE8-A2E4-4F63-8800-65541B34E8B9}" srcId="{F2B6CC7F-4D4A-48F2-B848-9DC023D309F5}" destId="{98506FFC-B7F3-404F-8CAC-B2DB88149361}" srcOrd="0" destOrd="0" parTransId="{A1BD8C96-6926-44F8-A40C-36B8DD519203}" sibTransId="{A7E96B74-8C2B-4B75-9227-6449CDD9B5E4}"/>
    <dgm:cxn modelId="{53420ECA-450B-4142-A85E-74C2BA8685EE}" type="presOf" srcId="{A7AE1803-5DC6-4632-B338-A8348C178391}" destId="{E92996C8-F219-4DE0-9C87-F6D0CC14B281}" srcOrd="0" destOrd="0" presId="urn:microsoft.com/office/officeart/2005/8/layout/gear1"/>
    <dgm:cxn modelId="{297EFC92-8129-4218-9522-48E5F78C9B92}" type="presOf" srcId="{A7AE1803-5DC6-4632-B338-A8348C178391}" destId="{E8042B49-6F31-4ED0-8DEB-FC723D0F34F6}" srcOrd="1" destOrd="0" presId="urn:microsoft.com/office/officeart/2005/8/layout/gear1"/>
    <dgm:cxn modelId="{4ACAF230-AA4E-483B-AB85-4CD4F2BE4F1F}" type="presOf" srcId="{49F22B94-7376-475C-93A7-D213535B77DE}" destId="{075B2682-60E5-4543-99DD-2BABF462CE84}" srcOrd="0" destOrd="0" presId="urn:microsoft.com/office/officeart/2005/8/layout/gear1"/>
    <dgm:cxn modelId="{43376600-E7BC-4482-9DFA-1E55C1846012}" type="presOf" srcId="{A7AE1803-5DC6-4632-B338-A8348C178391}" destId="{3A1143C5-297F-4C96-AF05-8D1F7732E22D}" srcOrd="3" destOrd="0" presId="urn:microsoft.com/office/officeart/2005/8/layout/gear1"/>
    <dgm:cxn modelId="{45541C43-25B9-44F7-A9A5-D4BE3A0E5780}" type="presParOf" srcId="{D837B235-5418-4FF9-8DEE-5D069FCF1EA3}" destId="{0FB5F563-1CD0-4C68-B5AB-86857DC78406}" srcOrd="0" destOrd="0" presId="urn:microsoft.com/office/officeart/2005/8/layout/gear1"/>
    <dgm:cxn modelId="{21B7EDE6-AF1B-4FC8-A50F-73E46186FB3D}" type="presParOf" srcId="{D837B235-5418-4FF9-8DEE-5D069FCF1EA3}" destId="{CF4C35BF-6D8B-4D65-94A8-811C4396688B}" srcOrd="1" destOrd="0" presId="urn:microsoft.com/office/officeart/2005/8/layout/gear1"/>
    <dgm:cxn modelId="{D5342D96-913E-4E07-A8F9-B404EAE44A1F}" type="presParOf" srcId="{D837B235-5418-4FF9-8DEE-5D069FCF1EA3}" destId="{E68ED948-F079-43D9-AA8C-B2369CEB943B}" srcOrd="2" destOrd="0" presId="urn:microsoft.com/office/officeart/2005/8/layout/gear1"/>
    <dgm:cxn modelId="{3CBEB07D-327E-4468-8361-500C9138F7E2}" type="presParOf" srcId="{D837B235-5418-4FF9-8DEE-5D069FCF1EA3}" destId="{62991F60-19B6-4647-B586-0C51C0698FFD}" srcOrd="3" destOrd="0" presId="urn:microsoft.com/office/officeart/2005/8/layout/gear1"/>
    <dgm:cxn modelId="{E2F74C93-E764-4DB0-A34A-467CF2EF1D07}" type="presParOf" srcId="{D837B235-5418-4FF9-8DEE-5D069FCF1EA3}" destId="{C2A73062-38AA-4B0D-85E7-C63E90DBD7F1}" srcOrd="4" destOrd="0" presId="urn:microsoft.com/office/officeart/2005/8/layout/gear1"/>
    <dgm:cxn modelId="{405EAD95-D3CF-4BFD-9D64-26272FEA221B}" type="presParOf" srcId="{D837B235-5418-4FF9-8DEE-5D069FCF1EA3}" destId="{88C32959-58E7-4EDE-BD18-6DCB8E1FE2D6}" srcOrd="5" destOrd="0" presId="urn:microsoft.com/office/officeart/2005/8/layout/gear1"/>
    <dgm:cxn modelId="{D324D65D-1F81-41A3-8198-A542A52C7008}" type="presParOf" srcId="{D837B235-5418-4FF9-8DEE-5D069FCF1EA3}" destId="{E92996C8-F219-4DE0-9C87-F6D0CC14B281}" srcOrd="6" destOrd="0" presId="urn:microsoft.com/office/officeart/2005/8/layout/gear1"/>
    <dgm:cxn modelId="{A9E3F2EF-DF69-4ED4-884F-344991C64C0E}" type="presParOf" srcId="{D837B235-5418-4FF9-8DEE-5D069FCF1EA3}" destId="{E8042B49-6F31-4ED0-8DEB-FC723D0F34F6}" srcOrd="7" destOrd="0" presId="urn:microsoft.com/office/officeart/2005/8/layout/gear1"/>
    <dgm:cxn modelId="{1628AAAC-4B02-44B6-8662-572F7CFE32F1}" type="presParOf" srcId="{D837B235-5418-4FF9-8DEE-5D069FCF1EA3}" destId="{5278833E-79CC-440F-8B5B-C60F9C450D0F}" srcOrd="8" destOrd="0" presId="urn:microsoft.com/office/officeart/2005/8/layout/gear1"/>
    <dgm:cxn modelId="{5DA50ACC-59BF-4659-8E38-CFF4DD349FEB}" type="presParOf" srcId="{D837B235-5418-4FF9-8DEE-5D069FCF1EA3}" destId="{3A1143C5-297F-4C96-AF05-8D1F7732E22D}" srcOrd="9" destOrd="0" presId="urn:microsoft.com/office/officeart/2005/8/layout/gear1"/>
    <dgm:cxn modelId="{DEE6677D-13F2-46EC-9765-BAF800B62821}" type="presParOf" srcId="{D837B235-5418-4FF9-8DEE-5D069FCF1EA3}" destId="{4820C7D5-D250-4695-8607-A250072AE462}" srcOrd="10" destOrd="0" presId="urn:microsoft.com/office/officeart/2005/8/layout/gear1"/>
    <dgm:cxn modelId="{0701A29A-6E52-46DA-9627-2E6073E60871}" type="presParOf" srcId="{D837B235-5418-4FF9-8DEE-5D069FCF1EA3}" destId="{075B2682-60E5-4543-99DD-2BABF462CE84}" srcOrd="11" destOrd="0" presId="urn:microsoft.com/office/officeart/2005/8/layout/gear1"/>
    <dgm:cxn modelId="{F6FC8C6A-CBE3-4DDA-8723-94725799EDF3}" type="presParOf" srcId="{D837B235-5418-4FF9-8DEE-5D069FCF1EA3}" destId="{317A31F8-D9DC-4C7B-B0E8-6E9C8F01B41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D0BD51-444B-41B3-8EFF-30B6A84BF8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8F43AF55-034C-4001-9FD4-843F82405EE6}">
      <dgm:prSet phldrT="[テキスト]" custT="1"/>
      <dgm:spPr>
        <a:solidFill>
          <a:schemeClr val="accent6">
            <a:lumMod val="75000"/>
          </a:schemeClr>
        </a:solidFill>
      </dgm:spPr>
      <dgm:t>
        <a:bodyPr/>
        <a:lstStyle/>
        <a:p>
          <a:r>
            <a:rPr kumimoji="1" lang="ja-JP" altLang="en-US" sz="1050" dirty="0" smtClean="0"/>
            <a:t>神奈川県共同募金会　　　　　　　　</a:t>
          </a:r>
          <a:r>
            <a:rPr kumimoji="1" lang="ja-JP" altLang="en-US" sz="3200" dirty="0" smtClean="0"/>
            <a:t>港北区支会</a:t>
          </a:r>
          <a:endParaRPr kumimoji="1" lang="ja-JP" altLang="en-US" sz="3200" dirty="0"/>
        </a:p>
      </dgm:t>
    </dgm:pt>
    <dgm:pt modelId="{EF209C98-C9D1-4A3F-AA04-E332A2C5BD89}" type="parTrans" cxnId="{6FAB0BBB-E605-4109-B8AF-62373144DB9D}">
      <dgm:prSet/>
      <dgm:spPr/>
      <dgm:t>
        <a:bodyPr/>
        <a:lstStyle/>
        <a:p>
          <a:endParaRPr kumimoji="1" lang="ja-JP" altLang="en-US"/>
        </a:p>
      </dgm:t>
    </dgm:pt>
    <dgm:pt modelId="{E3B51B0E-D120-485E-831F-A1F26651A5E5}" type="sibTrans" cxnId="{6FAB0BBB-E605-4109-B8AF-62373144DB9D}">
      <dgm:prSet/>
      <dgm:spPr/>
      <dgm:t>
        <a:bodyPr/>
        <a:lstStyle/>
        <a:p>
          <a:endParaRPr kumimoji="1" lang="ja-JP" altLang="en-US"/>
        </a:p>
      </dgm:t>
    </dgm:pt>
    <dgm:pt modelId="{5F616CB2-D237-451D-A497-2E883642E47F}">
      <dgm:prSet phldrT="[テキスト]"/>
      <dgm:spPr/>
      <dgm:t>
        <a:bodyPr/>
        <a:lstStyle/>
        <a:p>
          <a:r>
            <a:rPr kumimoji="1" lang="ja-JP" altLang="en-US" dirty="0" smtClean="0"/>
            <a:t>募金を集める</a:t>
          </a:r>
          <a:endParaRPr kumimoji="1" lang="ja-JP" altLang="en-US" dirty="0"/>
        </a:p>
      </dgm:t>
    </dgm:pt>
    <dgm:pt modelId="{F91303E7-8C92-4C50-9981-5DBC4E589F75}" type="parTrans" cxnId="{E6D69CA8-53D6-4F73-A575-9E943039BA69}">
      <dgm:prSet/>
      <dgm:spPr/>
      <dgm:t>
        <a:bodyPr/>
        <a:lstStyle/>
        <a:p>
          <a:endParaRPr kumimoji="1" lang="ja-JP" altLang="en-US"/>
        </a:p>
      </dgm:t>
    </dgm:pt>
    <dgm:pt modelId="{63534765-B27B-422E-8316-FD55A2614402}" type="sibTrans" cxnId="{E6D69CA8-53D6-4F73-A575-9E943039BA69}">
      <dgm:prSet/>
      <dgm:spPr/>
      <dgm:t>
        <a:bodyPr/>
        <a:lstStyle/>
        <a:p>
          <a:endParaRPr kumimoji="1" lang="ja-JP" altLang="en-US"/>
        </a:p>
      </dgm:t>
    </dgm:pt>
    <dgm:pt modelId="{A410DAC8-8E51-48CF-9753-317181950C0B}">
      <dgm:prSet phldrT="[テキスト]" custT="1"/>
      <dgm:spPr>
        <a:solidFill>
          <a:schemeClr val="accent3">
            <a:lumMod val="60000"/>
            <a:lumOff val="40000"/>
          </a:schemeClr>
        </a:solidFill>
      </dgm:spPr>
      <dgm:t>
        <a:bodyPr/>
        <a:lstStyle/>
        <a:p>
          <a:r>
            <a:rPr kumimoji="1" lang="ja-JP" altLang="en-US" sz="3200" dirty="0" smtClean="0">
              <a:solidFill>
                <a:schemeClr val="tx1"/>
              </a:solidFill>
              <a:latin typeface="+mj-ea"/>
              <a:ea typeface="+mj-ea"/>
            </a:rPr>
            <a:t>港北区社協</a:t>
          </a:r>
          <a:endParaRPr kumimoji="1" lang="ja-JP" altLang="en-US" sz="3200" dirty="0">
            <a:solidFill>
              <a:schemeClr val="tx1"/>
            </a:solidFill>
            <a:latin typeface="+mj-ea"/>
            <a:ea typeface="+mj-ea"/>
          </a:endParaRPr>
        </a:p>
      </dgm:t>
    </dgm:pt>
    <dgm:pt modelId="{74E82BE1-AA95-41DB-954F-EAC416425E23}" type="parTrans" cxnId="{1B97DFF7-4AE2-4139-91CD-29830BE52A8C}">
      <dgm:prSet/>
      <dgm:spPr/>
      <dgm:t>
        <a:bodyPr/>
        <a:lstStyle/>
        <a:p>
          <a:endParaRPr kumimoji="1" lang="ja-JP" altLang="en-US"/>
        </a:p>
      </dgm:t>
    </dgm:pt>
    <dgm:pt modelId="{ECABA4BA-6D5A-4548-824B-292237187F32}" type="sibTrans" cxnId="{1B97DFF7-4AE2-4139-91CD-29830BE52A8C}">
      <dgm:prSet/>
      <dgm:spPr/>
      <dgm:t>
        <a:bodyPr/>
        <a:lstStyle/>
        <a:p>
          <a:endParaRPr kumimoji="1" lang="ja-JP" altLang="en-US"/>
        </a:p>
      </dgm:t>
    </dgm:pt>
    <dgm:pt modelId="{5168E3E6-F975-4DB7-9A1B-4295FC0D8847}">
      <dgm:prSet phldrT="[テキスト]"/>
      <dgm:spPr/>
      <dgm:t>
        <a:bodyPr/>
        <a:lstStyle/>
        <a:p>
          <a:r>
            <a:rPr kumimoji="1" lang="ja-JP" altLang="en-US" dirty="0" smtClean="0"/>
            <a:t>地域へ配分</a:t>
          </a:r>
          <a:endParaRPr kumimoji="1" lang="ja-JP" altLang="en-US" dirty="0"/>
        </a:p>
      </dgm:t>
    </dgm:pt>
    <dgm:pt modelId="{DC6F54A1-3973-4112-B6E1-D88182337C93}" type="parTrans" cxnId="{D777EF53-E13B-46EA-B0CB-467BECE2E46A}">
      <dgm:prSet/>
      <dgm:spPr/>
      <dgm:t>
        <a:bodyPr/>
        <a:lstStyle/>
        <a:p>
          <a:endParaRPr kumimoji="1" lang="ja-JP" altLang="en-US"/>
        </a:p>
      </dgm:t>
    </dgm:pt>
    <dgm:pt modelId="{E033D809-3F6A-4F83-A856-988F297F5D34}" type="sibTrans" cxnId="{D777EF53-E13B-46EA-B0CB-467BECE2E46A}">
      <dgm:prSet/>
      <dgm:spPr/>
      <dgm:t>
        <a:bodyPr/>
        <a:lstStyle/>
        <a:p>
          <a:endParaRPr kumimoji="1" lang="ja-JP" altLang="en-US"/>
        </a:p>
      </dgm:t>
    </dgm:pt>
    <dgm:pt modelId="{C31942D7-2D88-4847-9400-577333C5B375}">
      <dgm:prSet phldrT="[テキスト]"/>
      <dgm:spPr/>
      <dgm:t>
        <a:bodyPr/>
        <a:lstStyle/>
        <a:p>
          <a:r>
            <a:rPr kumimoji="1" lang="ja-JP" altLang="en-US" dirty="0" smtClean="0"/>
            <a:t>事業主体として事業実施</a:t>
          </a:r>
          <a:endParaRPr kumimoji="1" lang="ja-JP" altLang="en-US" dirty="0"/>
        </a:p>
      </dgm:t>
    </dgm:pt>
    <dgm:pt modelId="{08B0E246-BA83-410E-87C0-8BB77E932A63}" type="parTrans" cxnId="{1F7B130E-3405-4D41-8479-DD5E5E463ED6}">
      <dgm:prSet/>
      <dgm:spPr/>
      <dgm:t>
        <a:bodyPr/>
        <a:lstStyle/>
        <a:p>
          <a:endParaRPr kumimoji="1" lang="ja-JP" altLang="en-US"/>
        </a:p>
      </dgm:t>
    </dgm:pt>
    <dgm:pt modelId="{6DBA7831-1C19-4BC0-85A7-545DFE8B59D9}" type="sibTrans" cxnId="{1F7B130E-3405-4D41-8479-DD5E5E463ED6}">
      <dgm:prSet/>
      <dgm:spPr/>
      <dgm:t>
        <a:bodyPr/>
        <a:lstStyle/>
        <a:p>
          <a:endParaRPr kumimoji="1" lang="ja-JP" altLang="en-US"/>
        </a:p>
      </dgm:t>
    </dgm:pt>
    <dgm:pt modelId="{B397B269-7FAB-4352-AC45-EA0791049D2E}" type="pres">
      <dgm:prSet presAssocID="{0AD0BD51-444B-41B3-8EFF-30B6A84BF888}" presName="linear" presStyleCnt="0">
        <dgm:presLayoutVars>
          <dgm:animLvl val="lvl"/>
          <dgm:resizeHandles val="exact"/>
        </dgm:presLayoutVars>
      </dgm:prSet>
      <dgm:spPr/>
      <dgm:t>
        <a:bodyPr/>
        <a:lstStyle/>
        <a:p>
          <a:endParaRPr kumimoji="1" lang="ja-JP" altLang="en-US"/>
        </a:p>
      </dgm:t>
    </dgm:pt>
    <dgm:pt modelId="{305632BB-A613-4BFD-BEB2-6F4985025977}" type="pres">
      <dgm:prSet presAssocID="{8F43AF55-034C-4001-9FD4-843F82405EE6}" presName="parentText" presStyleLbl="node1" presStyleIdx="0" presStyleCnt="2">
        <dgm:presLayoutVars>
          <dgm:chMax val="0"/>
          <dgm:bulletEnabled val="1"/>
        </dgm:presLayoutVars>
      </dgm:prSet>
      <dgm:spPr/>
      <dgm:t>
        <a:bodyPr/>
        <a:lstStyle/>
        <a:p>
          <a:endParaRPr kumimoji="1" lang="ja-JP" altLang="en-US"/>
        </a:p>
      </dgm:t>
    </dgm:pt>
    <dgm:pt modelId="{01271302-6C44-420F-816C-0933E4BD8F6E}" type="pres">
      <dgm:prSet presAssocID="{8F43AF55-034C-4001-9FD4-843F82405EE6}" presName="childText" presStyleLbl="revTx" presStyleIdx="0" presStyleCnt="2">
        <dgm:presLayoutVars>
          <dgm:bulletEnabled val="1"/>
        </dgm:presLayoutVars>
      </dgm:prSet>
      <dgm:spPr/>
      <dgm:t>
        <a:bodyPr/>
        <a:lstStyle/>
        <a:p>
          <a:endParaRPr kumimoji="1" lang="ja-JP" altLang="en-US"/>
        </a:p>
      </dgm:t>
    </dgm:pt>
    <dgm:pt modelId="{399FC012-89B8-43E9-BA92-578D2C8B771C}" type="pres">
      <dgm:prSet presAssocID="{A410DAC8-8E51-48CF-9753-317181950C0B}" presName="parentText" presStyleLbl="node1" presStyleIdx="1" presStyleCnt="2">
        <dgm:presLayoutVars>
          <dgm:chMax val="0"/>
          <dgm:bulletEnabled val="1"/>
        </dgm:presLayoutVars>
      </dgm:prSet>
      <dgm:spPr/>
      <dgm:t>
        <a:bodyPr/>
        <a:lstStyle/>
        <a:p>
          <a:endParaRPr kumimoji="1" lang="ja-JP" altLang="en-US"/>
        </a:p>
      </dgm:t>
    </dgm:pt>
    <dgm:pt modelId="{B14FDAC8-3E23-4ADC-AF09-DBE6E8F010F7}" type="pres">
      <dgm:prSet presAssocID="{A410DAC8-8E51-48CF-9753-317181950C0B}" presName="childText" presStyleLbl="revTx" presStyleIdx="1" presStyleCnt="2">
        <dgm:presLayoutVars>
          <dgm:bulletEnabled val="1"/>
        </dgm:presLayoutVars>
      </dgm:prSet>
      <dgm:spPr/>
      <dgm:t>
        <a:bodyPr/>
        <a:lstStyle/>
        <a:p>
          <a:endParaRPr kumimoji="1" lang="ja-JP" altLang="en-US"/>
        </a:p>
      </dgm:t>
    </dgm:pt>
  </dgm:ptLst>
  <dgm:cxnLst>
    <dgm:cxn modelId="{E6D69CA8-53D6-4F73-A575-9E943039BA69}" srcId="{8F43AF55-034C-4001-9FD4-843F82405EE6}" destId="{5F616CB2-D237-451D-A497-2E883642E47F}" srcOrd="0" destOrd="0" parTransId="{F91303E7-8C92-4C50-9981-5DBC4E589F75}" sibTransId="{63534765-B27B-422E-8316-FD55A2614402}"/>
    <dgm:cxn modelId="{F8D39D97-593C-4044-A3E3-C7722ED377C1}" type="presOf" srcId="{5168E3E6-F975-4DB7-9A1B-4295FC0D8847}" destId="{B14FDAC8-3E23-4ADC-AF09-DBE6E8F010F7}" srcOrd="0" destOrd="0" presId="urn:microsoft.com/office/officeart/2005/8/layout/vList2"/>
    <dgm:cxn modelId="{87B0CD6C-42D2-4846-9308-244662A5F2D5}" type="presOf" srcId="{C31942D7-2D88-4847-9400-577333C5B375}" destId="{B14FDAC8-3E23-4ADC-AF09-DBE6E8F010F7}" srcOrd="0" destOrd="1" presId="urn:microsoft.com/office/officeart/2005/8/layout/vList2"/>
    <dgm:cxn modelId="{D777EF53-E13B-46EA-B0CB-467BECE2E46A}" srcId="{A410DAC8-8E51-48CF-9753-317181950C0B}" destId="{5168E3E6-F975-4DB7-9A1B-4295FC0D8847}" srcOrd="0" destOrd="0" parTransId="{DC6F54A1-3973-4112-B6E1-D88182337C93}" sibTransId="{E033D809-3F6A-4F83-A856-988F297F5D34}"/>
    <dgm:cxn modelId="{6FAB0BBB-E605-4109-B8AF-62373144DB9D}" srcId="{0AD0BD51-444B-41B3-8EFF-30B6A84BF888}" destId="{8F43AF55-034C-4001-9FD4-843F82405EE6}" srcOrd="0" destOrd="0" parTransId="{EF209C98-C9D1-4A3F-AA04-E332A2C5BD89}" sibTransId="{E3B51B0E-D120-485E-831F-A1F26651A5E5}"/>
    <dgm:cxn modelId="{1F7B130E-3405-4D41-8479-DD5E5E463ED6}" srcId="{A410DAC8-8E51-48CF-9753-317181950C0B}" destId="{C31942D7-2D88-4847-9400-577333C5B375}" srcOrd="1" destOrd="0" parTransId="{08B0E246-BA83-410E-87C0-8BB77E932A63}" sibTransId="{6DBA7831-1C19-4BC0-85A7-545DFE8B59D9}"/>
    <dgm:cxn modelId="{A245A676-17D8-497F-8537-0AB82C55CC3C}" type="presOf" srcId="{A410DAC8-8E51-48CF-9753-317181950C0B}" destId="{399FC012-89B8-43E9-BA92-578D2C8B771C}" srcOrd="0" destOrd="0" presId="urn:microsoft.com/office/officeart/2005/8/layout/vList2"/>
    <dgm:cxn modelId="{A4DF17F1-F476-457B-95F0-60CFA266C776}" type="presOf" srcId="{5F616CB2-D237-451D-A497-2E883642E47F}" destId="{01271302-6C44-420F-816C-0933E4BD8F6E}" srcOrd="0" destOrd="0" presId="urn:microsoft.com/office/officeart/2005/8/layout/vList2"/>
    <dgm:cxn modelId="{028D468D-0E11-4BE5-A7BF-3678CB304D3A}" type="presOf" srcId="{0AD0BD51-444B-41B3-8EFF-30B6A84BF888}" destId="{B397B269-7FAB-4352-AC45-EA0791049D2E}" srcOrd="0" destOrd="0" presId="urn:microsoft.com/office/officeart/2005/8/layout/vList2"/>
    <dgm:cxn modelId="{DD6B26FE-1274-49A4-AB92-9BF21B85DB97}" type="presOf" srcId="{8F43AF55-034C-4001-9FD4-843F82405EE6}" destId="{305632BB-A613-4BFD-BEB2-6F4985025977}" srcOrd="0" destOrd="0" presId="urn:microsoft.com/office/officeart/2005/8/layout/vList2"/>
    <dgm:cxn modelId="{1B97DFF7-4AE2-4139-91CD-29830BE52A8C}" srcId="{0AD0BD51-444B-41B3-8EFF-30B6A84BF888}" destId="{A410DAC8-8E51-48CF-9753-317181950C0B}" srcOrd="1" destOrd="0" parTransId="{74E82BE1-AA95-41DB-954F-EAC416425E23}" sibTransId="{ECABA4BA-6D5A-4548-824B-292237187F32}"/>
    <dgm:cxn modelId="{C207D15E-E3DB-43FF-95DE-DF4D895A5238}" type="presParOf" srcId="{B397B269-7FAB-4352-AC45-EA0791049D2E}" destId="{305632BB-A613-4BFD-BEB2-6F4985025977}" srcOrd="0" destOrd="0" presId="urn:microsoft.com/office/officeart/2005/8/layout/vList2"/>
    <dgm:cxn modelId="{754B773F-4EFB-4B14-911D-93870DD9724F}" type="presParOf" srcId="{B397B269-7FAB-4352-AC45-EA0791049D2E}" destId="{01271302-6C44-420F-816C-0933E4BD8F6E}" srcOrd="1" destOrd="0" presId="urn:microsoft.com/office/officeart/2005/8/layout/vList2"/>
    <dgm:cxn modelId="{ED741F7E-A5DA-44A2-B277-A9A1C946E784}" type="presParOf" srcId="{B397B269-7FAB-4352-AC45-EA0791049D2E}" destId="{399FC012-89B8-43E9-BA92-578D2C8B771C}" srcOrd="2" destOrd="0" presId="urn:microsoft.com/office/officeart/2005/8/layout/vList2"/>
    <dgm:cxn modelId="{FFED57B7-FE47-4AF8-8A35-0911A7E46A0B}" type="presParOf" srcId="{B397B269-7FAB-4352-AC45-EA0791049D2E}" destId="{B14FDAC8-3E23-4ADC-AF09-DBE6E8F010F7}"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5AE37-CF57-4928-8841-C56D40B04135}">
      <dsp:nvSpPr>
        <dsp:cNvPr id="0" name=""/>
        <dsp:cNvSpPr/>
      </dsp:nvSpPr>
      <dsp:spPr>
        <a:xfrm>
          <a:off x="1067346" y="0"/>
          <a:ext cx="5920192" cy="3168351"/>
        </a:xfrm>
        <a:prstGeom prst="ellipse">
          <a:avLst/>
        </a:prstGeom>
        <a:pattFill prst="dotGrid">
          <a:fgClr>
            <a:schemeClr val="accent5">
              <a:hueOff val="0"/>
              <a:satOff val="0"/>
              <a:lumOff val="0"/>
            </a:schemeClr>
          </a:fgClr>
          <a:bgClr>
            <a:schemeClr val="bg1"/>
          </a:bgClr>
        </a:pattFill>
        <a:ln w="34925" cap="flat" cmpd="sng" algn="ctr">
          <a:solidFill>
            <a:srgbClr val="0070C0"/>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kumimoji="1" lang="ja-JP" altLang="en-US" sz="18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sp:txBody>
      <dsp:txXfrm>
        <a:off x="2917406" y="158417"/>
        <a:ext cx="2220072" cy="316835"/>
      </dsp:txXfrm>
    </dsp:sp>
    <dsp:sp modelId="{405D96B2-956D-4FFB-917A-C867BE1EB90A}">
      <dsp:nvSpPr>
        <dsp:cNvPr id="0" name=""/>
        <dsp:cNvSpPr/>
      </dsp:nvSpPr>
      <dsp:spPr>
        <a:xfrm>
          <a:off x="1595411" y="475252"/>
          <a:ext cx="4999604" cy="2693099"/>
        </a:xfrm>
        <a:prstGeom prst="ellipse">
          <a:avLst/>
        </a:prstGeom>
        <a:pattFill prst="ltHorz">
          <a:fgClr>
            <a:schemeClr val="accent5">
              <a:hueOff val="-2483469"/>
              <a:satOff val="9953"/>
              <a:lumOff val="2157"/>
            </a:schemeClr>
          </a:fgClr>
          <a:bgClr>
            <a:schemeClr val="bg1"/>
          </a:bgClr>
        </a:pattFill>
        <a:ln w="34925" cap="flat" cmpd="sng" algn="ctr">
          <a:solidFill>
            <a:schemeClr val="accent3">
              <a:lumMod val="5000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神奈川県（県域）</a:t>
          </a:r>
          <a:endParaRPr kumimoji="1" lang="ja-JP" altLang="en-US" sz="18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sp:txBody>
      <dsp:txXfrm>
        <a:off x="3017173" y="630106"/>
        <a:ext cx="2156079" cy="309706"/>
      </dsp:txXfrm>
    </dsp:sp>
    <dsp:sp modelId="{972B87A9-1CF9-4560-80EC-927961E72E0D}">
      <dsp:nvSpPr>
        <dsp:cNvPr id="0" name=""/>
        <dsp:cNvSpPr/>
      </dsp:nvSpPr>
      <dsp:spPr>
        <a:xfrm>
          <a:off x="2123470" y="950505"/>
          <a:ext cx="3943486" cy="2217846"/>
        </a:xfrm>
        <a:prstGeom prst="ellipse">
          <a:avLst/>
        </a:prstGeom>
        <a:pattFill prst="pct25">
          <a:fgClr>
            <a:schemeClr val="accent5">
              <a:hueOff val="-4966938"/>
              <a:satOff val="19906"/>
              <a:lumOff val="4314"/>
            </a:schemeClr>
          </a:fgClr>
          <a:bgClr>
            <a:schemeClr val="bg1"/>
          </a:bgClr>
        </a:pattFill>
        <a:ln w="34925" cap="flat" cmpd="sng" algn="ctr">
          <a:solidFill>
            <a:schemeClr val="accent6">
              <a:lumMod val="7500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横浜市（市域）</a:t>
          </a:r>
          <a:endParaRPr kumimoji="1" lang="ja-JP" altLang="en-US" sz="18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sp:txBody>
      <dsp:txXfrm>
        <a:off x="3074836" y="1103537"/>
        <a:ext cx="2040754" cy="306062"/>
      </dsp:txXfrm>
    </dsp:sp>
    <dsp:sp modelId="{424D11CF-C864-446A-B315-928520128B62}">
      <dsp:nvSpPr>
        <dsp:cNvPr id="0" name=""/>
        <dsp:cNvSpPr/>
      </dsp:nvSpPr>
      <dsp:spPr>
        <a:xfrm>
          <a:off x="2882795" y="1425758"/>
          <a:ext cx="2424836" cy="1742593"/>
        </a:xfrm>
        <a:prstGeom prst="ellipse">
          <a:avLst/>
        </a:prstGeom>
        <a:solidFill>
          <a:schemeClr val="accent5">
            <a:hueOff val="-7450407"/>
            <a:satOff val="29858"/>
            <a:lumOff val="6471"/>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港北区</a:t>
          </a:r>
          <a:endParaRPr kumimoji="1" lang="ja-JP" altLang="en-US" sz="18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sp:txBody>
      <dsp:txXfrm>
        <a:off x="3440507" y="1582591"/>
        <a:ext cx="1309411" cy="313666"/>
      </dsp:txXfrm>
    </dsp:sp>
    <dsp:sp modelId="{A3C25522-E9A6-40D1-9A2F-DC8AC7877AFB}">
      <dsp:nvSpPr>
        <dsp:cNvPr id="0" name=""/>
        <dsp:cNvSpPr/>
      </dsp:nvSpPr>
      <dsp:spPr>
        <a:xfrm>
          <a:off x="3311597" y="1901011"/>
          <a:ext cx="1567231" cy="1267340"/>
        </a:xfrm>
        <a:prstGeom prst="ellipse">
          <a:avLst/>
        </a:prstGeom>
        <a:solidFill>
          <a:schemeClr val="accent5">
            <a:hueOff val="-9933876"/>
            <a:satOff val="39811"/>
            <a:lumOff val="8628"/>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28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sp:txBody>
      <dsp:txXfrm>
        <a:off x="3541113" y="2217846"/>
        <a:ext cx="1108200" cy="633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8966"/>
          </a:xfrm>
          <a:prstGeom prst="rect">
            <a:avLst/>
          </a:prstGeom>
        </p:spPr>
        <p:txBody>
          <a:bodyPr vert="horz" lIns="92236" tIns="46118" rIns="92236" bIns="46118" rtlCol="0"/>
          <a:lstStyle>
            <a:lvl1pPr algn="r">
              <a:defRPr sz="1200"/>
            </a:lvl1pPr>
          </a:lstStyle>
          <a:p>
            <a:fld id="{7F21B20C-5B09-408C-A9EB-CEEB11D5415C}" type="datetimeFigureOut">
              <a:rPr kumimoji="1" lang="ja-JP" altLang="en-US" smtClean="0"/>
              <a:t>2019/2/9</a:t>
            </a:fld>
            <a:endParaRPr kumimoji="1" lang="ja-JP" altLang="en-US"/>
          </a:p>
        </p:txBody>
      </p:sp>
      <p:sp>
        <p:nvSpPr>
          <p:cNvPr id="4" name="フッター プレースホルダー 3"/>
          <p:cNvSpPr>
            <a:spLocks noGrp="1"/>
          </p:cNvSpPr>
          <p:nvPr>
            <p:ph type="ftr" sz="quarter" idx="2"/>
          </p:nvPr>
        </p:nvSpPr>
        <p:spPr>
          <a:xfrm>
            <a:off x="2" y="9440373"/>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3"/>
            <a:ext cx="2950374" cy="498966"/>
          </a:xfrm>
          <a:prstGeom prst="rect">
            <a:avLst/>
          </a:prstGeom>
        </p:spPr>
        <p:txBody>
          <a:bodyPr vert="horz" lIns="92236" tIns="46118" rIns="92236" bIns="46118" rtlCol="0" anchor="b"/>
          <a:lstStyle>
            <a:lvl1pPr algn="r">
              <a:defRPr sz="1200"/>
            </a:lvl1pPr>
          </a:lstStyle>
          <a:p>
            <a:fld id="{53BD98AC-293D-4ACC-8884-A2BE047742D9}" type="slidenum">
              <a:rPr kumimoji="1" lang="ja-JP" altLang="en-US" smtClean="0"/>
              <a:t>‹#›</a:t>
            </a:fld>
            <a:endParaRPr kumimoji="1" lang="ja-JP" altLang="en-US"/>
          </a:p>
        </p:txBody>
      </p:sp>
    </p:spTree>
    <p:extLst>
      <p:ext uri="{BB962C8B-B14F-4D97-AF65-F5344CB8AC3E}">
        <p14:creationId xmlns:p14="http://schemas.microsoft.com/office/powerpoint/2010/main" val="350212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1"/>
            <a:ext cx="2949787" cy="496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9" y="1"/>
            <a:ext cx="2949787" cy="496966"/>
          </a:xfrm>
          <a:prstGeom prst="rect">
            <a:avLst/>
          </a:prstGeom>
        </p:spPr>
        <p:txBody>
          <a:bodyPr vert="horz" lIns="92236" tIns="46118" rIns="92236" bIns="46118" rtlCol="0"/>
          <a:lstStyle>
            <a:lvl1pPr algn="r">
              <a:defRPr sz="1200"/>
            </a:lvl1pPr>
          </a:lstStyle>
          <a:p>
            <a:fld id="{F82FF86C-A660-426A-AC4B-AAFAC9B91CB8}" type="datetimeFigureOut">
              <a:rPr kumimoji="1" lang="ja-JP" altLang="en-US" smtClean="0"/>
              <a:pPr/>
              <a:t>2019/2/9</a:t>
            </a:fld>
            <a:endParaRPr kumimoji="1" lang="ja-JP" altLang="en-US"/>
          </a:p>
        </p:txBody>
      </p:sp>
      <p:sp>
        <p:nvSpPr>
          <p:cNvPr id="4" name="スライド イメージ プレースホルダ 3"/>
          <p:cNvSpPr>
            <a:spLocks noGrp="1" noRot="1" noChangeAspect="1"/>
          </p:cNvSpPr>
          <p:nvPr>
            <p:ph type="sldImg" idx="2"/>
          </p:nvPr>
        </p:nvSpPr>
        <p:spPr>
          <a:xfrm>
            <a:off x="915988" y="744538"/>
            <a:ext cx="4975225" cy="3730625"/>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 4"/>
          <p:cNvSpPr>
            <a:spLocks noGrp="1"/>
          </p:cNvSpPr>
          <p:nvPr>
            <p:ph type="body" sz="quarter" idx="3"/>
          </p:nvPr>
        </p:nvSpPr>
        <p:spPr>
          <a:xfrm>
            <a:off x="680721" y="4721189"/>
            <a:ext cx="5445760" cy="4472701"/>
          </a:xfrm>
          <a:prstGeom prst="rect">
            <a:avLst/>
          </a:prstGeom>
        </p:spPr>
        <p:txBody>
          <a:bodyPr vert="horz" lIns="92236" tIns="46118" rIns="92236" bIns="461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3" y="9440647"/>
            <a:ext cx="2949787" cy="496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9" y="9440647"/>
            <a:ext cx="2949787" cy="496966"/>
          </a:xfrm>
          <a:prstGeom prst="rect">
            <a:avLst/>
          </a:prstGeom>
        </p:spPr>
        <p:txBody>
          <a:bodyPr vert="horz" lIns="92236" tIns="46118" rIns="92236" bIns="46118" rtlCol="0" anchor="b"/>
          <a:lstStyle>
            <a:lvl1pPr algn="r">
              <a:defRPr sz="1200"/>
            </a:lvl1pPr>
          </a:lstStyle>
          <a:p>
            <a:fld id="{38BF34B8-4F36-4184-882A-29C57A22F86F}" type="slidenum">
              <a:rPr kumimoji="1" lang="ja-JP" altLang="en-US" smtClean="0"/>
              <a:pPr/>
              <a:t>‹#›</a:t>
            </a:fld>
            <a:endParaRPr kumimoji="1" lang="ja-JP" altLang="en-US"/>
          </a:p>
        </p:txBody>
      </p:sp>
    </p:spTree>
    <p:extLst>
      <p:ext uri="{BB962C8B-B14F-4D97-AF65-F5344CB8AC3E}">
        <p14:creationId xmlns:p14="http://schemas.microsoft.com/office/powerpoint/2010/main" val="16278735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0</a:t>
            </a:fld>
            <a:endParaRPr kumimoji="1" lang="ja-JP" altLang="en-US"/>
          </a:p>
        </p:txBody>
      </p:sp>
    </p:spTree>
    <p:extLst>
      <p:ext uri="{BB962C8B-B14F-4D97-AF65-F5344CB8AC3E}">
        <p14:creationId xmlns:p14="http://schemas.microsoft.com/office/powerpoint/2010/main" val="236716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12</a:t>
            </a:fld>
            <a:endParaRPr kumimoji="1" lang="ja-JP" altLang="en-US"/>
          </a:p>
        </p:txBody>
      </p:sp>
    </p:spTree>
    <p:extLst>
      <p:ext uri="{BB962C8B-B14F-4D97-AF65-F5344CB8AC3E}">
        <p14:creationId xmlns:p14="http://schemas.microsoft.com/office/powerpoint/2010/main" val="97158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13</a:t>
            </a:fld>
            <a:endParaRPr kumimoji="1" lang="ja-JP" altLang="en-US"/>
          </a:p>
        </p:txBody>
      </p:sp>
    </p:spTree>
    <p:extLst>
      <p:ext uri="{BB962C8B-B14F-4D97-AF65-F5344CB8AC3E}">
        <p14:creationId xmlns:p14="http://schemas.microsoft.com/office/powerpoint/2010/main" val="83508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BF34B8-4F36-4184-882A-29C57A22F86F}" type="slidenum">
              <a:rPr kumimoji="1" lang="ja-JP" altLang="en-US" smtClean="0"/>
              <a:pPr/>
              <a:t>14</a:t>
            </a:fld>
            <a:endParaRPr kumimoji="1" lang="ja-JP" altLang="en-US"/>
          </a:p>
        </p:txBody>
      </p:sp>
    </p:spTree>
    <p:extLst>
      <p:ext uri="{BB962C8B-B14F-4D97-AF65-F5344CB8AC3E}">
        <p14:creationId xmlns:p14="http://schemas.microsoft.com/office/powerpoint/2010/main" val="3643219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15</a:t>
            </a:fld>
            <a:endParaRPr kumimoji="1" lang="ja-JP" altLang="en-US"/>
          </a:p>
        </p:txBody>
      </p:sp>
    </p:spTree>
    <p:extLst>
      <p:ext uri="{BB962C8B-B14F-4D97-AF65-F5344CB8AC3E}">
        <p14:creationId xmlns:p14="http://schemas.microsoft.com/office/powerpoint/2010/main" val="290964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16</a:t>
            </a:fld>
            <a:endParaRPr kumimoji="1" lang="ja-JP" altLang="en-US"/>
          </a:p>
        </p:txBody>
      </p:sp>
    </p:spTree>
    <p:extLst>
      <p:ext uri="{BB962C8B-B14F-4D97-AF65-F5344CB8AC3E}">
        <p14:creationId xmlns:p14="http://schemas.microsoft.com/office/powerpoint/2010/main" val="133066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17</a:t>
            </a:fld>
            <a:endParaRPr kumimoji="1" lang="ja-JP" altLang="en-US"/>
          </a:p>
        </p:txBody>
      </p:sp>
    </p:spTree>
    <p:extLst>
      <p:ext uri="{BB962C8B-B14F-4D97-AF65-F5344CB8AC3E}">
        <p14:creationId xmlns:p14="http://schemas.microsoft.com/office/powerpoint/2010/main" val="2221251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18</a:t>
            </a:fld>
            <a:endParaRPr kumimoji="1" lang="ja-JP" altLang="en-US"/>
          </a:p>
        </p:txBody>
      </p:sp>
    </p:spTree>
    <p:extLst>
      <p:ext uri="{BB962C8B-B14F-4D97-AF65-F5344CB8AC3E}">
        <p14:creationId xmlns:p14="http://schemas.microsoft.com/office/powerpoint/2010/main" val="265736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20</a:t>
            </a:fld>
            <a:endParaRPr kumimoji="1" lang="ja-JP" altLang="en-US"/>
          </a:p>
        </p:txBody>
      </p:sp>
    </p:spTree>
    <p:extLst>
      <p:ext uri="{BB962C8B-B14F-4D97-AF65-F5344CB8AC3E}">
        <p14:creationId xmlns:p14="http://schemas.microsoft.com/office/powerpoint/2010/main" val="92738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21</a:t>
            </a:fld>
            <a:endParaRPr kumimoji="1" lang="ja-JP" altLang="en-US"/>
          </a:p>
        </p:txBody>
      </p:sp>
    </p:spTree>
    <p:extLst>
      <p:ext uri="{BB962C8B-B14F-4D97-AF65-F5344CB8AC3E}">
        <p14:creationId xmlns:p14="http://schemas.microsoft.com/office/powerpoint/2010/main" val="207131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22</a:t>
            </a:fld>
            <a:endParaRPr kumimoji="1" lang="ja-JP" altLang="en-US"/>
          </a:p>
        </p:txBody>
      </p:sp>
    </p:spTree>
    <p:extLst>
      <p:ext uri="{BB962C8B-B14F-4D97-AF65-F5344CB8AC3E}">
        <p14:creationId xmlns:p14="http://schemas.microsoft.com/office/powerpoint/2010/main" val="224181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1</a:t>
            </a:fld>
            <a:endParaRPr kumimoji="1" lang="ja-JP" altLang="en-US"/>
          </a:p>
        </p:txBody>
      </p:sp>
    </p:spTree>
    <p:extLst>
      <p:ext uri="{BB962C8B-B14F-4D97-AF65-F5344CB8AC3E}">
        <p14:creationId xmlns:p14="http://schemas.microsoft.com/office/powerpoint/2010/main" val="3588605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23</a:t>
            </a:fld>
            <a:endParaRPr kumimoji="1" lang="ja-JP" altLang="en-US"/>
          </a:p>
        </p:txBody>
      </p:sp>
    </p:spTree>
    <p:extLst>
      <p:ext uri="{BB962C8B-B14F-4D97-AF65-F5344CB8AC3E}">
        <p14:creationId xmlns:p14="http://schemas.microsoft.com/office/powerpoint/2010/main" val="3157461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48131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25</a:t>
            </a:fld>
            <a:endParaRPr kumimoji="1" lang="ja-JP" altLang="en-US"/>
          </a:p>
        </p:txBody>
      </p:sp>
    </p:spTree>
    <p:extLst>
      <p:ext uri="{BB962C8B-B14F-4D97-AF65-F5344CB8AC3E}">
        <p14:creationId xmlns:p14="http://schemas.microsoft.com/office/powerpoint/2010/main" val="1104608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761" eaLnBrk="0" hangingPunct="0">
              <a:spcBef>
                <a:spcPct val="30000"/>
              </a:spcBef>
              <a:defRPr kumimoji="1" sz="1200">
                <a:solidFill>
                  <a:schemeClr val="tx1"/>
                </a:solidFill>
                <a:latin typeface="Times New Roman" pitchFamily="18" charset="0"/>
                <a:ea typeface="ＭＳ Ｐ明朝" pitchFamily="18" charset="-128"/>
              </a:defRPr>
            </a:lvl1pPr>
            <a:lvl2pPr marL="749414" indent="-288236" algn="l" defTabSz="928761" eaLnBrk="0" hangingPunct="0">
              <a:spcBef>
                <a:spcPct val="30000"/>
              </a:spcBef>
              <a:defRPr kumimoji="1" sz="1200">
                <a:solidFill>
                  <a:schemeClr val="tx1"/>
                </a:solidFill>
                <a:latin typeface="Times New Roman" pitchFamily="18" charset="0"/>
                <a:ea typeface="ＭＳ Ｐ明朝" pitchFamily="18" charset="-128"/>
              </a:defRPr>
            </a:lvl2pPr>
            <a:lvl3pPr marL="1152944" indent="-230589" algn="l" defTabSz="928761" eaLnBrk="0" hangingPunct="0">
              <a:spcBef>
                <a:spcPct val="30000"/>
              </a:spcBef>
              <a:defRPr kumimoji="1" sz="1200">
                <a:solidFill>
                  <a:schemeClr val="tx1"/>
                </a:solidFill>
                <a:latin typeface="Times New Roman" pitchFamily="18" charset="0"/>
                <a:ea typeface="ＭＳ Ｐ明朝" pitchFamily="18" charset="-128"/>
              </a:defRPr>
            </a:lvl3pPr>
            <a:lvl4pPr marL="1614122" indent="-230589" algn="l" defTabSz="928761" eaLnBrk="0" hangingPunct="0">
              <a:spcBef>
                <a:spcPct val="30000"/>
              </a:spcBef>
              <a:defRPr kumimoji="1" sz="1200">
                <a:solidFill>
                  <a:schemeClr val="tx1"/>
                </a:solidFill>
                <a:latin typeface="Times New Roman" pitchFamily="18" charset="0"/>
                <a:ea typeface="ＭＳ Ｐ明朝" pitchFamily="18" charset="-128"/>
              </a:defRPr>
            </a:lvl4pPr>
            <a:lvl5pPr marL="2075299" indent="-230589" algn="l" defTabSz="928761" eaLnBrk="0" hangingPunct="0">
              <a:spcBef>
                <a:spcPct val="30000"/>
              </a:spcBef>
              <a:defRPr kumimoji="1" sz="1200">
                <a:solidFill>
                  <a:schemeClr val="tx1"/>
                </a:solidFill>
                <a:latin typeface="Times New Roman" pitchFamily="18" charset="0"/>
                <a:ea typeface="ＭＳ Ｐ明朝" pitchFamily="18" charset="-128"/>
              </a:defRPr>
            </a:lvl5pPr>
            <a:lvl6pPr marL="2536477" indent="-230589" defTabSz="92876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97655" indent="-230589" defTabSz="92876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58832" indent="-230589" defTabSz="92876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20010" indent="-230589" defTabSz="92876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113C6713-D00E-4DA1-A75F-DAA653166427}" type="slidenum">
              <a:rPr lang="en-US" altLang="ja-JP" smtClean="0">
                <a:ea typeface="ＭＳ Ｐゴシック" pitchFamily="50" charset="-128"/>
              </a:rPr>
              <a:pPr algn="r" eaLnBrk="1" hangingPunct="1">
                <a:spcBef>
                  <a:spcPct val="0"/>
                </a:spcBef>
              </a:pPr>
              <a:t>27</a:t>
            </a:fld>
            <a:endParaRPr lang="en-US" altLang="ja-JP" smtClean="0">
              <a:ea typeface="ＭＳ Ｐゴシック" pitchFamily="50" charset="-128"/>
            </a:endParaRPr>
          </a:p>
        </p:txBody>
      </p:sp>
      <p:sp>
        <p:nvSpPr>
          <p:cNvPr id="28675" name="Rectangle 2"/>
          <p:cNvSpPr>
            <a:spLocks noGrp="1" noRot="1" noChangeAspect="1" noChangeArrowheads="1" noTextEdit="1"/>
          </p:cNvSpPr>
          <p:nvPr>
            <p:ph type="sldImg"/>
          </p:nvPr>
        </p:nvSpPr>
        <p:spPr>
          <a:xfrm>
            <a:off x="915988" y="744538"/>
            <a:ext cx="4975225" cy="3730625"/>
          </a:xfrm>
          <a:ln/>
        </p:spPr>
      </p:sp>
      <p:sp>
        <p:nvSpPr>
          <p:cNvPr id="28676" name="Rectangle 3"/>
          <p:cNvSpPr>
            <a:spLocks noGrp="1" noChangeArrowheads="1"/>
          </p:cNvSpPr>
          <p:nvPr>
            <p:ph type="body" idx="1"/>
          </p:nvPr>
        </p:nvSpPr>
        <p:spPr>
          <a:xfrm>
            <a:off x="907734" y="4720908"/>
            <a:ext cx="4991735" cy="44729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ja-JP" smtClean="0"/>
              <a:t>・区社協の業務をあえて分けるなら、この３つに分類</a:t>
            </a:r>
            <a:endParaRPr lang="ja-JP" altLang="en-US" smtClean="0"/>
          </a:p>
          <a:p>
            <a:pPr eaLnBrk="1" hangingPunct="1"/>
            <a:r>
              <a:rPr lang="ja-JP" altLang="en-US" smtClean="0"/>
              <a:t>・個別支援　→　相談を受け、一人一人のニーズに合わせて対応</a:t>
            </a:r>
          </a:p>
          <a:p>
            <a:pPr eaLnBrk="1" hangingPunct="1"/>
            <a:r>
              <a:rPr lang="ja-JP" altLang="en-US" smtClean="0"/>
              <a:t>・団体支援　→　地域活動をしている団体への支援（運営支援、資金面の支援、活動場所の提供など）</a:t>
            </a:r>
          </a:p>
          <a:p>
            <a:pPr eaLnBrk="1" hangingPunct="1"/>
            <a:r>
              <a:rPr lang="ja-JP" altLang="en-US" smtClean="0"/>
              <a:t>・広報啓発　→　新たな地域人材の育成のため、福祉に関する情報提供、啓発</a:t>
            </a:r>
          </a:p>
        </p:txBody>
      </p:sp>
    </p:spTree>
    <p:extLst>
      <p:ext uri="{BB962C8B-B14F-4D97-AF65-F5344CB8AC3E}">
        <p14:creationId xmlns:p14="http://schemas.microsoft.com/office/powerpoint/2010/main" val="3601093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30</a:t>
            </a:fld>
            <a:endParaRPr kumimoji="1" lang="ja-JP" altLang="en-US"/>
          </a:p>
        </p:txBody>
      </p:sp>
    </p:spTree>
    <p:extLst>
      <p:ext uri="{BB962C8B-B14F-4D97-AF65-F5344CB8AC3E}">
        <p14:creationId xmlns:p14="http://schemas.microsoft.com/office/powerpoint/2010/main" val="4269374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31</a:t>
            </a:fld>
            <a:endParaRPr kumimoji="1" lang="ja-JP" altLang="en-US"/>
          </a:p>
        </p:txBody>
      </p:sp>
    </p:spTree>
    <p:extLst>
      <p:ext uri="{BB962C8B-B14F-4D97-AF65-F5344CB8AC3E}">
        <p14:creationId xmlns:p14="http://schemas.microsoft.com/office/powerpoint/2010/main" val="477498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32</a:t>
            </a:fld>
            <a:endParaRPr kumimoji="1" lang="ja-JP" altLang="en-US"/>
          </a:p>
        </p:txBody>
      </p:sp>
    </p:spTree>
    <p:extLst>
      <p:ext uri="{BB962C8B-B14F-4D97-AF65-F5344CB8AC3E}">
        <p14:creationId xmlns:p14="http://schemas.microsoft.com/office/powerpoint/2010/main" val="2174177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33</a:t>
            </a:fld>
            <a:endParaRPr kumimoji="1" lang="ja-JP" altLang="en-US"/>
          </a:p>
        </p:txBody>
      </p:sp>
    </p:spTree>
    <p:extLst>
      <p:ext uri="{BB962C8B-B14F-4D97-AF65-F5344CB8AC3E}">
        <p14:creationId xmlns:p14="http://schemas.microsoft.com/office/powerpoint/2010/main" val="752504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34</a:t>
            </a:fld>
            <a:endParaRPr kumimoji="1" lang="ja-JP" altLang="en-US"/>
          </a:p>
        </p:txBody>
      </p:sp>
    </p:spTree>
    <p:extLst>
      <p:ext uri="{BB962C8B-B14F-4D97-AF65-F5344CB8AC3E}">
        <p14:creationId xmlns:p14="http://schemas.microsoft.com/office/powerpoint/2010/main" val="511225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35</a:t>
            </a:fld>
            <a:endParaRPr kumimoji="1" lang="ja-JP" altLang="en-US"/>
          </a:p>
        </p:txBody>
      </p:sp>
    </p:spTree>
    <p:extLst>
      <p:ext uri="{BB962C8B-B14F-4D97-AF65-F5344CB8AC3E}">
        <p14:creationId xmlns:p14="http://schemas.microsoft.com/office/powerpoint/2010/main" val="51677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2</a:t>
            </a:fld>
            <a:endParaRPr kumimoji="1" lang="ja-JP" altLang="en-US"/>
          </a:p>
        </p:txBody>
      </p:sp>
    </p:spTree>
    <p:extLst>
      <p:ext uri="{BB962C8B-B14F-4D97-AF65-F5344CB8AC3E}">
        <p14:creationId xmlns:p14="http://schemas.microsoft.com/office/powerpoint/2010/main" val="2847969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36</a:t>
            </a:fld>
            <a:endParaRPr kumimoji="1" lang="ja-JP" altLang="en-US"/>
          </a:p>
        </p:txBody>
      </p:sp>
    </p:spTree>
    <p:extLst>
      <p:ext uri="{BB962C8B-B14F-4D97-AF65-F5344CB8AC3E}">
        <p14:creationId xmlns:p14="http://schemas.microsoft.com/office/powerpoint/2010/main" val="889067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chemeClr val="tx1"/>
                </a:solidFill>
                <a:latin typeface="Arial" charset="0"/>
                <a:ea typeface="ＭＳ Ｐゴシック" charset="-128"/>
              </a:defRPr>
            </a:lvl1pPr>
            <a:lvl2pPr marL="742893" indent="-285728" eaLnBrk="0" hangingPunct="0">
              <a:defRPr kumimoji="1" sz="1600">
                <a:solidFill>
                  <a:schemeClr val="tx1"/>
                </a:solidFill>
                <a:latin typeface="Arial" charset="0"/>
                <a:ea typeface="ＭＳ Ｐゴシック" charset="-128"/>
              </a:defRPr>
            </a:lvl2pPr>
            <a:lvl3pPr marL="1142914" indent="-228583" eaLnBrk="0" hangingPunct="0">
              <a:defRPr kumimoji="1" sz="1600">
                <a:solidFill>
                  <a:schemeClr val="tx1"/>
                </a:solidFill>
                <a:latin typeface="Arial" charset="0"/>
                <a:ea typeface="ＭＳ Ｐゴシック" charset="-128"/>
              </a:defRPr>
            </a:lvl3pPr>
            <a:lvl4pPr marL="1600079" indent="-228583" eaLnBrk="0" hangingPunct="0">
              <a:defRPr kumimoji="1" sz="1600">
                <a:solidFill>
                  <a:schemeClr val="tx1"/>
                </a:solidFill>
                <a:latin typeface="Arial" charset="0"/>
                <a:ea typeface="ＭＳ Ｐゴシック" charset="-128"/>
              </a:defRPr>
            </a:lvl4pPr>
            <a:lvl5pPr marL="2057245" indent="-228583" eaLnBrk="0" hangingPunct="0">
              <a:defRPr kumimoji="1" sz="1600">
                <a:solidFill>
                  <a:schemeClr val="tx1"/>
                </a:solidFill>
                <a:latin typeface="Arial" charset="0"/>
                <a:ea typeface="ＭＳ Ｐゴシック" charset="-128"/>
              </a:defRPr>
            </a:lvl5pPr>
            <a:lvl6pPr marL="2514410" indent="-228583" eaLnBrk="0" fontAlgn="base" hangingPunct="0">
              <a:spcBef>
                <a:spcPct val="0"/>
              </a:spcBef>
              <a:spcAft>
                <a:spcPct val="0"/>
              </a:spcAft>
              <a:defRPr kumimoji="1" sz="1600">
                <a:solidFill>
                  <a:schemeClr val="tx1"/>
                </a:solidFill>
                <a:latin typeface="Arial" charset="0"/>
                <a:ea typeface="ＭＳ Ｐゴシック" charset="-128"/>
              </a:defRPr>
            </a:lvl6pPr>
            <a:lvl7pPr marL="2971575" indent="-228583" eaLnBrk="0" fontAlgn="base" hangingPunct="0">
              <a:spcBef>
                <a:spcPct val="0"/>
              </a:spcBef>
              <a:spcAft>
                <a:spcPct val="0"/>
              </a:spcAft>
              <a:defRPr kumimoji="1" sz="1600">
                <a:solidFill>
                  <a:schemeClr val="tx1"/>
                </a:solidFill>
                <a:latin typeface="Arial" charset="0"/>
                <a:ea typeface="ＭＳ Ｐゴシック" charset="-128"/>
              </a:defRPr>
            </a:lvl7pPr>
            <a:lvl8pPr marL="3428741" indent="-228583" eaLnBrk="0" fontAlgn="base" hangingPunct="0">
              <a:spcBef>
                <a:spcPct val="0"/>
              </a:spcBef>
              <a:spcAft>
                <a:spcPct val="0"/>
              </a:spcAft>
              <a:defRPr kumimoji="1" sz="1600">
                <a:solidFill>
                  <a:schemeClr val="tx1"/>
                </a:solidFill>
                <a:latin typeface="Arial" charset="0"/>
                <a:ea typeface="ＭＳ Ｐゴシック" charset="-128"/>
              </a:defRPr>
            </a:lvl8pPr>
            <a:lvl9pPr marL="3885906" indent="-228583"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CFDBFF4-2433-4B22-8A1A-1F9D16EF72EB}" type="slidenum">
              <a:rPr lang="en-US" altLang="ja-JP" sz="1200">
                <a:solidFill>
                  <a:prstClr val="black"/>
                </a:solidFill>
              </a:rPr>
              <a:pPr eaLnBrk="1" hangingPunct="1"/>
              <a:t>37</a:t>
            </a:fld>
            <a:endParaRPr lang="en-US" altLang="ja-JP" sz="120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1885655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chemeClr val="tx1"/>
                </a:solidFill>
                <a:latin typeface="Arial" charset="0"/>
                <a:ea typeface="ＭＳ Ｐゴシック" charset="-128"/>
              </a:defRPr>
            </a:lvl1pPr>
            <a:lvl2pPr marL="742893" indent="-285728" eaLnBrk="0" hangingPunct="0">
              <a:defRPr kumimoji="1" sz="1600">
                <a:solidFill>
                  <a:schemeClr val="tx1"/>
                </a:solidFill>
                <a:latin typeface="Arial" charset="0"/>
                <a:ea typeface="ＭＳ Ｐゴシック" charset="-128"/>
              </a:defRPr>
            </a:lvl2pPr>
            <a:lvl3pPr marL="1142914" indent="-228583" eaLnBrk="0" hangingPunct="0">
              <a:defRPr kumimoji="1" sz="1600">
                <a:solidFill>
                  <a:schemeClr val="tx1"/>
                </a:solidFill>
                <a:latin typeface="Arial" charset="0"/>
                <a:ea typeface="ＭＳ Ｐゴシック" charset="-128"/>
              </a:defRPr>
            </a:lvl3pPr>
            <a:lvl4pPr marL="1600079" indent="-228583" eaLnBrk="0" hangingPunct="0">
              <a:defRPr kumimoji="1" sz="1600">
                <a:solidFill>
                  <a:schemeClr val="tx1"/>
                </a:solidFill>
                <a:latin typeface="Arial" charset="0"/>
                <a:ea typeface="ＭＳ Ｐゴシック" charset="-128"/>
              </a:defRPr>
            </a:lvl4pPr>
            <a:lvl5pPr marL="2057245" indent="-228583" eaLnBrk="0" hangingPunct="0">
              <a:defRPr kumimoji="1" sz="1600">
                <a:solidFill>
                  <a:schemeClr val="tx1"/>
                </a:solidFill>
                <a:latin typeface="Arial" charset="0"/>
                <a:ea typeface="ＭＳ Ｐゴシック" charset="-128"/>
              </a:defRPr>
            </a:lvl5pPr>
            <a:lvl6pPr marL="2514410" indent="-228583" eaLnBrk="0" fontAlgn="base" hangingPunct="0">
              <a:spcBef>
                <a:spcPct val="0"/>
              </a:spcBef>
              <a:spcAft>
                <a:spcPct val="0"/>
              </a:spcAft>
              <a:defRPr kumimoji="1" sz="1600">
                <a:solidFill>
                  <a:schemeClr val="tx1"/>
                </a:solidFill>
                <a:latin typeface="Arial" charset="0"/>
                <a:ea typeface="ＭＳ Ｐゴシック" charset="-128"/>
              </a:defRPr>
            </a:lvl6pPr>
            <a:lvl7pPr marL="2971575" indent="-228583" eaLnBrk="0" fontAlgn="base" hangingPunct="0">
              <a:spcBef>
                <a:spcPct val="0"/>
              </a:spcBef>
              <a:spcAft>
                <a:spcPct val="0"/>
              </a:spcAft>
              <a:defRPr kumimoji="1" sz="1600">
                <a:solidFill>
                  <a:schemeClr val="tx1"/>
                </a:solidFill>
                <a:latin typeface="Arial" charset="0"/>
                <a:ea typeface="ＭＳ Ｐゴシック" charset="-128"/>
              </a:defRPr>
            </a:lvl7pPr>
            <a:lvl8pPr marL="3428741" indent="-228583" eaLnBrk="0" fontAlgn="base" hangingPunct="0">
              <a:spcBef>
                <a:spcPct val="0"/>
              </a:spcBef>
              <a:spcAft>
                <a:spcPct val="0"/>
              </a:spcAft>
              <a:defRPr kumimoji="1" sz="1600">
                <a:solidFill>
                  <a:schemeClr val="tx1"/>
                </a:solidFill>
                <a:latin typeface="Arial" charset="0"/>
                <a:ea typeface="ＭＳ Ｐゴシック" charset="-128"/>
              </a:defRPr>
            </a:lvl8pPr>
            <a:lvl9pPr marL="3885906" indent="-228583"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9B7350ED-0E8D-4108-8B4E-51558E296B1A}" type="slidenum">
              <a:rPr lang="en-US" altLang="ja-JP" sz="1200">
                <a:solidFill>
                  <a:prstClr val="black"/>
                </a:solidFill>
              </a:rPr>
              <a:pPr eaLnBrk="1" hangingPunct="1"/>
              <a:t>38</a:t>
            </a:fld>
            <a:endParaRPr lang="en-US" altLang="ja-JP"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39527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chemeClr val="tx1"/>
                </a:solidFill>
                <a:latin typeface="Arial" charset="0"/>
                <a:ea typeface="ＭＳ Ｐゴシック" charset="-128"/>
              </a:defRPr>
            </a:lvl1pPr>
            <a:lvl2pPr marL="742893" indent="-285728" eaLnBrk="0" hangingPunct="0">
              <a:defRPr kumimoji="1" sz="1600">
                <a:solidFill>
                  <a:schemeClr val="tx1"/>
                </a:solidFill>
                <a:latin typeface="Arial" charset="0"/>
                <a:ea typeface="ＭＳ Ｐゴシック" charset="-128"/>
              </a:defRPr>
            </a:lvl2pPr>
            <a:lvl3pPr marL="1142914" indent="-228583" eaLnBrk="0" hangingPunct="0">
              <a:defRPr kumimoji="1" sz="1600">
                <a:solidFill>
                  <a:schemeClr val="tx1"/>
                </a:solidFill>
                <a:latin typeface="Arial" charset="0"/>
                <a:ea typeface="ＭＳ Ｐゴシック" charset="-128"/>
              </a:defRPr>
            </a:lvl3pPr>
            <a:lvl4pPr marL="1600079" indent="-228583" eaLnBrk="0" hangingPunct="0">
              <a:defRPr kumimoji="1" sz="1600">
                <a:solidFill>
                  <a:schemeClr val="tx1"/>
                </a:solidFill>
                <a:latin typeface="Arial" charset="0"/>
                <a:ea typeface="ＭＳ Ｐゴシック" charset="-128"/>
              </a:defRPr>
            </a:lvl4pPr>
            <a:lvl5pPr marL="2057245" indent="-228583" eaLnBrk="0" hangingPunct="0">
              <a:defRPr kumimoji="1" sz="1600">
                <a:solidFill>
                  <a:schemeClr val="tx1"/>
                </a:solidFill>
                <a:latin typeface="Arial" charset="0"/>
                <a:ea typeface="ＭＳ Ｐゴシック" charset="-128"/>
              </a:defRPr>
            </a:lvl5pPr>
            <a:lvl6pPr marL="2514410" indent="-228583" eaLnBrk="0" fontAlgn="base" hangingPunct="0">
              <a:spcBef>
                <a:spcPct val="0"/>
              </a:spcBef>
              <a:spcAft>
                <a:spcPct val="0"/>
              </a:spcAft>
              <a:defRPr kumimoji="1" sz="1600">
                <a:solidFill>
                  <a:schemeClr val="tx1"/>
                </a:solidFill>
                <a:latin typeface="Arial" charset="0"/>
                <a:ea typeface="ＭＳ Ｐゴシック" charset="-128"/>
              </a:defRPr>
            </a:lvl6pPr>
            <a:lvl7pPr marL="2971575" indent="-228583" eaLnBrk="0" fontAlgn="base" hangingPunct="0">
              <a:spcBef>
                <a:spcPct val="0"/>
              </a:spcBef>
              <a:spcAft>
                <a:spcPct val="0"/>
              </a:spcAft>
              <a:defRPr kumimoji="1" sz="1600">
                <a:solidFill>
                  <a:schemeClr val="tx1"/>
                </a:solidFill>
                <a:latin typeface="Arial" charset="0"/>
                <a:ea typeface="ＭＳ Ｐゴシック" charset="-128"/>
              </a:defRPr>
            </a:lvl7pPr>
            <a:lvl8pPr marL="3428741" indent="-228583" eaLnBrk="0" fontAlgn="base" hangingPunct="0">
              <a:spcBef>
                <a:spcPct val="0"/>
              </a:spcBef>
              <a:spcAft>
                <a:spcPct val="0"/>
              </a:spcAft>
              <a:defRPr kumimoji="1" sz="1600">
                <a:solidFill>
                  <a:schemeClr val="tx1"/>
                </a:solidFill>
                <a:latin typeface="Arial" charset="0"/>
                <a:ea typeface="ＭＳ Ｐゴシック" charset="-128"/>
              </a:defRPr>
            </a:lvl8pPr>
            <a:lvl9pPr marL="3885906" indent="-228583"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1085E397-ED40-49A2-8983-12468B3CC77E}" type="slidenum">
              <a:rPr lang="en-US" altLang="ja-JP" sz="1200">
                <a:solidFill>
                  <a:prstClr val="black"/>
                </a:solidFill>
              </a:rPr>
              <a:pPr eaLnBrk="1" hangingPunct="1"/>
              <a:t>39</a:t>
            </a:fld>
            <a:endParaRPr lang="en-US" altLang="ja-JP" sz="120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extLst>
      <p:ext uri="{BB962C8B-B14F-4D97-AF65-F5344CB8AC3E}">
        <p14:creationId xmlns:p14="http://schemas.microsoft.com/office/powerpoint/2010/main" val="1313556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chemeClr val="tx1"/>
                </a:solidFill>
                <a:latin typeface="Arial" charset="0"/>
                <a:ea typeface="ＭＳ Ｐゴシック" charset="-128"/>
              </a:defRPr>
            </a:lvl1pPr>
            <a:lvl2pPr marL="742893" indent="-285728" eaLnBrk="0" hangingPunct="0">
              <a:defRPr kumimoji="1" sz="1600">
                <a:solidFill>
                  <a:schemeClr val="tx1"/>
                </a:solidFill>
                <a:latin typeface="Arial" charset="0"/>
                <a:ea typeface="ＭＳ Ｐゴシック" charset="-128"/>
              </a:defRPr>
            </a:lvl2pPr>
            <a:lvl3pPr marL="1142914" indent="-228583" eaLnBrk="0" hangingPunct="0">
              <a:defRPr kumimoji="1" sz="1600">
                <a:solidFill>
                  <a:schemeClr val="tx1"/>
                </a:solidFill>
                <a:latin typeface="Arial" charset="0"/>
                <a:ea typeface="ＭＳ Ｐゴシック" charset="-128"/>
              </a:defRPr>
            </a:lvl3pPr>
            <a:lvl4pPr marL="1600079" indent="-228583" eaLnBrk="0" hangingPunct="0">
              <a:defRPr kumimoji="1" sz="1600">
                <a:solidFill>
                  <a:schemeClr val="tx1"/>
                </a:solidFill>
                <a:latin typeface="Arial" charset="0"/>
                <a:ea typeface="ＭＳ Ｐゴシック" charset="-128"/>
              </a:defRPr>
            </a:lvl4pPr>
            <a:lvl5pPr marL="2057245" indent="-228583" eaLnBrk="0" hangingPunct="0">
              <a:defRPr kumimoji="1" sz="1600">
                <a:solidFill>
                  <a:schemeClr val="tx1"/>
                </a:solidFill>
                <a:latin typeface="Arial" charset="0"/>
                <a:ea typeface="ＭＳ Ｐゴシック" charset="-128"/>
              </a:defRPr>
            </a:lvl5pPr>
            <a:lvl6pPr marL="2514410" indent="-228583" eaLnBrk="0" fontAlgn="base" hangingPunct="0">
              <a:spcBef>
                <a:spcPct val="0"/>
              </a:spcBef>
              <a:spcAft>
                <a:spcPct val="0"/>
              </a:spcAft>
              <a:defRPr kumimoji="1" sz="1600">
                <a:solidFill>
                  <a:schemeClr val="tx1"/>
                </a:solidFill>
                <a:latin typeface="Arial" charset="0"/>
                <a:ea typeface="ＭＳ Ｐゴシック" charset="-128"/>
              </a:defRPr>
            </a:lvl6pPr>
            <a:lvl7pPr marL="2971575" indent="-228583" eaLnBrk="0" fontAlgn="base" hangingPunct="0">
              <a:spcBef>
                <a:spcPct val="0"/>
              </a:spcBef>
              <a:spcAft>
                <a:spcPct val="0"/>
              </a:spcAft>
              <a:defRPr kumimoji="1" sz="1600">
                <a:solidFill>
                  <a:schemeClr val="tx1"/>
                </a:solidFill>
                <a:latin typeface="Arial" charset="0"/>
                <a:ea typeface="ＭＳ Ｐゴシック" charset="-128"/>
              </a:defRPr>
            </a:lvl7pPr>
            <a:lvl8pPr marL="3428741" indent="-228583" eaLnBrk="0" fontAlgn="base" hangingPunct="0">
              <a:spcBef>
                <a:spcPct val="0"/>
              </a:spcBef>
              <a:spcAft>
                <a:spcPct val="0"/>
              </a:spcAft>
              <a:defRPr kumimoji="1" sz="1600">
                <a:solidFill>
                  <a:schemeClr val="tx1"/>
                </a:solidFill>
                <a:latin typeface="Arial" charset="0"/>
                <a:ea typeface="ＭＳ Ｐゴシック" charset="-128"/>
              </a:defRPr>
            </a:lvl8pPr>
            <a:lvl9pPr marL="3885906" indent="-228583"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93D93074-6C58-49D7-93BD-8BA9D0B35F9C}" type="slidenum">
              <a:rPr lang="en-US" altLang="ja-JP" sz="1200">
                <a:solidFill>
                  <a:prstClr val="black"/>
                </a:solidFill>
              </a:rPr>
              <a:pPr eaLnBrk="1" hangingPunct="1"/>
              <a:t>40</a:t>
            </a:fld>
            <a:endParaRPr lang="en-US" altLang="ja-JP" sz="120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4068700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chemeClr val="tx1"/>
                </a:solidFill>
                <a:latin typeface="Arial" charset="0"/>
                <a:ea typeface="ＭＳ Ｐゴシック" charset="-128"/>
              </a:defRPr>
            </a:lvl1pPr>
            <a:lvl2pPr marL="742893" indent="-285728" eaLnBrk="0" hangingPunct="0">
              <a:defRPr kumimoji="1" sz="1600">
                <a:solidFill>
                  <a:schemeClr val="tx1"/>
                </a:solidFill>
                <a:latin typeface="Arial" charset="0"/>
                <a:ea typeface="ＭＳ Ｐゴシック" charset="-128"/>
              </a:defRPr>
            </a:lvl2pPr>
            <a:lvl3pPr marL="1142914" indent="-228583" eaLnBrk="0" hangingPunct="0">
              <a:defRPr kumimoji="1" sz="1600">
                <a:solidFill>
                  <a:schemeClr val="tx1"/>
                </a:solidFill>
                <a:latin typeface="Arial" charset="0"/>
                <a:ea typeface="ＭＳ Ｐゴシック" charset="-128"/>
              </a:defRPr>
            </a:lvl3pPr>
            <a:lvl4pPr marL="1600079" indent="-228583" eaLnBrk="0" hangingPunct="0">
              <a:defRPr kumimoji="1" sz="1600">
                <a:solidFill>
                  <a:schemeClr val="tx1"/>
                </a:solidFill>
                <a:latin typeface="Arial" charset="0"/>
                <a:ea typeface="ＭＳ Ｐゴシック" charset="-128"/>
              </a:defRPr>
            </a:lvl4pPr>
            <a:lvl5pPr marL="2057245" indent="-228583" eaLnBrk="0" hangingPunct="0">
              <a:defRPr kumimoji="1" sz="1600">
                <a:solidFill>
                  <a:schemeClr val="tx1"/>
                </a:solidFill>
                <a:latin typeface="Arial" charset="0"/>
                <a:ea typeface="ＭＳ Ｐゴシック" charset="-128"/>
              </a:defRPr>
            </a:lvl5pPr>
            <a:lvl6pPr marL="2514410" indent="-228583" eaLnBrk="0" fontAlgn="base" hangingPunct="0">
              <a:spcBef>
                <a:spcPct val="0"/>
              </a:spcBef>
              <a:spcAft>
                <a:spcPct val="0"/>
              </a:spcAft>
              <a:defRPr kumimoji="1" sz="1600">
                <a:solidFill>
                  <a:schemeClr val="tx1"/>
                </a:solidFill>
                <a:latin typeface="Arial" charset="0"/>
                <a:ea typeface="ＭＳ Ｐゴシック" charset="-128"/>
              </a:defRPr>
            </a:lvl6pPr>
            <a:lvl7pPr marL="2971575" indent="-228583" eaLnBrk="0" fontAlgn="base" hangingPunct="0">
              <a:spcBef>
                <a:spcPct val="0"/>
              </a:spcBef>
              <a:spcAft>
                <a:spcPct val="0"/>
              </a:spcAft>
              <a:defRPr kumimoji="1" sz="1600">
                <a:solidFill>
                  <a:schemeClr val="tx1"/>
                </a:solidFill>
                <a:latin typeface="Arial" charset="0"/>
                <a:ea typeface="ＭＳ Ｐゴシック" charset="-128"/>
              </a:defRPr>
            </a:lvl7pPr>
            <a:lvl8pPr marL="3428741" indent="-228583" eaLnBrk="0" fontAlgn="base" hangingPunct="0">
              <a:spcBef>
                <a:spcPct val="0"/>
              </a:spcBef>
              <a:spcAft>
                <a:spcPct val="0"/>
              </a:spcAft>
              <a:defRPr kumimoji="1" sz="1600">
                <a:solidFill>
                  <a:schemeClr val="tx1"/>
                </a:solidFill>
                <a:latin typeface="Arial" charset="0"/>
                <a:ea typeface="ＭＳ Ｐゴシック" charset="-128"/>
              </a:defRPr>
            </a:lvl8pPr>
            <a:lvl9pPr marL="3885906" indent="-228583"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77FA9B95-E120-40CE-ACBB-B6F60B0A271B}" type="slidenum">
              <a:rPr lang="en-US" altLang="ja-JP" sz="1200">
                <a:solidFill>
                  <a:prstClr val="black"/>
                </a:solidFill>
              </a:rPr>
              <a:pPr eaLnBrk="1" hangingPunct="1"/>
              <a:t>41</a:t>
            </a:fld>
            <a:endParaRPr lang="en-US" altLang="ja-JP" sz="120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・高齢者の支援をしている皆さんのつぶやきが、高齢者支援連絡会に結びつきました。</a:t>
            </a:r>
          </a:p>
          <a:p>
            <a:pPr eaLnBrk="1" hangingPunct="1"/>
            <a:r>
              <a:rPr lang="ja-JP" altLang="en-US" dirty="0" smtClean="0"/>
              <a:t>・地区社協は地域で活動している人たちを結びつけ、一緒に課題共有をしたり、解決に向けて検討することができます。</a:t>
            </a:r>
          </a:p>
          <a:p>
            <a:pPr eaLnBrk="1" hangingPunct="1"/>
            <a:r>
              <a:rPr lang="ja-JP" altLang="en-US" dirty="0" smtClean="0"/>
              <a:t>・また、連絡会で話し合われた共通の課題について、地区社協として新たな事業展開ができるかもしれません。</a:t>
            </a:r>
          </a:p>
        </p:txBody>
      </p:sp>
    </p:spTree>
    <p:extLst>
      <p:ext uri="{BB962C8B-B14F-4D97-AF65-F5344CB8AC3E}">
        <p14:creationId xmlns:p14="http://schemas.microsoft.com/office/powerpoint/2010/main" val="110462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15988" y="744538"/>
            <a:ext cx="4975225" cy="3730625"/>
          </a:xfrm>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使命：誰もが　　　→　住民一人一人、全ての住民が安心して</a:t>
            </a:r>
          </a:p>
          <a:p>
            <a:r>
              <a:rPr lang="ja-JP" altLang="en-US" dirty="0" smtClean="0"/>
              <a:t>　　　自分らしく　→　一人の人間として尊重されて暮せる地域を</a:t>
            </a:r>
          </a:p>
          <a:p>
            <a:r>
              <a:rPr lang="ja-JP" altLang="en-US" dirty="0" smtClean="0"/>
              <a:t>　　　みんなで　　→　区社協だけで作るのではなく、地域の住民、団体、当事者の方と一緒にまちづくりをすること</a:t>
            </a:r>
          </a:p>
          <a:p>
            <a:endParaRPr lang="ja-JP" altLang="en-US" dirty="0" smtClean="0"/>
          </a:p>
        </p:txBody>
      </p:sp>
    </p:spTree>
    <p:extLst>
      <p:ext uri="{BB962C8B-B14F-4D97-AF65-F5344CB8AC3E}">
        <p14:creationId xmlns:p14="http://schemas.microsoft.com/office/powerpoint/2010/main" val="73554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8761" eaLnBrk="0" hangingPunct="0">
              <a:spcBef>
                <a:spcPct val="30000"/>
              </a:spcBef>
              <a:defRPr kumimoji="1" sz="1200">
                <a:solidFill>
                  <a:schemeClr val="tx1"/>
                </a:solidFill>
                <a:latin typeface="Times New Roman" pitchFamily="18" charset="0"/>
                <a:ea typeface="ＭＳ Ｐ明朝" pitchFamily="18" charset="-128"/>
              </a:defRPr>
            </a:lvl1pPr>
            <a:lvl2pPr marL="749414" indent="-288236" algn="l" defTabSz="928761" eaLnBrk="0" hangingPunct="0">
              <a:spcBef>
                <a:spcPct val="30000"/>
              </a:spcBef>
              <a:defRPr kumimoji="1" sz="1200">
                <a:solidFill>
                  <a:schemeClr val="tx1"/>
                </a:solidFill>
                <a:latin typeface="Times New Roman" pitchFamily="18" charset="0"/>
                <a:ea typeface="ＭＳ Ｐ明朝" pitchFamily="18" charset="-128"/>
              </a:defRPr>
            </a:lvl2pPr>
            <a:lvl3pPr marL="1152944" indent="-230589" algn="l" defTabSz="928761" eaLnBrk="0" hangingPunct="0">
              <a:spcBef>
                <a:spcPct val="30000"/>
              </a:spcBef>
              <a:defRPr kumimoji="1" sz="1200">
                <a:solidFill>
                  <a:schemeClr val="tx1"/>
                </a:solidFill>
                <a:latin typeface="Times New Roman" pitchFamily="18" charset="0"/>
                <a:ea typeface="ＭＳ Ｐ明朝" pitchFamily="18" charset="-128"/>
              </a:defRPr>
            </a:lvl3pPr>
            <a:lvl4pPr marL="1614122" indent="-230589" algn="l" defTabSz="928761" eaLnBrk="0" hangingPunct="0">
              <a:spcBef>
                <a:spcPct val="30000"/>
              </a:spcBef>
              <a:defRPr kumimoji="1" sz="1200">
                <a:solidFill>
                  <a:schemeClr val="tx1"/>
                </a:solidFill>
                <a:latin typeface="Times New Roman" pitchFamily="18" charset="0"/>
                <a:ea typeface="ＭＳ Ｐ明朝" pitchFamily="18" charset="-128"/>
              </a:defRPr>
            </a:lvl4pPr>
            <a:lvl5pPr marL="2075299" indent="-230589" algn="l" defTabSz="928761" eaLnBrk="0" hangingPunct="0">
              <a:spcBef>
                <a:spcPct val="30000"/>
              </a:spcBef>
              <a:defRPr kumimoji="1" sz="1200">
                <a:solidFill>
                  <a:schemeClr val="tx1"/>
                </a:solidFill>
                <a:latin typeface="Times New Roman" pitchFamily="18" charset="0"/>
                <a:ea typeface="ＭＳ Ｐ明朝" pitchFamily="18" charset="-128"/>
              </a:defRPr>
            </a:lvl5pPr>
            <a:lvl6pPr marL="2536477" indent="-230589" defTabSz="92876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97655" indent="-230589" defTabSz="92876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58832" indent="-230589" defTabSz="92876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20010" indent="-230589" defTabSz="928761"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113C6713-D00E-4DA1-A75F-DAA653166427}" type="slidenum">
              <a:rPr lang="en-US" altLang="ja-JP" smtClean="0">
                <a:ea typeface="ＭＳ Ｐゴシック" pitchFamily="50" charset="-128"/>
              </a:rPr>
              <a:pPr algn="r" eaLnBrk="1" hangingPunct="1">
                <a:spcBef>
                  <a:spcPct val="0"/>
                </a:spcBef>
              </a:pPr>
              <a:t>5</a:t>
            </a:fld>
            <a:endParaRPr lang="en-US" altLang="ja-JP" smtClean="0">
              <a:ea typeface="ＭＳ Ｐゴシック" pitchFamily="50" charset="-128"/>
            </a:endParaRPr>
          </a:p>
        </p:txBody>
      </p:sp>
      <p:sp>
        <p:nvSpPr>
          <p:cNvPr id="28675" name="Rectangle 2"/>
          <p:cNvSpPr>
            <a:spLocks noGrp="1" noRot="1" noChangeAspect="1" noChangeArrowheads="1" noTextEdit="1"/>
          </p:cNvSpPr>
          <p:nvPr>
            <p:ph type="sldImg"/>
          </p:nvPr>
        </p:nvSpPr>
        <p:spPr>
          <a:xfrm>
            <a:off x="915988" y="744538"/>
            <a:ext cx="4975225" cy="3730625"/>
          </a:xfrm>
          <a:ln/>
        </p:spPr>
      </p:sp>
      <p:sp>
        <p:nvSpPr>
          <p:cNvPr id="28676" name="Rectangle 3"/>
          <p:cNvSpPr>
            <a:spLocks noGrp="1" noChangeArrowheads="1"/>
          </p:cNvSpPr>
          <p:nvPr>
            <p:ph type="body" idx="1"/>
          </p:nvPr>
        </p:nvSpPr>
        <p:spPr>
          <a:xfrm>
            <a:off x="907734" y="4720908"/>
            <a:ext cx="4991735" cy="44729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ja-JP" smtClean="0"/>
              <a:t>・区社協の業務をあえて分けるなら、この３つに分類</a:t>
            </a:r>
            <a:endParaRPr lang="ja-JP" altLang="en-US" smtClean="0"/>
          </a:p>
          <a:p>
            <a:pPr eaLnBrk="1" hangingPunct="1"/>
            <a:r>
              <a:rPr lang="ja-JP" altLang="en-US" smtClean="0"/>
              <a:t>・個別支援　→　相談を受け、一人一人のニーズに合わせて対応</a:t>
            </a:r>
          </a:p>
          <a:p>
            <a:pPr eaLnBrk="1" hangingPunct="1"/>
            <a:r>
              <a:rPr lang="ja-JP" altLang="en-US" smtClean="0"/>
              <a:t>・団体支援　→　地域活動をしている団体への支援（運営支援、資金面の支援、活動場所の提供など）</a:t>
            </a:r>
          </a:p>
          <a:p>
            <a:pPr eaLnBrk="1" hangingPunct="1"/>
            <a:r>
              <a:rPr lang="ja-JP" altLang="en-US" smtClean="0"/>
              <a:t>・広報啓発　→　新たな地域人材の育成のため、福祉に関する情報提供、啓発</a:t>
            </a:r>
          </a:p>
        </p:txBody>
      </p:sp>
    </p:spTree>
    <p:extLst>
      <p:ext uri="{BB962C8B-B14F-4D97-AF65-F5344CB8AC3E}">
        <p14:creationId xmlns:p14="http://schemas.microsoft.com/office/powerpoint/2010/main" val="3658737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6</a:t>
            </a:fld>
            <a:endParaRPr kumimoji="1" lang="ja-JP" altLang="en-US"/>
          </a:p>
        </p:txBody>
      </p:sp>
    </p:spTree>
    <p:extLst>
      <p:ext uri="{BB962C8B-B14F-4D97-AF65-F5344CB8AC3E}">
        <p14:creationId xmlns:p14="http://schemas.microsoft.com/office/powerpoint/2010/main" val="388254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7</a:t>
            </a:fld>
            <a:endParaRPr kumimoji="1" lang="ja-JP" altLang="en-US"/>
          </a:p>
        </p:txBody>
      </p:sp>
    </p:spTree>
    <p:extLst>
      <p:ext uri="{BB962C8B-B14F-4D97-AF65-F5344CB8AC3E}">
        <p14:creationId xmlns:p14="http://schemas.microsoft.com/office/powerpoint/2010/main" val="208478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8</a:t>
            </a:fld>
            <a:endParaRPr kumimoji="1" lang="ja-JP" altLang="en-US"/>
          </a:p>
        </p:txBody>
      </p:sp>
    </p:spTree>
    <p:extLst>
      <p:ext uri="{BB962C8B-B14F-4D97-AF65-F5344CB8AC3E}">
        <p14:creationId xmlns:p14="http://schemas.microsoft.com/office/powerpoint/2010/main" val="114871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8BF34B8-4F36-4184-882A-29C57A22F86F}" type="slidenum">
              <a:rPr kumimoji="1" lang="ja-JP" altLang="en-US" smtClean="0"/>
              <a:pPr/>
              <a:t>9</a:t>
            </a:fld>
            <a:endParaRPr kumimoji="1" lang="ja-JP" altLang="en-US"/>
          </a:p>
        </p:txBody>
      </p:sp>
    </p:spTree>
    <p:extLst>
      <p:ext uri="{BB962C8B-B14F-4D97-AF65-F5344CB8AC3E}">
        <p14:creationId xmlns:p14="http://schemas.microsoft.com/office/powerpoint/2010/main" val="319869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7D4D6262-DE9B-4A05-9C8F-E2D43E3BF196}" type="datetimeFigureOut">
              <a:rPr kumimoji="1" lang="ja-JP" altLang="en-US" smtClean="0"/>
              <a:pPr/>
              <a:t>2019/2/9</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2D227BE5-D92A-4521-B5FD-6610C056496E}"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D4D6262-DE9B-4A05-9C8F-E2D43E3BF196}" type="datetimeFigureOut">
              <a:rPr kumimoji="1" lang="ja-JP" altLang="en-US" smtClean="0"/>
              <a:pPr/>
              <a:t>2019/2/9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227BE5-D92A-4521-B5FD-6610C056496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D4D6262-DE9B-4A05-9C8F-E2D43E3BF196}" type="datetimeFigureOut">
              <a:rPr kumimoji="1" lang="ja-JP" altLang="en-US" smtClean="0"/>
              <a:pPr/>
              <a:t>2019/2/9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227BE5-D92A-4521-B5FD-6610C056496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7D4D6262-DE9B-4A05-9C8F-E2D43E3BF196}" type="datetimeFigureOut">
              <a:rPr kumimoji="1" lang="ja-JP" altLang="en-US" smtClean="0"/>
              <a:pPr/>
              <a:t>2019/2/9</a:t>
            </a:fld>
            <a:endParaRPr kumimoji="1" lang="ja-JP" altLang="en-US"/>
          </a:p>
        </p:txBody>
      </p:sp>
      <p:sp>
        <p:nvSpPr>
          <p:cNvPr id="9" name="スライド番号プレースホルダ 8"/>
          <p:cNvSpPr>
            <a:spLocks noGrp="1"/>
          </p:cNvSpPr>
          <p:nvPr>
            <p:ph type="sldNum" sz="quarter" idx="15"/>
          </p:nvPr>
        </p:nvSpPr>
        <p:spPr/>
        <p:txBody>
          <a:bodyPr rtlCol="0"/>
          <a:lstStyle/>
          <a:p>
            <a:fld id="{2D227BE5-D92A-4521-B5FD-6610C056496E}" type="slidenum">
              <a:rPr kumimoji="1" lang="ja-JP" altLang="en-US" smtClean="0"/>
              <a:pPr/>
              <a: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7D4D6262-DE9B-4A05-9C8F-E2D43E3BF196}" type="datetimeFigureOut">
              <a:rPr kumimoji="1" lang="ja-JP" altLang="en-US" smtClean="0"/>
              <a:pPr/>
              <a:t>2019/2/9</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2D227BE5-D92A-4521-B5FD-6610C056496E}"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7D4D6262-DE9B-4A05-9C8F-E2D43E3BF196}" type="datetimeFigureOut">
              <a:rPr kumimoji="1" lang="ja-JP" altLang="en-US" smtClean="0"/>
              <a:pPr/>
              <a:t>2019/2/9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D227BE5-D92A-4521-B5FD-6610C056496E}"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7D4D6262-DE9B-4A05-9C8F-E2D43E3BF196}" type="datetimeFigureOut">
              <a:rPr kumimoji="1" lang="ja-JP" altLang="en-US" smtClean="0"/>
              <a:pPr/>
              <a:t>2019/2/9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D227BE5-D92A-4521-B5FD-6610C056496E}"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7D4D6262-DE9B-4A05-9C8F-E2D43E3BF196}" type="datetimeFigureOut">
              <a:rPr kumimoji="1" lang="ja-JP" altLang="en-US" smtClean="0"/>
              <a:pPr/>
              <a:t>2019/2/9</a:t>
            </a:fld>
            <a:endParaRPr kumimoji="1" lang="ja-JP" altLang="en-US"/>
          </a:p>
        </p:txBody>
      </p:sp>
      <p:sp>
        <p:nvSpPr>
          <p:cNvPr id="7" name="スライド番号プレースホルダ 6"/>
          <p:cNvSpPr>
            <a:spLocks noGrp="1"/>
          </p:cNvSpPr>
          <p:nvPr>
            <p:ph type="sldNum" sz="quarter" idx="11"/>
          </p:nvPr>
        </p:nvSpPr>
        <p:spPr/>
        <p:txBody>
          <a:bodyPr rtlCol="0"/>
          <a:lstStyle/>
          <a:p>
            <a:fld id="{2D227BE5-D92A-4521-B5FD-6610C056496E}" type="slidenum">
              <a:rPr kumimoji="1" lang="ja-JP" altLang="en-US" smtClean="0"/>
              <a:pPr/>
              <a: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D4D6262-DE9B-4A05-9C8F-E2D43E3BF196}" type="datetimeFigureOut">
              <a:rPr kumimoji="1" lang="ja-JP" altLang="en-US" smtClean="0"/>
              <a:pPr/>
              <a:t>2019/2/9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D227BE5-D92A-4521-B5FD-6610C056496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7D4D6262-DE9B-4A05-9C8F-E2D43E3BF196}" type="datetimeFigureOut">
              <a:rPr kumimoji="1" lang="ja-JP" altLang="en-US" smtClean="0"/>
              <a:pPr/>
              <a:t>2019/2/9</a:t>
            </a:fld>
            <a:endParaRPr kumimoji="1" lang="ja-JP" altLang="en-US"/>
          </a:p>
        </p:txBody>
      </p:sp>
      <p:sp>
        <p:nvSpPr>
          <p:cNvPr id="22" name="スライド番号プレースホルダ 21"/>
          <p:cNvSpPr>
            <a:spLocks noGrp="1"/>
          </p:cNvSpPr>
          <p:nvPr>
            <p:ph type="sldNum" sz="quarter" idx="15"/>
          </p:nvPr>
        </p:nvSpPr>
        <p:spPr/>
        <p:txBody>
          <a:bodyPr rtlCol="0"/>
          <a:lstStyle/>
          <a:p>
            <a:fld id="{2D227BE5-D92A-4521-B5FD-6610C056496E}" type="slidenum">
              <a:rPr kumimoji="1" lang="ja-JP" altLang="en-US" smtClean="0"/>
              <a:pPr/>
              <a: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7D4D6262-DE9B-4A05-9C8F-E2D43E3BF196}" type="datetimeFigureOut">
              <a:rPr kumimoji="1" lang="ja-JP" altLang="en-US" smtClean="0"/>
              <a:pPr/>
              <a:t>2019/2/9</a:t>
            </a:fld>
            <a:endParaRPr kumimoji="1" lang="ja-JP" altLang="en-US"/>
          </a:p>
        </p:txBody>
      </p:sp>
      <p:sp>
        <p:nvSpPr>
          <p:cNvPr id="18" name="スライド番号プレースホルダ 17"/>
          <p:cNvSpPr>
            <a:spLocks noGrp="1"/>
          </p:cNvSpPr>
          <p:nvPr>
            <p:ph type="sldNum" sz="quarter" idx="11"/>
          </p:nvPr>
        </p:nvSpPr>
        <p:spPr/>
        <p:txBody>
          <a:bodyPr rtlCol="0"/>
          <a:lstStyle/>
          <a:p>
            <a:fld id="{2D227BE5-D92A-4521-B5FD-6610C056496E}" type="slidenum">
              <a:rPr kumimoji="1" lang="ja-JP" altLang="en-US" smtClean="0"/>
              <a:pPr/>
              <a: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D4D6262-DE9B-4A05-9C8F-E2D43E3BF196}" type="datetimeFigureOut">
              <a:rPr kumimoji="1" lang="ja-JP" altLang="en-US" smtClean="0"/>
              <a:pPr/>
              <a:t>2019/2/9</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D227BE5-D92A-4521-B5FD-6610C056496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kouhoku-shakyo.jp/tiku_shakyo/index.html" TargetMode="Externa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4.wmf"/><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2.wmf"/><Relationship Id="rId4" Type="http://schemas.openxmlformats.org/officeDocument/2006/relationships/diagramLayout" Target="../diagrams/layout6.xml"/><Relationship Id="rId9" Type="http://schemas.openxmlformats.org/officeDocument/2006/relationships/image" Target="../media/image14.wmf"/></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wmf"/><Relationship Id="rId3" Type="http://schemas.openxmlformats.org/officeDocument/2006/relationships/image" Target="../media/image24.wmf"/><Relationship Id="rId7" Type="http://schemas.openxmlformats.org/officeDocument/2006/relationships/image" Target="../media/image28.wmf"/><Relationship Id="rId12" Type="http://schemas.openxmlformats.org/officeDocument/2006/relationships/image" Target="../media/image33.wmf"/><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7.wmf"/><Relationship Id="rId11" Type="http://schemas.openxmlformats.org/officeDocument/2006/relationships/image" Target="../media/image32.png"/><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1.png"/><Relationship Id="rId7" Type="http://schemas.openxmlformats.org/officeDocument/2006/relationships/image" Target="../media/image44.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36.wmf"/></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5.wmf"/><Relationship Id="rId5" Type="http://schemas.openxmlformats.org/officeDocument/2006/relationships/image" Target="../media/image43.wmf"/><Relationship Id="rId4" Type="http://schemas.openxmlformats.org/officeDocument/2006/relationships/image" Target="../media/image37.wmf"/></Relationships>
</file>

<file path=ppt/slides/_rels/slide4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wmf"/><Relationship Id="rId3" Type="http://schemas.openxmlformats.org/officeDocument/2006/relationships/image" Target="../media/image24.wmf"/><Relationship Id="rId7" Type="http://schemas.openxmlformats.org/officeDocument/2006/relationships/image" Target="../media/image28.wmf"/><Relationship Id="rId12" Type="http://schemas.openxmlformats.org/officeDocument/2006/relationships/image" Target="../media/image33.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wmf"/><Relationship Id="rId11" Type="http://schemas.openxmlformats.org/officeDocument/2006/relationships/image" Target="../media/image47.png"/><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49341" y="80740"/>
            <a:ext cx="6480720" cy="4351380"/>
          </a:xfrm>
        </p:spPr>
        <p:txBody>
          <a:bodyPr>
            <a:normAutofit fontScale="90000"/>
          </a:bodyPr>
          <a:lstStyle/>
          <a:p>
            <a:pPr algn="ctr"/>
            <a:r>
              <a:rPr kumimoji="1" lang="ja-JP" altLang="en-US" sz="4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4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4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4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4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4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4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港北区</a:t>
            </a:r>
            <a:r>
              <a:rPr lang="ja-JP" altLang="en-US" sz="4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社協</a:t>
            </a:r>
            <a:r>
              <a:rPr kumimoji="1" lang="en-US" altLang="ja-JP" sz="6000" dirty="0" smtClean="0">
                <a:solidFill>
                  <a:srgbClr val="FF3399"/>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6000" dirty="0" smtClean="0">
                <a:solidFill>
                  <a:srgbClr val="FF3399"/>
                </a:solidFill>
                <a:latin typeface="Meiryo UI" panose="020B0604030504040204" pitchFamily="50" charset="-128"/>
                <a:ea typeface="Meiryo UI" panose="020B0604030504040204" pitchFamily="50" charset="-128"/>
                <a:cs typeface="Meiryo UI" panose="020B0604030504040204" pitchFamily="50" charset="-128"/>
              </a:rPr>
            </a:br>
            <a:r>
              <a:rPr lang="ja-JP" altLang="en-US" sz="6000" dirty="0" smtClean="0">
                <a:solidFill>
                  <a:srgbClr val="FF0066"/>
                </a:solidFill>
                <a:latin typeface="Meiryo UI" panose="020B0604030504040204" pitchFamily="50" charset="-128"/>
                <a:ea typeface="Meiryo UI" panose="020B0604030504040204" pitchFamily="50" charset="-128"/>
                <a:cs typeface="Meiryo UI" panose="020B0604030504040204" pitchFamily="50" charset="-128"/>
              </a:rPr>
              <a:t>地区社協 新任</a:t>
            </a:r>
            <a:r>
              <a:rPr kumimoji="1" lang="ja-JP" altLang="en-US" sz="6000" dirty="0" smtClean="0">
                <a:solidFill>
                  <a:srgbClr val="FF0066"/>
                </a:solidFill>
                <a:latin typeface="Meiryo UI" panose="020B0604030504040204" pitchFamily="50" charset="-128"/>
                <a:ea typeface="Meiryo UI" panose="020B0604030504040204" pitchFamily="50" charset="-128"/>
                <a:cs typeface="Meiryo UI" panose="020B0604030504040204" pitchFamily="50" charset="-128"/>
              </a:rPr>
              <a:t>研修</a:t>
            </a:r>
            <a:r>
              <a:rPr kumimoji="1" lang="en-US" altLang="ja-JP" sz="5400" dirty="0" smtClean="0">
                <a:solidFill>
                  <a:srgbClr val="FF0066"/>
                </a:solidFill>
                <a:latin typeface="ＤＦ平成丸ゴシック体W4" pitchFamily="49" charset="-128"/>
                <a:ea typeface="ＤＦ平成丸ゴシック体W4" pitchFamily="49" charset="-128"/>
              </a:rPr>
              <a:t/>
            </a:r>
            <a:br>
              <a:rPr kumimoji="1" lang="en-US" altLang="ja-JP" sz="5400" dirty="0" smtClean="0">
                <a:solidFill>
                  <a:srgbClr val="FF0066"/>
                </a:solidFill>
                <a:latin typeface="ＤＦ平成丸ゴシック体W4" pitchFamily="49" charset="-128"/>
                <a:ea typeface="ＤＦ平成丸ゴシック体W4" pitchFamily="49" charset="-128"/>
              </a:rPr>
            </a:br>
            <a:r>
              <a:rPr kumimoji="1" lang="en-US" altLang="ja-JP" sz="5400" dirty="0" smtClean="0"/>
              <a:t/>
            </a:r>
            <a:br>
              <a:rPr kumimoji="1" lang="en-US" altLang="ja-JP" sz="5400" dirty="0" smtClean="0"/>
            </a:br>
            <a:endParaRPr kumimoji="1" lang="ja-JP" altLang="en-US" sz="5400" dirty="0"/>
          </a:p>
        </p:txBody>
      </p:sp>
      <p:sp>
        <p:nvSpPr>
          <p:cNvPr id="3" name="サブタイトル 2"/>
          <p:cNvSpPr>
            <a:spLocks noGrp="1"/>
          </p:cNvSpPr>
          <p:nvPr>
            <p:ph type="subTitle" idx="1"/>
          </p:nvPr>
        </p:nvSpPr>
        <p:spPr>
          <a:xfrm>
            <a:off x="2555776" y="5229200"/>
            <a:ext cx="6480720" cy="1449302"/>
          </a:xfrm>
        </p:spPr>
        <p:txBody>
          <a:bodyPr>
            <a:normAutofit/>
          </a:bodyPr>
          <a:lstStyle/>
          <a:p>
            <a:pPr algn="ctr"/>
            <a:r>
              <a:rPr kumimoji="1" lang="ja-JP" altLang="en-US" sz="2800" b="0" dirty="0" smtClean="0">
                <a:solidFill>
                  <a:schemeClr val="accent3">
                    <a:lumMod val="50000"/>
                  </a:schemeClr>
                </a:solidFill>
                <a:latin typeface="+mj-ea"/>
                <a:ea typeface="+mj-ea"/>
              </a:rPr>
              <a:t>平成</a:t>
            </a:r>
            <a:r>
              <a:rPr kumimoji="1" lang="en-US" altLang="ja-JP" sz="2800" b="0" dirty="0" smtClean="0">
                <a:solidFill>
                  <a:schemeClr val="accent3">
                    <a:lumMod val="50000"/>
                  </a:schemeClr>
                </a:solidFill>
                <a:latin typeface="+mj-ea"/>
                <a:ea typeface="+mj-ea"/>
              </a:rPr>
              <a:t>27</a:t>
            </a:r>
            <a:r>
              <a:rPr kumimoji="1" lang="ja-JP" altLang="en-US" sz="2800" b="0" dirty="0" smtClean="0">
                <a:solidFill>
                  <a:schemeClr val="accent3">
                    <a:lumMod val="50000"/>
                  </a:schemeClr>
                </a:solidFill>
                <a:latin typeface="+mj-ea"/>
                <a:ea typeface="+mj-ea"/>
              </a:rPr>
              <a:t>年</a:t>
            </a:r>
            <a:r>
              <a:rPr lang="en-US" altLang="ja-JP" sz="2800" b="0" dirty="0">
                <a:solidFill>
                  <a:schemeClr val="accent3">
                    <a:lumMod val="50000"/>
                  </a:schemeClr>
                </a:solidFill>
                <a:latin typeface="+mj-ea"/>
                <a:ea typeface="+mj-ea"/>
              </a:rPr>
              <a:t>6</a:t>
            </a:r>
            <a:r>
              <a:rPr kumimoji="1" lang="ja-JP" altLang="en-US" sz="2800" b="0" dirty="0" smtClean="0">
                <a:solidFill>
                  <a:schemeClr val="accent3">
                    <a:lumMod val="50000"/>
                  </a:schemeClr>
                </a:solidFill>
                <a:latin typeface="+mj-ea"/>
                <a:ea typeface="+mj-ea"/>
              </a:rPr>
              <a:t>月</a:t>
            </a:r>
            <a:r>
              <a:rPr lang="en-US" altLang="ja-JP" sz="2800" b="0" dirty="0" smtClean="0">
                <a:solidFill>
                  <a:schemeClr val="accent3">
                    <a:lumMod val="50000"/>
                  </a:schemeClr>
                </a:solidFill>
                <a:latin typeface="+mj-ea"/>
                <a:ea typeface="+mj-ea"/>
              </a:rPr>
              <a:t>1</a:t>
            </a:r>
            <a:r>
              <a:rPr lang="en-US" altLang="ja-JP" sz="2800" b="0" dirty="0">
                <a:solidFill>
                  <a:schemeClr val="accent3">
                    <a:lumMod val="50000"/>
                  </a:schemeClr>
                </a:solidFill>
                <a:latin typeface="+mj-ea"/>
                <a:ea typeface="+mj-ea"/>
              </a:rPr>
              <a:t>2</a:t>
            </a:r>
            <a:r>
              <a:rPr kumimoji="1" lang="ja-JP" altLang="en-US" sz="2800" b="0" dirty="0" smtClean="0">
                <a:solidFill>
                  <a:schemeClr val="accent3">
                    <a:lumMod val="50000"/>
                  </a:schemeClr>
                </a:solidFill>
                <a:latin typeface="+mj-ea"/>
                <a:ea typeface="+mj-ea"/>
              </a:rPr>
              <a:t>日</a:t>
            </a:r>
            <a:r>
              <a:rPr kumimoji="1" lang="en-US" altLang="ja-JP" sz="2800" b="0" dirty="0" smtClean="0">
                <a:solidFill>
                  <a:schemeClr val="accent3">
                    <a:lumMod val="50000"/>
                  </a:schemeClr>
                </a:solidFill>
                <a:latin typeface="+mj-ea"/>
                <a:ea typeface="+mj-ea"/>
              </a:rPr>
              <a:t>(</a:t>
            </a:r>
            <a:r>
              <a:rPr kumimoji="1" lang="ja-JP" altLang="en-US" sz="2800" b="0" dirty="0" smtClean="0">
                <a:solidFill>
                  <a:schemeClr val="accent3">
                    <a:lumMod val="50000"/>
                  </a:schemeClr>
                </a:solidFill>
                <a:latin typeface="+mj-ea"/>
                <a:ea typeface="+mj-ea"/>
              </a:rPr>
              <a:t>金</a:t>
            </a:r>
            <a:r>
              <a:rPr kumimoji="1" lang="en-US" altLang="ja-JP" sz="2800" b="0" dirty="0" smtClean="0">
                <a:solidFill>
                  <a:schemeClr val="accent3">
                    <a:lumMod val="50000"/>
                  </a:schemeClr>
                </a:solidFill>
                <a:latin typeface="+mj-ea"/>
                <a:ea typeface="+mj-ea"/>
              </a:rPr>
              <a:t>)</a:t>
            </a:r>
            <a:r>
              <a:rPr lang="en-US" altLang="ja-JP" sz="2800" b="0" dirty="0" smtClean="0">
                <a:solidFill>
                  <a:schemeClr val="accent3">
                    <a:lumMod val="50000"/>
                  </a:schemeClr>
                </a:solidFill>
                <a:latin typeface="+mj-ea"/>
                <a:ea typeface="+mj-ea"/>
              </a:rPr>
              <a:t>10</a:t>
            </a:r>
            <a:r>
              <a:rPr kumimoji="1" lang="ja-JP" altLang="en-US" sz="2800" b="0" dirty="0" smtClean="0">
                <a:solidFill>
                  <a:schemeClr val="accent3">
                    <a:lumMod val="50000"/>
                  </a:schemeClr>
                </a:solidFill>
                <a:latin typeface="+mj-ea"/>
                <a:ea typeface="+mj-ea"/>
              </a:rPr>
              <a:t>時～</a:t>
            </a:r>
            <a:r>
              <a:rPr kumimoji="1" lang="en-US" altLang="ja-JP" sz="2800" b="0" dirty="0" smtClean="0">
                <a:solidFill>
                  <a:schemeClr val="accent3">
                    <a:lumMod val="50000"/>
                  </a:schemeClr>
                </a:solidFill>
                <a:latin typeface="+mj-ea"/>
                <a:ea typeface="+mj-ea"/>
              </a:rPr>
              <a:t>12</a:t>
            </a:r>
            <a:r>
              <a:rPr kumimoji="1" lang="ja-JP" altLang="en-US" sz="2800" b="0" dirty="0" smtClean="0">
                <a:solidFill>
                  <a:schemeClr val="accent3">
                    <a:lumMod val="50000"/>
                  </a:schemeClr>
                </a:solidFill>
                <a:latin typeface="+mj-ea"/>
                <a:ea typeface="+mj-ea"/>
              </a:rPr>
              <a:t>時</a:t>
            </a:r>
            <a:endParaRPr kumimoji="1" lang="en-US" altLang="ja-JP" sz="2800" b="0" dirty="0" smtClean="0">
              <a:solidFill>
                <a:schemeClr val="accent3">
                  <a:lumMod val="50000"/>
                </a:schemeClr>
              </a:solidFill>
              <a:latin typeface="+mj-ea"/>
              <a:ea typeface="+mj-ea"/>
            </a:endParaRPr>
          </a:p>
          <a:p>
            <a:pPr algn="ctr"/>
            <a:r>
              <a:rPr lang="ja-JP" altLang="en-US" sz="2800" b="0" dirty="0" smtClean="0">
                <a:solidFill>
                  <a:schemeClr val="accent3">
                    <a:lumMod val="50000"/>
                  </a:schemeClr>
                </a:solidFill>
                <a:latin typeface="+mj-ea"/>
                <a:ea typeface="+mj-ea"/>
              </a:rPr>
              <a:t>港北区福祉活動拠点　対面朗読</a:t>
            </a:r>
            <a:r>
              <a:rPr lang="ja-JP" altLang="en-US" sz="2800" b="0" dirty="0">
                <a:solidFill>
                  <a:schemeClr val="accent3">
                    <a:lumMod val="50000"/>
                  </a:schemeClr>
                </a:solidFill>
                <a:latin typeface="+mj-ea"/>
                <a:ea typeface="+mj-ea"/>
              </a:rPr>
              <a:t>室</a:t>
            </a:r>
            <a:endParaRPr kumimoji="1" lang="en-US" altLang="ja-JP" sz="2800" b="0" dirty="0" smtClean="0">
              <a:solidFill>
                <a:schemeClr val="accent3">
                  <a:lumMod val="50000"/>
                </a:schemeClr>
              </a:solidFill>
              <a:latin typeface="+mj-ea"/>
              <a:ea typeface="+mj-ea"/>
            </a:endParaRPr>
          </a:p>
          <a:p>
            <a:pPr algn="ctr"/>
            <a:endParaRPr kumimoji="1" lang="ja-JP" altLang="en-US" sz="2800" dirty="0">
              <a:solidFill>
                <a:schemeClr val="accent3">
                  <a:lumMod val="50000"/>
                </a:schemeClr>
              </a:solidFill>
            </a:endParaRPr>
          </a:p>
        </p:txBody>
      </p:sp>
      <p:pic>
        <p:nvPicPr>
          <p:cNvPr id="4" name="Picture 2" descr="マーク・コピー横並び　画像[1]"/>
          <p:cNvPicPr>
            <a:picLocks noChangeAspect="1" noChangeArrowheads="1"/>
          </p:cNvPicPr>
          <p:nvPr/>
        </p:nvPicPr>
        <p:blipFill>
          <a:blip r:embed="rId3" cstate="print"/>
          <a:srcRect/>
          <a:stretch>
            <a:fillRect/>
          </a:stretch>
        </p:blipFill>
        <p:spPr bwMode="auto">
          <a:xfrm>
            <a:off x="6611466" y="332656"/>
            <a:ext cx="2425030" cy="1791762"/>
          </a:xfrm>
          <a:prstGeom prst="rect">
            <a:avLst/>
          </a:prstGeom>
          <a:noFill/>
          <a:ln w="9525">
            <a:noFill/>
            <a:miter lim="800000"/>
            <a:headEnd/>
            <a:tailEnd/>
          </a:ln>
        </p:spPr>
      </p:pic>
      <p:sp>
        <p:nvSpPr>
          <p:cNvPr id="5" name="正方形/長方形 4"/>
          <p:cNvSpPr/>
          <p:nvPr/>
        </p:nvSpPr>
        <p:spPr>
          <a:xfrm>
            <a:off x="2254809" y="3140675"/>
            <a:ext cx="6781687" cy="1800493"/>
          </a:xfrm>
          <a:prstGeom prst="rect">
            <a:avLst/>
          </a:prstGeom>
        </p:spPr>
        <p:txBody>
          <a:bodyPr wrap="square">
            <a:spAutoFit/>
          </a:bodyPr>
          <a:lstStyle/>
          <a:p>
            <a:pPr lvl="0">
              <a:spcBef>
                <a:spcPts val="600"/>
              </a:spcBef>
              <a:buClr>
                <a:srgbClr val="B83D68"/>
              </a:buClr>
              <a:buSzPct val="70000"/>
            </a:pPr>
            <a:r>
              <a:rPr lang="ja-JP" altLang="en-US" sz="2400" dirty="0" smtClean="0">
                <a:solidFill>
                  <a:srgbClr val="7030A0"/>
                </a:solidFill>
                <a:latin typeface="HG丸ｺﾞｼｯｸM-PRO" panose="020F0600000000000000" pitchFamily="50" charset="-128"/>
                <a:ea typeface="HG丸ｺﾞｼｯｸM-PRO" panose="020F0600000000000000" pitchFamily="50" charset="-128"/>
              </a:rPr>
              <a:t>（１）地区社協と区社協</a:t>
            </a:r>
            <a:endParaRPr lang="en-US" altLang="ja-JP" sz="2400" dirty="0" smtClean="0">
              <a:solidFill>
                <a:srgbClr val="7030A0"/>
              </a:solidFill>
              <a:latin typeface="HG丸ｺﾞｼｯｸM-PRO" panose="020F0600000000000000" pitchFamily="50" charset="-128"/>
              <a:ea typeface="HG丸ｺﾞｼｯｸM-PRO" panose="020F0600000000000000" pitchFamily="50" charset="-128"/>
            </a:endParaRPr>
          </a:p>
          <a:p>
            <a:pPr lvl="0">
              <a:spcBef>
                <a:spcPts val="600"/>
              </a:spcBef>
              <a:buClr>
                <a:srgbClr val="B83D68"/>
              </a:buClr>
              <a:buSzPct val="70000"/>
            </a:pPr>
            <a:r>
              <a:rPr lang="ja-JP" altLang="en-US" sz="2400" dirty="0" smtClean="0">
                <a:solidFill>
                  <a:srgbClr val="7030A0"/>
                </a:solidFill>
                <a:latin typeface="HG丸ｺﾞｼｯｸM-PRO" panose="020F0600000000000000" pitchFamily="50" charset="-128"/>
                <a:ea typeface="HG丸ｺﾞｼｯｸM-PRO" panose="020F0600000000000000" pitchFamily="50" charset="-128"/>
              </a:rPr>
              <a:t>（２）地区社協らしさ、目指す姿</a:t>
            </a:r>
            <a:endParaRPr lang="en-US" altLang="ja-JP" sz="2400" dirty="0" smtClean="0">
              <a:solidFill>
                <a:srgbClr val="7030A0"/>
              </a:solidFill>
              <a:latin typeface="HG丸ｺﾞｼｯｸM-PRO" panose="020F0600000000000000" pitchFamily="50" charset="-128"/>
              <a:ea typeface="HG丸ｺﾞｼｯｸM-PRO" panose="020F0600000000000000" pitchFamily="50" charset="-128"/>
            </a:endParaRPr>
          </a:p>
          <a:p>
            <a:pPr lvl="0">
              <a:spcBef>
                <a:spcPts val="600"/>
              </a:spcBef>
              <a:buClr>
                <a:srgbClr val="B83D68"/>
              </a:buClr>
              <a:buSzPct val="70000"/>
            </a:pPr>
            <a:r>
              <a:rPr lang="ja-JP" altLang="en-US" sz="2400" dirty="0" smtClean="0">
                <a:solidFill>
                  <a:srgbClr val="7030A0"/>
                </a:solidFill>
                <a:latin typeface="HG丸ｺﾞｼｯｸM-PRO" panose="020F0600000000000000" pitchFamily="50" charset="-128"/>
                <a:ea typeface="HG丸ｺﾞｼｯｸM-PRO" panose="020F0600000000000000" pitchFamily="50" charset="-128"/>
              </a:rPr>
              <a:t>（３）財源と運営</a:t>
            </a:r>
            <a:r>
              <a:rPr lang="ja-JP" altLang="en-US" dirty="0" smtClean="0">
                <a:solidFill>
                  <a:srgbClr val="7030A0"/>
                </a:solidFill>
                <a:latin typeface="HG丸ｺﾞｼｯｸM-PRO" panose="020F0600000000000000" pitchFamily="50" charset="-128"/>
                <a:ea typeface="HG丸ｺﾞｼｯｸM-PRO" panose="020F0600000000000000" pitchFamily="50" charset="-128"/>
              </a:rPr>
              <a:t>～賛助会員運動と年末たすけあい運動</a:t>
            </a:r>
            <a:endParaRPr lang="en-US" altLang="ja-JP" dirty="0" smtClean="0">
              <a:solidFill>
                <a:srgbClr val="7030A0"/>
              </a:solidFill>
              <a:latin typeface="HG丸ｺﾞｼｯｸM-PRO" panose="020F0600000000000000" pitchFamily="50" charset="-128"/>
              <a:ea typeface="HG丸ｺﾞｼｯｸM-PRO" panose="020F0600000000000000" pitchFamily="50" charset="-128"/>
            </a:endParaRPr>
          </a:p>
          <a:p>
            <a:pPr lvl="0">
              <a:spcBef>
                <a:spcPts val="600"/>
              </a:spcBef>
              <a:buClr>
                <a:srgbClr val="B83D68"/>
              </a:buClr>
              <a:buSzPct val="70000"/>
            </a:pPr>
            <a:r>
              <a:rPr lang="ja-JP" altLang="en-US" sz="2400" dirty="0" smtClean="0">
                <a:solidFill>
                  <a:srgbClr val="7030A0"/>
                </a:solidFill>
                <a:latin typeface="HG丸ｺﾞｼｯｸM-PRO" panose="020F0600000000000000" pitchFamily="50" charset="-128"/>
                <a:ea typeface="HG丸ｺﾞｼｯｸM-PRO" panose="020F0600000000000000" pitchFamily="50" charset="-128"/>
              </a:rPr>
              <a:t>（４）港北モデル様式集</a:t>
            </a:r>
            <a:r>
              <a:rPr lang="en-US" altLang="ja-JP" sz="1600" dirty="0" smtClean="0">
                <a:solidFill>
                  <a:srgbClr val="7030A0"/>
                </a:solidFill>
                <a:latin typeface="HG丸ｺﾞｼｯｸM-PRO" panose="020F0600000000000000" pitchFamily="50" charset="-128"/>
                <a:ea typeface="HG丸ｺﾞｼｯｸM-PRO" panose="020F0600000000000000" pitchFamily="50" charset="-128"/>
              </a:rPr>
              <a:t>※</a:t>
            </a:r>
            <a:r>
              <a:rPr lang="ja-JP" altLang="en-US" sz="1600" dirty="0" smtClean="0">
                <a:solidFill>
                  <a:srgbClr val="7030A0"/>
                </a:solidFill>
                <a:latin typeface="HG丸ｺﾞｼｯｸM-PRO" panose="020F0600000000000000" pitchFamily="50" charset="-128"/>
                <a:ea typeface="HG丸ｺﾞｼｯｸM-PRO" panose="020F0600000000000000" pitchFamily="50" charset="-128"/>
              </a:rPr>
              <a:t>別冊</a:t>
            </a:r>
            <a:endParaRPr lang="en-US" altLang="ja-JP" sz="1600" dirty="0">
              <a:solidFill>
                <a:srgbClr val="7030A0"/>
              </a:solidFill>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sz="quarter" idx="1"/>
            <p:extLst>
              <p:ext uri="{D42A27DB-BD31-4B8C-83A1-F6EECF244321}">
                <p14:modId xmlns:p14="http://schemas.microsoft.com/office/powerpoint/2010/main" val="1549695688"/>
              </p:ext>
            </p:extLst>
          </p:nvPr>
        </p:nvGraphicFramePr>
        <p:xfrm>
          <a:off x="415297" y="836711"/>
          <a:ext cx="7848873" cy="5827121"/>
        </p:xfrm>
        <a:graphic>
          <a:graphicData uri="http://schemas.openxmlformats.org/drawingml/2006/table">
            <a:tbl>
              <a:tblPr firstRow="1" bandCol="1">
                <a:tableStyleId>{10A1B5D5-9B99-4C35-A422-299274C87663}</a:tableStyleId>
              </a:tblPr>
              <a:tblGrid>
                <a:gridCol w="1059508"/>
                <a:gridCol w="1059508"/>
                <a:gridCol w="2573089"/>
                <a:gridCol w="3156768"/>
              </a:tblGrid>
              <a:tr h="360041">
                <a:tc>
                  <a:txBody>
                    <a:bodyPr/>
                    <a:lstStyle/>
                    <a:p>
                      <a:pPr algn="ctr">
                        <a:spcAft>
                          <a:spcPts val="0"/>
                        </a:spcAft>
                      </a:pPr>
                      <a:r>
                        <a:rPr lang="ja-JP" sz="1800" kern="100" dirty="0"/>
                        <a:t>開催月</a:t>
                      </a:r>
                      <a:endParaRPr lang="ja-JP" sz="1800" kern="100" dirty="0">
                        <a:latin typeface="Century"/>
                        <a:ea typeface="ＭＳ 明朝"/>
                        <a:cs typeface="Times New Roman"/>
                      </a:endParaRPr>
                    </a:p>
                  </a:txBody>
                  <a:tcPr marL="38381" marR="38381" marT="0" marB="0" anchor="ctr"/>
                </a:tc>
                <a:tc>
                  <a:txBody>
                    <a:bodyPr/>
                    <a:lstStyle/>
                    <a:p>
                      <a:pPr algn="ctr">
                        <a:spcAft>
                          <a:spcPts val="0"/>
                        </a:spcAft>
                      </a:pPr>
                      <a:r>
                        <a:rPr lang="ja-JP" sz="1800" kern="100" dirty="0"/>
                        <a:t>日時</a:t>
                      </a:r>
                      <a:endParaRPr lang="ja-JP" sz="1800" kern="100" dirty="0">
                        <a:latin typeface="Century"/>
                        <a:ea typeface="ＭＳ 明朝"/>
                        <a:cs typeface="Times New Roman"/>
                      </a:endParaRPr>
                    </a:p>
                  </a:txBody>
                  <a:tcPr marL="38381" marR="38381" marT="0" marB="0" anchor="ctr"/>
                </a:tc>
                <a:tc>
                  <a:txBody>
                    <a:bodyPr/>
                    <a:lstStyle/>
                    <a:p>
                      <a:pPr algn="ctr">
                        <a:spcAft>
                          <a:spcPts val="0"/>
                        </a:spcAft>
                      </a:pPr>
                      <a:r>
                        <a:rPr lang="ja-JP" sz="1800" kern="100" dirty="0"/>
                        <a:t>会議・事業名</a:t>
                      </a:r>
                      <a:endParaRPr lang="ja-JP" sz="1800" kern="100" dirty="0">
                        <a:latin typeface="Century"/>
                        <a:ea typeface="ＭＳ 明朝"/>
                        <a:cs typeface="Times New Roman"/>
                      </a:endParaRPr>
                    </a:p>
                  </a:txBody>
                  <a:tcPr marL="38381" marR="38381" marT="0" marB="0" anchor="ctr"/>
                </a:tc>
                <a:tc>
                  <a:txBody>
                    <a:bodyPr/>
                    <a:lstStyle/>
                    <a:p>
                      <a:pPr algn="ctr">
                        <a:spcAft>
                          <a:spcPts val="0"/>
                        </a:spcAft>
                      </a:pPr>
                      <a:r>
                        <a:rPr lang="ja-JP" sz="1800" kern="100" dirty="0"/>
                        <a:t>議題（依頼事項・内容他）</a:t>
                      </a:r>
                      <a:endParaRPr lang="ja-JP" sz="1800" kern="100" dirty="0">
                        <a:latin typeface="Century"/>
                        <a:ea typeface="ＭＳ 明朝"/>
                        <a:cs typeface="Times New Roman"/>
                      </a:endParaRPr>
                    </a:p>
                  </a:txBody>
                  <a:tcPr marL="38381" marR="38381" marT="0" marB="0" anchor="ctr"/>
                </a:tc>
              </a:tr>
              <a:tr h="614382">
                <a:tc>
                  <a:txBody>
                    <a:bodyPr/>
                    <a:lstStyle/>
                    <a:p>
                      <a:pPr algn="ctr">
                        <a:spcAft>
                          <a:spcPts val="0"/>
                        </a:spcAft>
                      </a:pPr>
                      <a:r>
                        <a:rPr lang="ja-JP" sz="1800" b="1" kern="100" dirty="0">
                          <a:latin typeface="Meiryo UI" panose="020B0604030504040204" pitchFamily="50" charset="-128"/>
                          <a:ea typeface="Meiryo UI" panose="020B0604030504040204" pitchFamily="50" charset="-128"/>
                          <a:cs typeface="Meiryo UI" panose="020B0604030504040204" pitchFamily="50" charset="-128"/>
                        </a:rPr>
                        <a:t>４月</a:t>
                      </a:r>
                    </a:p>
                  </a:txBody>
                  <a:tcPr marL="38381" marR="38381" marT="0" marB="0" anchor="ctr"/>
                </a:tc>
                <a:tc>
                  <a:txBody>
                    <a:bodyPr/>
                    <a:lstStyle/>
                    <a:p>
                      <a:pPr algn="ctr">
                        <a:spcAft>
                          <a:spcPts val="0"/>
                        </a:spcAft>
                      </a:pPr>
                      <a:r>
                        <a:rPr lang="en-US" altLang="ja-JP" sz="1400" kern="100" dirty="0" smtClean="0"/>
                        <a:t>24</a:t>
                      </a:r>
                      <a:r>
                        <a:rPr lang="ja-JP" sz="1400" kern="100" dirty="0" smtClean="0"/>
                        <a:t>日（</a:t>
                      </a:r>
                      <a:r>
                        <a:rPr lang="ja-JP" altLang="en-US" sz="1400" kern="100" dirty="0" smtClean="0"/>
                        <a:t>木</a:t>
                      </a:r>
                      <a:r>
                        <a:rPr lang="ja-JP" sz="1400" kern="100" dirty="0" smtClean="0"/>
                        <a:t>）</a:t>
                      </a:r>
                      <a:endParaRPr lang="ja-JP" sz="1400" kern="100" dirty="0"/>
                    </a:p>
                    <a:p>
                      <a:pPr algn="ctr">
                        <a:spcAft>
                          <a:spcPts val="0"/>
                        </a:spcAft>
                      </a:pPr>
                      <a:r>
                        <a:rPr lang="en-US" sz="1400" kern="100" dirty="0"/>
                        <a:t>13</a:t>
                      </a:r>
                      <a:r>
                        <a:rPr lang="ja-JP" sz="1400" kern="100" dirty="0"/>
                        <a:t>：</a:t>
                      </a:r>
                      <a:r>
                        <a:rPr lang="en-US" sz="1400" kern="100" dirty="0"/>
                        <a:t>30</a:t>
                      </a:r>
                      <a:endParaRPr lang="ja-JP" sz="1400" kern="100" dirty="0">
                        <a:latin typeface="Century"/>
                        <a:ea typeface="ＭＳ 明朝"/>
                        <a:cs typeface="Times New Roman"/>
                      </a:endParaRPr>
                    </a:p>
                  </a:txBody>
                  <a:tcPr marL="38381" marR="38381" marT="0" marB="0" anchor="ctr"/>
                </a:tc>
                <a:tc>
                  <a:txBody>
                    <a:bodyPr/>
                    <a:lstStyle/>
                    <a:p>
                      <a:pPr algn="l">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（１）会長・事務局長合同会議</a:t>
                      </a:r>
                    </a:p>
                    <a:p>
                      <a:pPr algn="l">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（２）事務局長会議</a:t>
                      </a:r>
                    </a:p>
                  </a:txBody>
                  <a:tcPr marL="38381" marR="38381" marT="0" marB="0" anchor="ctr"/>
                </a:tc>
                <a:tc>
                  <a:txBody>
                    <a:bodyPr/>
                    <a:lstStyle/>
                    <a:p>
                      <a:pPr algn="just">
                        <a:lnSpc>
                          <a:spcPts val="2000"/>
                        </a:lnSpc>
                        <a:spcAft>
                          <a:spcPts val="0"/>
                        </a:spcAft>
                      </a:pPr>
                      <a:r>
                        <a:rPr lang="ja-JP" sz="1400" kern="100" dirty="0" smtClean="0">
                          <a:latin typeface="HG丸ｺﾞｼｯｸM-PRO" panose="020F0600000000000000" pitchFamily="50" charset="-128"/>
                          <a:ea typeface="HG丸ｺﾞｼｯｸM-PRO" panose="020F0600000000000000" pitchFamily="50" charset="-128"/>
                        </a:rPr>
                        <a:t>地区社協</a:t>
                      </a:r>
                      <a:r>
                        <a:rPr lang="ja-JP" sz="1400" kern="100" dirty="0">
                          <a:latin typeface="HG丸ｺﾞｼｯｸM-PRO" panose="020F0600000000000000" pitchFamily="50" charset="-128"/>
                          <a:ea typeface="HG丸ｺﾞｼｯｸM-PRO" panose="020F0600000000000000" pitchFamily="50" charset="-128"/>
                        </a:rPr>
                        <a:t>活動運営費</a:t>
                      </a:r>
                      <a:r>
                        <a:rPr lang="en-US" sz="1400" kern="100" dirty="0">
                          <a:latin typeface="HG丸ｺﾞｼｯｸM-PRO" panose="020F0600000000000000" pitchFamily="50" charset="-128"/>
                          <a:ea typeface="HG丸ｺﾞｼｯｸM-PRO" panose="020F0600000000000000" pitchFamily="50" charset="-128"/>
                        </a:rPr>
                        <a:t>(</a:t>
                      </a:r>
                      <a:r>
                        <a:rPr lang="ja-JP" sz="1400" kern="100" dirty="0">
                          <a:latin typeface="HG丸ｺﾞｼｯｸM-PRO" panose="020F0600000000000000" pitchFamily="50" charset="-128"/>
                          <a:ea typeface="HG丸ｺﾞｼｯｸM-PRO" panose="020F0600000000000000" pitchFamily="50" charset="-128"/>
                        </a:rPr>
                        <a:t>市社協補助金</a:t>
                      </a:r>
                      <a:r>
                        <a:rPr lang="en-US" sz="1400" kern="100" dirty="0" smtClean="0">
                          <a:latin typeface="HG丸ｺﾞｼｯｸM-PRO" panose="020F0600000000000000" pitchFamily="50" charset="-128"/>
                          <a:ea typeface="HG丸ｺﾞｼｯｸM-PRO" panose="020F0600000000000000" pitchFamily="50" charset="-128"/>
                        </a:rPr>
                        <a:t>)</a:t>
                      </a:r>
                      <a:endParaRPr lang="ja-JP" sz="1400" kern="100" dirty="0">
                        <a:latin typeface="HG丸ｺﾞｼｯｸM-PRO" panose="020F0600000000000000" pitchFamily="50" charset="-128"/>
                        <a:ea typeface="HG丸ｺﾞｼｯｸM-PRO" panose="020F0600000000000000" pitchFamily="50" charset="-128"/>
                      </a:endParaRPr>
                    </a:p>
                    <a:p>
                      <a:r>
                        <a:rPr lang="ja-JP" sz="1400" kern="100" dirty="0">
                          <a:latin typeface="HG丸ｺﾞｼｯｸM-PRO" panose="020F0600000000000000" pitchFamily="50" charset="-128"/>
                          <a:ea typeface="HG丸ｺﾞｼｯｸM-PRO" panose="020F0600000000000000" pitchFamily="50" charset="-128"/>
                        </a:rPr>
                        <a:t>地区社協ヒアリング実施依頼 </a:t>
                      </a:r>
                      <a:endParaRPr lang="ja-JP" sz="1400" kern="100" dirty="0">
                        <a:latin typeface="HG丸ｺﾞｼｯｸM-PRO" panose="020F0600000000000000" pitchFamily="50" charset="-128"/>
                        <a:ea typeface="HG丸ｺﾞｼｯｸM-PRO" panose="020F0600000000000000" pitchFamily="50" charset="-128"/>
                        <a:cs typeface="Times New Roman"/>
                      </a:endParaRPr>
                    </a:p>
                  </a:txBody>
                  <a:tcPr marL="38381" marR="38381" marT="0" marB="0" anchor="ctr"/>
                </a:tc>
              </a:tr>
              <a:tr h="218936">
                <a:tc>
                  <a:txBody>
                    <a:bodyPr/>
                    <a:lstStyle/>
                    <a:p>
                      <a:pPr algn="ctr">
                        <a:spcAft>
                          <a:spcPts val="0"/>
                        </a:spcAft>
                      </a:pPr>
                      <a:r>
                        <a:rPr lang="ja-JP" sz="1050" b="1" kern="100" dirty="0">
                          <a:latin typeface="Meiryo UI" panose="020B0604030504040204" pitchFamily="50" charset="-128"/>
                          <a:ea typeface="Meiryo UI" panose="020B0604030504040204" pitchFamily="50" charset="-128"/>
                          <a:cs typeface="Meiryo UI" panose="020B0604030504040204" pitchFamily="50" charset="-128"/>
                        </a:rPr>
                        <a:t>５月</a:t>
                      </a:r>
                    </a:p>
                  </a:txBody>
                  <a:tcPr marL="38381" marR="38381" marT="0" marB="0" anchor="ctr"/>
                </a:tc>
                <a:tc>
                  <a:txBody>
                    <a:bodyPr/>
                    <a:lstStyle/>
                    <a:p>
                      <a:pPr algn="ctr">
                        <a:spcAft>
                          <a:spcPts val="0"/>
                        </a:spcAft>
                      </a:pPr>
                      <a:endParaRPr lang="en-US" sz="1200" kern="100" dirty="0">
                        <a:latin typeface="HG創英角ｺﾞｼｯｸUB"/>
                        <a:ea typeface="ＭＳ 明朝"/>
                        <a:cs typeface="Times New Roman"/>
                      </a:endParaRPr>
                    </a:p>
                  </a:txBody>
                  <a:tcPr marL="38381" marR="38381" marT="0" marB="0" anchor="ctr"/>
                </a:tc>
                <a:tc>
                  <a:txBody>
                    <a:bodyPr/>
                    <a:lstStyle/>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8381" marR="38381" marT="0" marB="0" anchor="ct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marL="38381" marR="38381" marT="0" marB="0" anchor="ctr"/>
                </a:tc>
              </a:tr>
              <a:tr h="437872">
                <a:tc rowSpan="2">
                  <a:txBody>
                    <a:bodyPr/>
                    <a:lstStyle/>
                    <a:p>
                      <a:pPr algn="ctr">
                        <a:spcAft>
                          <a:spcPts val="0"/>
                        </a:spcAft>
                      </a:pPr>
                      <a:r>
                        <a:rPr lang="ja-JP" sz="1800" b="1" kern="100" dirty="0">
                          <a:latin typeface="Meiryo UI" panose="020B0604030504040204" pitchFamily="50" charset="-128"/>
                          <a:ea typeface="Meiryo UI" panose="020B0604030504040204" pitchFamily="50" charset="-128"/>
                          <a:cs typeface="Meiryo UI" panose="020B0604030504040204" pitchFamily="50" charset="-128"/>
                        </a:rPr>
                        <a:t>６月</a:t>
                      </a:r>
                    </a:p>
                  </a:txBody>
                  <a:tcPr marL="38381" marR="38381" marT="0" marB="0" anchor="ctr"/>
                </a:tc>
                <a:tc>
                  <a:txBody>
                    <a:bodyPr/>
                    <a:lstStyle/>
                    <a:p>
                      <a:pPr algn="ctr">
                        <a:spcAft>
                          <a:spcPts val="0"/>
                        </a:spcAft>
                      </a:pPr>
                      <a:r>
                        <a:rPr lang="en-US" altLang="ja-JP" sz="1400" kern="100" dirty="0" smtClean="0"/>
                        <a:t>12</a:t>
                      </a:r>
                      <a:r>
                        <a:rPr lang="ja-JP" sz="1400" kern="100" dirty="0" smtClean="0"/>
                        <a:t>日</a:t>
                      </a:r>
                      <a:r>
                        <a:rPr lang="en-US" sz="1400" kern="100" dirty="0" smtClean="0"/>
                        <a:t>(</a:t>
                      </a:r>
                      <a:r>
                        <a:rPr lang="ja-JP" altLang="en-US" sz="1400" kern="100" dirty="0" smtClean="0"/>
                        <a:t>金</a:t>
                      </a:r>
                      <a:r>
                        <a:rPr lang="en-US" sz="1400" kern="100" dirty="0" smtClean="0"/>
                        <a:t>)</a:t>
                      </a:r>
                      <a:endParaRPr lang="ja-JP" sz="1400" kern="100" dirty="0"/>
                    </a:p>
                    <a:p>
                      <a:pPr algn="ctr">
                        <a:spcAft>
                          <a:spcPts val="0"/>
                        </a:spcAft>
                      </a:pPr>
                      <a:r>
                        <a:rPr lang="en-US" sz="1400" kern="100" dirty="0"/>
                        <a:t>10</a:t>
                      </a:r>
                      <a:r>
                        <a:rPr lang="ja-JP" sz="1400" kern="100" dirty="0"/>
                        <a:t>：</a:t>
                      </a:r>
                      <a:r>
                        <a:rPr lang="en-US" sz="1400" kern="100" dirty="0"/>
                        <a:t>00</a:t>
                      </a:r>
                      <a:endParaRPr lang="ja-JP" sz="1400" kern="100" dirty="0">
                        <a:latin typeface="Century"/>
                        <a:ea typeface="ＭＳ 明朝"/>
                        <a:cs typeface="Times New Roman"/>
                      </a:endParaRPr>
                    </a:p>
                  </a:txBody>
                  <a:tcPr marL="38381" marR="38381" marT="0" marB="0" anchor="ctr"/>
                </a:tc>
                <a:tc>
                  <a:txBody>
                    <a:bodyPr/>
                    <a:lstStyle/>
                    <a:p>
                      <a:pPr algn="just">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地区社協新任研修</a:t>
                      </a:r>
                      <a:r>
                        <a:rPr lang="en-US" sz="1400" b="1" kern="100" dirty="0">
                          <a:latin typeface="Meiryo UI" panose="020B0604030504040204" pitchFamily="50" charset="-128"/>
                          <a:ea typeface="Meiryo UI" panose="020B0604030504040204" pitchFamily="50" charset="-128"/>
                          <a:cs typeface="Meiryo UI" panose="020B0604030504040204" pitchFamily="50" charset="-128"/>
                        </a:rPr>
                        <a:t>(</a:t>
                      </a:r>
                      <a:r>
                        <a:rPr lang="ja-JP" sz="1400" b="1" kern="100" dirty="0">
                          <a:latin typeface="Meiryo UI" panose="020B0604030504040204" pitchFamily="50" charset="-128"/>
                          <a:ea typeface="Meiryo UI" panose="020B0604030504040204" pitchFamily="50" charset="-128"/>
                          <a:cs typeface="Meiryo UI" panose="020B0604030504040204" pitchFamily="50" charset="-128"/>
                        </a:rPr>
                        <a:t>集合型</a:t>
                      </a:r>
                      <a:r>
                        <a:rPr lang="en-US" sz="1400" b="1" kern="100" dirty="0">
                          <a:latin typeface="Meiryo UI" panose="020B0604030504040204" pitchFamily="50" charset="-128"/>
                          <a:ea typeface="Meiryo UI" panose="020B0604030504040204" pitchFamily="50" charset="-128"/>
                          <a:cs typeface="Meiryo UI" panose="020B0604030504040204" pitchFamily="50" charset="-128"/>
                        </a:rPr>
                        <a:t>)</a:t>
                      </a:r>
                      <a:endParaRPr lang="ja-JP" sz="1400" b="1" kern="100" dirty="0">
                        <a:latin typeface="Meiryo UI" panose="020B0604030504040204" pitchFamily="50" charset="-128"/>
                        <a:ea typeface="Meiryo UI" panose="020B0604030504040204" pitchFamily="50" charset="-128"/>
                        <a:cs typeface="Meiryo UI" panose="020B0604030504040204" pitchFamily="50" charset="-128"/>
                      </a:endParaRPr>
                    </a:p>
                  </a:txBody>
                  <a:tcPr marL="38381" marR="38381" marT="0" marB="0" anchor="ct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地区社協と区社協、地区社協の機能、港北モデル、募金、会費　他</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marL="38381" marR="38381" marT="0" marB="0" anchor="ctr"/>
                </a:tc>
              </a:tr>
              <a:tr h="781914">
                <a:tc vMerge="1">
                  <a:txBody>
                    <a:bodyPr/>
                    <a:lstStyle/>
                    <a:p>
                      <a:endParaRPr kumimoji="1" lang="ja-JP" altLang="en-US"/>
                    </a:p>
                  </a:txBody>
                  <a:tcPr/>
                </a:tc>
                <a:tc>
                  <a:txBody>
                    <a:bodyPr/>
                    <a:lstStyle/>
                    <a:p>
                      <a:pPr algn="ctr">
                        <a:spcAft>
                          <a:spcPts val="0"/>
                        </a:spcAft>
                      </a:pPr>
                      <a:r>
                        <a:rPr lang="en-US" altLang="ja-JP" sz="1400" kern="100" dirty="0" smtClean="0"/>
                        <a:t>25</a:t>
                      </a:r>
                      <a:r>
                        <a:rPr lang="ja-JP" sz="1400" kern="100" dirty="0" smtClean="0"/>
                        <a:t>日</a:t>
                      </a:r>
                      <a:r>
                        <a:rPr lang="ja-JP" sz="1400" kern="100" dirty="0"/>
                        <a:t>（木）</a:t>
                      </a:r>
                    </a:p>
                    <a:p>
                      <a:pPr algn="ctr">
                        <a:spcAft>
                          <a:spcPts val="0"/>
                        </a:spcAft>
                      </a:pPr>
                      <a:r>
                        <a:rPr lang="en-US" sz="1400" kern="100" dirty="0"/>
                        <a:t>13</a:t>
                      </a:r>
                      <a:r>
                        <a:rPr lang="ja-JP" sz="1400" kern="100" dirty="0"/>
                        <a:t>：</a:t>
                      </a:r>
                      <a:r>
                        <a:rPr lang="en-US" sz="1400" kern="100" dirty="0"/>
                        <a:t>30</a:t>
                      </a:r>
                      <a:endParaRPr lang="ja-JP" sz="1400" kern="100" dirty="0">
                        <a:latin typeface="Century"/>
                        <a:ea typeface="ＭＳ 明朝"/>
                        <a:cs typeface="Times New Roman"/>
                      </a:endParaRPr>
                    </a:p>
                  </a:txBody>
                  <a:tcPr marL="38381" marR="38381" marT="0" marB="0" anchor="ctr"/>
                </a:tc>
                <a:tc>
                  <a:txBody>
                    <a:bodyPr/>
                    <a:lstStyle/>
                    <a:p>
                      <a:pPr algn="l">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（１）会長・事務局長合同会議</a:t>
                      </a:r>
                    </a:p>
                    <a:p>
                      <a:pPr algn="l">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（２）事務局長会議</a:t>
                      </a:r>
                    </a:p>
                  </a:txBody>
                  <a:tcPr marL="38381" marR="38381" marT="0" marB="0" anchor="ctr"/>
                </a:tc>
                <a:tc>
                  <a:txBody>
                    <a:bodyPr/>
                    <a:lstStyle/>
                    <a:p>
                      <a:pPr algn="just">
                        <a:lnSpc>
                          <a:spcPts val="2000"/>
                        </a:lnSpc>
                        <a:spcAft>
                          <a:spcPts val="0"/>
                        </a:spcAft>
                      </a:pPr>
                      <a:r>
                        <a:rPr lang="ja-JP" sz="1400" kern="100" dirty="0">
                          <a:latin typeface="HG丸ｺﾞｼｯｸM-PRO" panose="020F0600000000000000" pitchFamily="50" charset="-128"/>
                          <a:ea typeface="HG丸ｺﾞｼｯｸM-PRO" panose="020F0600000000000000" pitchFamily="50" charset="-128"/>
                        </a:rPr>
                        <a:t>区社協事業報告・決算</a:t>
                      </a:r>
                      <a:r>
                        <a:rPr lang="ja-JP" sz="1400" kern="100" dirty="0" smtClean="0">
                          <a:latin typeface="HG丸ｺﾞｼｯｸM-PRO" panose="020F0600000000000000" pitchFamily="50" charset="-128"/>
                          <a:ea typeface="HG丸ｺﾞｼｯｸM-PRO" panose="020F0600000000000000" pitchFamily="50" charset="-128"/>
                        </a:rPr>
                        <a:t>、</a:t>
                      </a:r>
                      <a:endParaRPr lang="en-US" altLang="ja-JP" sz="1400" kern="100" dirty="0" smtClean="0">
                        <a:latin typeface="HG丸ｺﾞｼｯｸM-PRO" panose="020F0600000000000000" pitchFamily="50" charset="-128"/>
                        <a:ea typeface="HG丸ｺﾞｼｯｸM-PRO" panose="020F0600000000000000" pitchFamily="50" charset="-128"/>
                      </a:endParaRPr>
                    </a:p>
                    <a:p>
                      <a:pPr algn="just">
                        <a:lnSpc>
                          <a:spcPts val="2000"/>
                        </a:lnSpc>
                        <a:spcAft>
                          <a:spcPts val="0"/>
                        </a:spcAft>
                      </a:pPr>
                      <a:r>
                        <a:rPr lang="ja-JP" sz="1400" kern="100" dirty="0" smtClean="0">
                          <a:latin typeface="HG丸ｺﾞｼｯｸM-PRO" panose="020F0600000000000000" pitchFamily="50" charset="-128"/>
                          <a:ea typeface="HG丸ｺﾞｼｯｸM-PRO" panose="020F0600000000000000" pitchFamily="50" charset="-128"/>
                        </a:rPr>
                        <a:t>社会</a:t>
                      </a:r>
                      <a:r>
                        <a:rPr lang="ja-JP" sz="1400" kern="100" dirty="0">
                          <a:latin typeface="HG丸ｺﾞｼｯｸM-PRO" panose="020F0600000000000000" pitchFamily="50" charset="-128"/>
                          <a:ea typeface="HG丸ｺﾞｼｯｸM-PRO" panose="020F0600000000000000" pitchFamily="50" charset="-128"/>
                        </a:rPr>
                        <a:t>福祉大会顕彰候補者の推薦</a:t>
                      </a:r>
                    </a:p>
                    <a:p>
                      <a:pPr algn="just">
                        <a:lnSpc>
                          <a:spcPts val="2000"/>
                        </a:lnSpc>
                        <a:spcAft>
                          <a:spcPts val="0"/>
                        </a:spcAft>
                      </a:pPr>
                      <a:r>
                        <a:rPr lang="ja-JP" sz="1400" kern="100" dirty="0">
                          <a:latin typeface="HG丸ｺﾞｼｯｸM-PRO" panose="020F0600000000000000" pitchFamily="50" charset="-128"/>
                          <a:ea typeface="HG丸ｺﾞｼｯｸM-PRO" panose="020F0600000000000000" pitchFamily="50" charset="-128"/>
                        </a:rPr>
                        <a:t>ヒアリング日程調整　他</a:t>
                      </a:r>
                      <a:endParaRPr lang="ja-JP" sz="1400" kern="100" dirty="0">
                        <a:latin typeface="HG丸ｺﾞｼｯｸM-PRO" panose="020F0600000000000000" pitchFamily="50" charset="-128"/>
                        <a:ea typeface="HG丸ｺﾞｼｯｸM-PRO" panose="020F0600000000000000" pitchFamily="50" charset="-128"/>
                        <a:cs typeface="Times New Roman"/>
                      </a:endParaRPr>
                    </a:p>
                  </a:txBody>
                  <a:tcPr marL="38381" marR="38381" marT="0" marB="0" anchor="ctr"/>
                </a:tc>
              </a:tr>
              <a:tr h="334046">
                <a:tc>
                  <a:txBody>
                    <a:bodyPr/>
                    <a:lstStyle/>
                    <a:p>
                      <a:pPr algn="ctr">
                        <a:spcAft>
                          <a:spcPts val="0"/>
                        </a:spcAft>
                      </a:pPr>
                      <a:r>
                        <a:rPr lang="ja-JP" sz="1800" b="1" kern="100"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en-US" sz="1800" b="1" kern="100" dirty="0" smtClean="0">
                          <a:latin typeface="Meiryo UI" panose="020B0604030504040204" pitchFamily="50" charset="-128"/>
                          <a:ea typeface="Meiryo UI" panose="020B0604030504040204" pitchFamily="50" charset="-128"/>
                          <a:cs typeface="Meiryo UI" panose="020B0604030504040204" pitchFamily="50" charset="-128"/>
                        </a:rPr>
                        <a:t>・８</a:t>
                      </a:r>
                      <a:r>
                        <a:rPr lang="ja-JP" sz="1800" b="1" kern="1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sz="1800" b="1" kern="100" dirty="0">
                        <a:latin typeface="Meiryo UI" panose="020B0604030504040204" pitchFamily="50" charset="-128"/>
                        <a:ea typeface="Meiryo UI" panose="020B0604030504040204" pitchFamily="50" charset="-128"/>
                        <a:cs typeface="Meiryo UI" panose="020B0604030504040204" pitchFamily="50" charset="-128"/>
                      </a:endParaRPr>
                    </a:p>
                  </a:txBody>
                  <a:tcPr marL="38381" marR="38381" marT="0" marB="0" anchor="ctr"/>
                </a:tc>
                <a:tc gridSpan="3">
                  <a:txBody>
                    <a:bodyPr/>
                    <a:lstStyle/>
                    <a:p>
                      <a:pPr indent="880745" algn="l">
                        <a:lnSpc>
                          <a:spcPts val="2000"/>
                        </a:lnSpc>
                        <a:spcAft>
                          <a:spcPts val="0"/>
                        </a:spcAft>
                      </a:pPr>
                      <a:r>
                        <a:rPr lang="ja-JP"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sz="1400" b="1" kern="100" dirty="0">
                          <a:latin typeface="Meiryo UI" panose="020B0604030504040204" pitchFamily="50" charset="-128"/>
                          <a:ea typeface="Meiryo UI" panose="020B0604030504040204" pitchFamily="50" charset="-128"/>
                          <a:cs typeface="Meiryo UI" panose="020B0604030504040204" pitchFamily="50" charset="-128"/>
                        </a:rPr>
                        <a:t>地区社協ヒアリング</a:t>
                      </a:r>
                    </a:p>
                  </a:txBody>
                  <a:tcPr marL="38381" marR="38381" marT="0" marB="0" anchor="ctr"/>
                </a:tc>
                <a:tc hMerge="1">
                  <a:txBody>
                    <a:bodyPr/>
                    <a:lstStyle/>
                    <a:p>
                      <a:endParaRPr kumimoji="1" lang="ja-JP" altLang="en-US"/>
                    </a:p>
                  </a:txBody>
                  <a:tcPr/>
                </a:tc>
                <a:tc hMerge="1">
                  <a:txBody>
                    <a:bodyPr/>
                    <a:lstStyle/>
                    <a:p>
                      <a:endParaRPr kumimoji="1" lang="ja-JP" altLang="en-US"/>
                    </a:p>
                  </a:txBody>
                  <a:tcPr/>
                </a:tc>
              </a:tr>
              <a:tr h="718576">
                <a:tc>
                  <a:txBody>
                    <a:bodyPr/>
                    <a:lstStyle/>
                    <a:p>
                      <a:pPr algn="ctr">
                        <a:spcAft>
                          <a:spcPts val="0"/>
                        </a:spcAft>
                      </a:pPr>
                      <a:r>
                        <a:rPr lang="ja-JP" sz="1800" b="1" kern="100" dirty="0">
                          <a:latin typeface="Meiryo UI" panose="020B0604030504040204" pitchFamily="50" charset="-128"/>
                          <a:ea typeface="Meiryo UI" panose="020B0604030504040204" pitchFamily="50" charset="-128"/>
                          <a:cs typeface="Meiryo UI" panose="020B0604030504040204" pitchFamily="50" charset="-128"/>
                        </a:rPr>
                        <a:t>９月</a:t>
                      </a:r>
                    </a:p>
                  </a:txBody>
                  <a:tcPr marL="38381" marR="38381" marT="0" marB="0" anchor="ctr"/>
                </a:tc>
                <a:tc>
                  <a:txBody>
                    <a:bodyPr/>
                    <a:lstStyle/>
                    <a:p>
                      <a:pPr algn="ctr">
                        <a:spcAft>
                          <a:spcPts val="0"/>
                        </a:spcAft>
                      </a:pPr>
                      <a:r>
                        <a:rPr lang="en-US" sz="1400" kern="100" dirty="0" smtClean="0"/>
                        <a:t>2</a:t>
                      </a:r>
                      <a:r>
                        <a:rPr lang="en-US" altLang="ja-JP" sz="1400" kern="100" dirty="0" smtClean="0"/>
                        <a:t>4</a:t>
                      </a:r>
                      <a:r>
                        <a:rPr lang="ja-JP" sz="1400" kern="100" dirty="0" smtClean="0"/>
                        <a:t>日</a:t>
                      </a:r>
                      <a:r>
                        <a:rPr lang="ja-JP" sz="1400" kern="100" dirty="0"/>
                        <a:t>（木）</a:t>
                      </a:r>
                    </a:p>
                    <a:p>
                      <a:pPr algn="ctr">
                        <a:spcAft>
                          <a:spcPts val="0"/>
                        </a:spcAft>
                      </a:pPr>
                      <a:r>
                        <a:rPr lang="en-US" sz="1400" kern="100" dirty="0"/>
                        <a:t>13</a:t>
                      </a:r>
                      <a:r>
                        <a:rPr lang="ja-JP" sz="1400" kern="100" dirty="0"/>
                        <a:t>：</a:t>
                      </a:r>
                      <a:r>
                        <a:rPr lang="en-US" sz="1400" kern="100" dirty="0"/>
                        <a:t>30</a:t>
                      </a:r>
                      <a:endParaRPr lang="ja-JP" sz="1400" kern="100" dirty="0">
                        <a:latin typeface="Century"/>
                        <a:ea typeface="ＭＳ 明朝"/>
                        <a:cs typeface="Times New Roman"/>
                      </a:endParaRPr>
                    </a:p>
                  </a:txBody>
                  <a:tcPr marL="38381" marR="38381" marT="0" marB="0" anchor="ctr"/>
                </a:tc>
                <a:tc>
                  <a:txBody>
                    <a:bodyPr/>
                    <a:lstStyle/>
                    <a:p>
                      <a:pPr algn="l">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（１）会長・事務局長合同会議</a:t>
                      </a:r>
                    </a:p>
                    <a:p>
                      <a:pPr algn="l">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（２）事務局長会議</a:t>
                      </a:r>
                    </a:p>
                  </a:txBody>
                  <a:tcPr marL="38381" marR="38381" marT="0" marB="0" anchor="ctr"/>
                </a:tc>
                <a:tc>
                  <a:txBody>
                    <a:bodyPr/>
                    <a:lstStyle/>
                    <a:p>
                      <a:pPr algn="just">
                        <a:lnSpc>
                          <a:spcPts val="2000"/>
                        </a:lnSpc>
                        <a:spcAft>
                          <a:spcPts val="0"/>
                        </a:spcAft>
                      </a:pPr>
                      <a:r>
                        <a:rPr lang="ja-JP" sz="1400" kern="100" dirty="0" smtClean="0">
                          <a:latin typeface="HG丸ｺﾞｼｯｸM-PRO" panose="020F0600000000000000" pitchFamily="50" charset="-128"/>
                          <a:ea typeface="HG丸ｺﾞｼｯｸM-PRO" panose="020F0600000000000000" pitchFamily="50" charset="-128"/>
                        </a:rPr>
                        <a:t>年末</a:t>
                      </a:r>
                      <a:r>
                        <a:rPr lang="ja-JP" sz="1400" kern="100" dirty="0">
                          <a:latin typeface="HG丸ｺﾞｼｯｸM-PRO" panose="020F0600000000000000" pitchFamily="50" charset="-128"/>
                          <a:ea typeface="HG丸ｺﾞｼｯｸM-PRO" panose="020F0600000000000000" pitchFamily="50" charset="-128"/>
                        </a:rPr>
                        <a:t>たすけあい運動の実施、</a:t>
                      </a:r>
                    </a:p>
                    <a:p>
                      <a:pPr algn="just">
                        <a:lnSpc>
                          <a:spcPts val="2000"/>
                        </a:lnSpc>
                        <a:spcAft>
                          <a:spcPts val="0"/>
                        </a:spcAft>
                      </a:pPr>
                      <a:r>
                        <a:rPr lang="ja-JP" sz="1400" kern="100" dirty="0">
                          <a:latin typeface="HG丸ｺﾞｼｯｸM-PRO" panose="020F0600000000000000" pitchFamily="50" charset="-128"/>
                          <a:ea typeface="HG丸ｺﾞｼｯｸM-PRO" panose="020F0600000000000000" pitchFamily="50" charset="-128"/>
                        </a:rPr>
                        <a:t>地区社協事業助成</a:t>
                      </a:r>
                      <a:r>
                        <a:rPr lang="en-US" sz="1400" kern="100" dirty="0">
                          <a:latin typeface="HG丸ｺﾞｼｯｸM-PRO" panose="020F0600000000000000" pitchFamily="50" charset="-128"/>
                          <a:ea typeface="HG丸ｺﾞｼｯｸM-PRO" panose="020F0600000000000000" pitchFamily="50" charset="-128"/>
                        </a:rPr>
                        <a:t>(</a:t>
                      </a:r>
                      <a:r>
                        <a:rPr lang="ja-JP" sz="1400" kern="100" dirty="0">
                          <a:latin typeface="HG丸ｺﾞｼｯｸM-PRO" panose="020F0600000000000000" pitchFamily="50" charset="-128"/>
                          <a:ea typeface="HG丸ｺﾞｼｯｸM-PRO" panose="020F0600000000000000" pitchFamily="50" charset="-128"/>
                        </a:rPr>
                        <a:t>賛助</a:t>
                      </a:r>
                      <a:r>
                        <a:rPr lang="en-US" sz="1400" kern="100" dirty="0">
                          <a:latin typeface="HG丸ｺﾞｼｯｸM-PRO" panose="020F0600000000000000" pitchFamily="50" charset="-128"/>
                          <a:ea typeface="HG丸ｺﾞｼｯｸM-PRO" panose="020F0600000000000000" pitchFamily="50" charset="-128"/>
                        </a:rPr>
                        <a:t>)</a:t>
                      </a:r>
                      <a:r>
                        <a:rPr lang="ja-JP" sz="1400" kern="100" dirty="0">
                          <a:latin typeface="HG丸ｺﾞｼｯｸM-PRO" panose="020F0600000000000000" pitchFamily="50" charset="-128"/>
                          <a:ea typeface="HG丸ｺﾞｼｯｸM-PRO" panose="020F0600000000000000" pitchFamily="50" charset="-128"/>
                        </a:rPr>
                        <a:t>について</a:t>
                      </a:r>
                      <a:endParaRPr lang="ja-JP" sz="1400" kern="100" dirty="0">
                        <a:latin typeface="HG丸ｺﾞｼｯｸM-PRO" panose="020F0600000000000000" pitchFamily="50" charset="-128"/>
                        <a:ea typeface="HG丸ｺﾞｼｯｸM-PRO" panose="020F0600000000000000" pitchFamily="50" charset="-128"/>
                        <a:cs typeface="Times New Roman"/>
                      </a:endParaRPr>
                    </a:p>
                  </a:txBody>
                  <a:tcPr marL="38381" marR="38381" marT="0" marB="0" anchor="ctr"/>
                </a:tc>
              </a:tr>
              <a:tr h="218936">
                <a:tc>
                  <a:txBody>
                    <a:bodyPr/>
                    <a:lstStyle/>
                    <a:p>
                      <a:pPr algn="ctr">
                        <a:spcAft>
                          <a:spcPts val="0"/>
                        </a:spcAft>
                      </a:pPr>
                      <a:r>
                        <a:rPr lang="ja-JP" sz="1050" b="1" kern="100" dirty="0">
                          <a:latin typeface="Meiryo UI" panose="020B0604030504040204" pitchFamily="50" charset="-128"/>
                          <a:ea typeface="Meiryo UI" panose="020B0604030504040204" pitchFamily="50" charset="-128"/>
                          <a:cs typeface="Meiryo UI" panose="020B0604030504040204" pitchFamily="50" charset="-128"/>
                        </a:rPr>
                        <a:t>１０月</a:t>
                      </a:r>
                    </a:p>
                  </a:txBody>
                  <a:tcPr marL="38381" marR="38381" marT="0" marB="0" anchor="ctr"/>
                </a:tc>
                <a:tc>
                  <a:txBody>
                    <a:bodyPr/>
                    <a:lstStyle/>
                    <a:p>
                      <a:pPr algn="ctr">
                        <a:spcAft>
                          <a:spcPts val="0"/>
                        </a:spcAft>
                      </a:pPr>
                      <a:endParaRPr lang="ja-JP" sz="1200" kern="100" dirty="0">
                        <a:latin typeface="Century"/>
                        <a:ea typeface="ＭＳ 明朝"/>
                        <a:cs typeface="Times New Roman"/>
                      </a:endParaRPr>
                    </a:p>
                  </a:txBody>
                  <a:tcPr marL="38381" marR="38381" marT="0" marB="0" anchor="ctr"/>
                </a:tc>
                <a:tc>
                  <a:txBody>
                    <a:bodyPr/>
                    <a:lstStyle/>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8381" marR="38381" marT="0" marB="0" anchor="ct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marL="38381" marR="38381" marT="0" marB="0" anchor="ctr"/>
                </a:tc>
              </a:tr>
              <a:tr h="781914">
                <a:tc>
                  <a:txBody>
                    <a:bodyPr/>
                    <a:lstStyle/>
                    <a:p>
                      <a:pPr algn="ctr">
                        <a:spcAft>
                          <a:spcPts val="0"/>
                        </a:spcAft>
                      </a:pPr>
                      <a:r>
                        <a:rPr lang="ja-JP" sz="1800" b="1" kern="100" dirty="0" smtClean="0">
                          <a:latin typeface="Meiryo UI" panose="020B0604030504040204" pitchFamily="50" charset="-128"/>
                          <a:ea typeface="Meiryo UI" panose="020B0604030504040204" pitchFamily="50" charset="-128"/>
                          <a:cs typeface="Meiryo UI" panose="020B0604030504040204" pitchFamily="50" charset="-128"/>
                        </a:rPr>
                        <a:t>１１月</a:t>
                      </a:r>
                      <a:endParaRPr lang="ja-JP" sz="1800" b="1" kern="100" dirty="0">
                        <a:latin typeface="Meiryo UI" panose="020B0604030504040204" pitchFamily="50" charset="-128"/>
                        <a:ea typeface="Meiryo UI" panose="020B0604030504040204" pitchFamily="50" charset="-128"/>
                        <a:cs typeface="Meiryo UI" panose="020B0604030504040204" pitchFamily="50" charset="-128"/>
                      </a:endParaRPr>
                    </a:p>
                  </a:txBody>
                  <a:tcPr marL="38381" marR="38381" marT="0" marB="0" anchor="ctr"/>
                </a:tc>
                <a:tc>
                  <a:txBody>
                    <a:bodyPr/>
                    <a:lstStyle/>
                    <a:p>
                      <a:pPr algn="ctr">
                        <a:spcAft>
                          <a:spcPts val="0"/>
                        </a:spcAft>
                      </a:pPr>
                      <a:r>
                        <a:rPr lang="en-US" sz="1400" kern="100" dirty="0" smtClean="0"/>
                        <a:t>2</a:t>
                      </a:r>
                      <a:r>
                        <a:rPr lang="en-US" altLang="ja-JP" sz="1400" kern="100" dirty="0" smtClean="0"/>
                        <a:t>6</a:t>
                      </a:r>
                      <a:r>
                        <a:rPr lang="ja-JP" sz="1400" kern="100" dirty="0" smtClean="0"/>
                        <a:t>日</a:t>
                      </a:r>
                      <a:r>
                        <a:rPr lang="ja-JP" sz="1400" kern="100" dirty="0"/>
                        <a:t>（木）</a:t>
                      </a:r>
                    </a:p>
                    <a:p>
                      <a:pPr algn="ctr">
                        <a:spcAft>
                          <a:spcPts val="0"/>
                        </a:spcAft>
                      </a:pPr>
                      <a:r>
                        <a:rPr lang="en-US" sz="1400" kern="100" dirty="0" smtClean="0"/>
                        <a:t>1</a:t>
                      </a:r>
                      <a:r>
                        <a:rPr lang="en-US" altLang="ja-JP" sz="1400" kern="100" dirty="0" smtClean="0"/>
                        <a:t>4</a:t>
                      </a:r>
                      <a:r>
                        <a:rPr lang="ja-JP" sz="1400" kern="100" dirty="0" smtClean="0"/>
                        <a:t>：</a:t>
                      </a:r>
                      <a:r>
                        <a:rPr lang="en-US" sz="1400" kern="100" dirty="0"/>
                        <a:t>30</a:t>
                      </a:r>
                      <a:endParaRPr lang="ja-JP" sz="1400" kern="100" dirty="0">
                        <a:latin typeface="Century"/>
                        <a:ea typeface="ＭＳ 明朝"/>
                        <a:cs typeface="Times New Roman"/>
                      </a:endParaRPr>
                    </a:p>
                  </a:txBody>
                  <a:tcPr marL="38381" marR="38381" marT="0" marB="0" anchor="ctr"/>
                </a:tc>
                <a:tc>
                  <a:txBody>
                    <a:bodyPr/>
                    <a:lstStyle/>
                    <a:p>
                      <a:pPr algn="l">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（１）会長・事務局長合同会議</a:t>
                      </a:r>
                    </a:p>
                    <a:p>
                      <a:pPr algn="just">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（２）事務局長会議</a:t>
                      </a:r>
                    </a:p>
                  </a:txBody>
                  <a:tcPr marL="38381" marR="38381" marT="0" marB="0" anchor="ctr"/>
                </a:tc>
                <a:tc>
                  <a:txBody>
                    <a:bodyPr/>
                    <a:lstStyle/>
                    <a:p>
                      <a:pPr algn="just">
                        <a:lnSpc>
                          <a:spcPts val="2000"/>
                        </a:lnSpc>
                        <a:spcAft>
                          <a:spcPts val="0"/>
                        </a:spcAft>
                      </a:pPr>
                      <a:r>
                        <a:rPr lang="ja-JP" altLang="en-US" sz="1400" kern="100" dirty="0" smtClean="0">
                          <a:latin typeface="HG丸ｺﾞｼｯｸM-PRO" panose="020F0600000000000000" pitchFamily="50" charset="-128"/>
                          <a:ea typeface="HG丸ｺﾞｼｯｸM-PRO" panose="020F0600000000000000" pitchFamily="50" charset="-128"/>
                        </a:rPr>
                        <a:t>事業助成（</a:t>
                      </a:r>
                      <a:r>
                        <a:rPr lang="ja-JP" sz="1400" kern="100" dirty="0" smtClean="0">
                          <a:latin typeface="HG丸ｺﾞｼｯｸM-PRO" panose="020F0600000000000000" pitchFamily="50" charset="-128"/>
                          <a:ea typeface="HG丸ｺﾞｼｯｸM-PRO" panose="020F0600000000000000" pitchFamily="50" charset="-128"/>
                        </a:rPr>
                        <a:t>賛助会費</a:t>
                      </a:r>
                      <a:r>
                        <a:rPr lang="ja-JP" altLang="en-US" sz="1400" kern="100" dirty="0" smtClean="0">
                          <a:latin typeface="HG丸ｺﾞｼｯｸM-PRO" panose="020F0600000000000000" pitchFamily="50" charset="-128"/>
                          <a:ea typeface="HG丸ｺﾞｼｯｸM-PRO" panose="020F0600000000000000" pitchFamily="50" charset="-128"/>
                        </a:rPr>
                        <a:t>）</a:t>
                      </a:r>
                      <a:r>
                        <a:rPr lang="ja-JP" sz="1400" kern="100" dirty="0" smtClean="0">
                          <a:latin typeface="HG丸ｺﾞｼｯｸM-PRO" panose="020F0600000000000000" pitchFamily="50" charset="-128"/>
                          <a:ea typeface="HG丸ｺﾞｼｯｸM-PRO" panose="020F0600000000000000" pitchFamily="50" charset="-128"/>
                        </a:rPr>
                        <a:t>の</a:t>
                      </a:r>
                      <a:r>
                        <a:rPr lang="ja-JP" sz="1400" kern="100" dirty="0">
                          <a:latin typeface="HG丸ｺﾞｼｯｸM-PRO" panose="020F0600000000000000" pitchFamily="50" charset="-128"/>
                          <a:ea typeface="HG丸ｺﾞｼｯｸM-PRO" panose="020F0600000000000000" pitchFamily="50" charset="-128"/>
                        </a:rPr>
                        <a:t>第１期交付、</a:t>
                      </a:r>
                    </a:p>
                    <a:p>
                      <a:pPr algn="just">
                        <a:lnSpc>
                          <a:spcPts val="2000"/>
                        </a:lnSpc>
                        <a:spcAft>
                          <a:spcPts val="0"/>
                        </a:spcAft>
                      </a:pPr>
                      <a:r>
                        <a:rPr lang="ja-JP" sz="1400" kern="100" dirty="0">
                          <a:latin typeface="HG丸ｺﾞｼｯｸM-PRO" panose="020F0600000000000000" pitchFamily="50" charset="-128"/>
                          <a:ea typeface="HG丸ｺﾞｼｯｸM-PRO" panose="020F0600000000000000" pitchFamily="50" charset="-128"/>
                        </a:rPr>
                        <a:t>次年度計画</a:t>
                      </a:r>
                      <a:r>
                        <a:rPr lang="en-US" sz="1400" kern="100" dirty="0">
                          <a:latin typeface="HG丸ｺﾞｼｯｸM-PRO" panose="020F0600000000000000" pitchFamily="50" charset="-128"/>
                          <a:ea typeface="HG丸ｺﾞｼｯｸM-PRO" panose="020F0600000000000000" pitchFamily="50" charset="-128"/>
                        </a:rPr>
                        <a:t>(</a:t>
                      </a:r>
                      <a:r>
                        <a:rPr lang="ja-JP" sz="1400" kern="100" dirty="0">
                          <a:latin typeface="HG丸ｺﾞｼｯｸM-PRO" panose="020F0600000000000000" pitchFamily="50" charset="-128"/>
                          <a:ea typeface="HG丸ｺﾞｼｯｸM-PRO" panose="020F0600000000000000" pitchFamily="50" charset="-128"/>
                        </a:rPr>
                        <a:t>案</a:t>
                      </a:r>
                      <a:r>
                        <a:rPr lang="en-US" sz="1400" kern="100" dirty="0">
                          <a:latin typeface="HG丸ｺﾞｼｯｸM-PRO" panose="020F0600000000000000" pitchFamily="50" charset="-128"/>
                          <a:ea typeface="HG丸ｺﾞｼｯｸM-PRO" panose="020F0600000000000000" pitchFamily="50" charset="-128"/>
                        </a:rPr>
                        <a:t>)</a:t>
                      </a:r>
                      <a:r>
                        <a:rPr lang="ja-JP" sz="1400" kern="100" dirty="0">
                          <a:latin typeface="HG丸ｺﾞｼｯｸM-PRO" panose="020F0600000000000000" pitchFamily="50" charset="-128"/>
                          <a:ea typeface="HG丸ｺﾞｼｯｸM-PRO" panose="020F0600000000000000" pitchFamily="50" charset="-128"/>
                        </a:rPr>
                        <a:t>の意見交換、</a:t>
                      </a:r>
                    </a:p>
                    <a:p>
                      <a:pPr algn="just">
                        <a:lnSpc>
                          <a:spcPts val="2000"/>
                        </a:lnSpc>
                        <a:spcAft>
                          <a:spcPts val="0"/>
                        </a:spcAft>
                      </a:pPr>
                      <a:r>
                        <a:rPr lang="ja-JP" sz="1400" kern="100" dirty="0">
                          <a:latin typeface="HG丸ｺﾞｼｯｸM-PRO" panose="020F0600000000000000" pitchFamily="50" charset="-128"/>
                          <a:ea typeface="HG丸ｺﾞｼｯｸM-PRO" panose="020F0600000000000000" pitchFamily="50" charset="-128"/>
                        </a:rPr>
                        <a:t>区社協事務局との懇談会 他</a:t>
                      </a:r>
                      <a:endParaRPr lang="ja-JP" sz="1400" kern="100" dirty="0">
                        <a:latin typeface="HG丸ｺﾞｼｯｸM-PRO" panose="020F0600000000000000" pitchFamily="50" charset="-128"/>
                        <a:ea typeface="HG丸ｺﾞｼｯｸM-PRO" panose="020F0600000000000000" pitchFamily="50" charset="-128"/>
                        <a:cs typeface="Times New Roman"/>
                      </a:endParaRPr>
                    </a:p>
                  </a:txBody>
                  <a:tcPr marL="38381" marR="38381" marT="0" marB="0" anchor="ctr"/>
                </a:tc>
              </a:tr>
              <a:tr h="281489">
                <a:tc>
                  <a:txBody>
                    <a:bodyPr/>
                    <a:lstStyle/>
                    <a:p>
                      <a:pPr algn="ctr">
                        <a:spcAft>
                          <a:spcPts val="0"/>
                        </a:spcAft>
                      </a:pPr>
                      <a:r>
                        <a:rPr lang="ja-JP" sz="1800" b="1" kern="1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800" b="1" kern="100" dirty="0" smtClean="0">
                          <a:latin typeface="Meiryo UI" panose="020B0604030504040204" pitchFamily="50" charset="-128"/>
                          <a:ea typeface="Meiryo UI" panose="020B0604030504040204" pitchFamily="50" charset="-128"/>
                          <a:cs typeface="Meiryo UI" panose="020B0604030504040204" pitchFamily="50" charset="-128"/>
                        </a:rPr>
                        <a:t>・２</a:t>
                      </a:r>
                      <a:r>
                        <a:rPr lang="ja-JP" sz="1800" b="1" kern="1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sz="1800" b="1" kern="100" dirty="0">
                        <a:latin typeface="Meiryo UI" panose="020B0604030504040204" pitchFamily="50" charset="-128"/>
                        <a:ea typeface="Meiryo UI" panose="020B0604030504040204" pitchFamily="50" charset="-128"/>
                        <a:cs typeface="Meiryo UI" panose="020B0604030504040204" pitchFamily="50" charset="-128"/>
                      </a:endParaRPr>
                    </a:p>
                  </a:txBody>
                  <a:tcPr marL="38381" marR="38381" marT="0" marB="0" anchor="ctr"/>
                </a:tc>
                <a:tc gridSpan="3">
                  <a:txBody>
                    <a:bodyPr/>
                    <a:lstStyle/>
                    <a:p>
                      <a:pPr indent="970915" algn="l">
                        <a:lnSpc>
                          <a:spcPts val="2000"/>
                        </a:lnSpc>
                        <a:spcAft>
                          <a:spcPts val="0"/>
                        </a:spcAft>
                      </a:pPr>
                      <a:r>
                        <a:rPr lang="ja-JP"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地区</a:t>
                      </a:r>
                      <a:r>
                        <a:rPr lang="ja-JP" sz="1400" b="1" kern="100" dirty="0" smtClean="0">
                          <a:latin typeface="Meiryo UI" panose="020B0604030504040204" pitchFamily="50" charset="-128"/>
                          <a:ea typeface="Meiryo UI" panose="020B0604030504040204" pitchFamily="50" charset="-128"/>
                          <a:cs typeface="Meiryo UI" panose="020B0604030504040204" pitchFamily="50" charset="-128"/>
                        </a:rPr>
                        <a:t>社協</a:t>
                      </a:r>
                      <a:r>
                        <a:rPr lang="ja-JP" sz="1400" b="1" kern="100" dirty="0">
                          <a:latin typeface="Meiryo UI" panose="020B0604030504040204" pitchFamily="50" charset="-128"/>
                          <a:ea typeface="Meiryo UI" panose="020B0604030504040204" pitchFamily="50" charset="-128"/>
                          <a:cs typeface="Meiryo UI" panose="020B0604030504040204" pitchFamily="50" charset="-128"/>
                        </a:rPr>
                        <a:t>役員</a:t>
                      </a:r>
                      <a:r>
                        <a:rPr lang="ja-JP" sz="1400" b="1" kern="100" dirty="0" smtClean="0">
                          <a:latin typeface="Meiryo UI" panose="020B0604030504040204" pitchFamily="50" charset="-128"/>
                          <a:ea typeface="Meiryo UI" panose="020B0604030504040204" pitchFamily="50" charset="-128"/>
                          <a:cs typeface="Meiryo UI" panose="020B0604030504040204" pitchFamily="50" charset="-128"/>
                        </a:rPr>
                        <a:t>と区社協</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事務局</a:t>
                      </a:r>
                      <a:r>
                        <a:rPr lang="ja-JP" sz="1400" b="1" kern="100" dirty="0" smtClean="0">
                          <a:latin typeface="Meiryo UI" panose="020B0604030504040204" pitchFamily="50" charset="-128"/>
                          <a:ea typeface="Meiryo UI" panose="020B0604030504040204" pitchFamily="50" charset="-128"/>
                          <a:cs typeface="Meiryo UI" panose="020B0604030504040204" pitchFamily="50" charset="-128"/>
                        </a:rPr>
                        <a:t>と</a:t>
                      </a:r>
                      <a:r>
                        <a:rPr lang="ja-JP" sz="1400" b="1" kern="100" dirty="0">
                          <a:latin typeface="Meiryo UI" panose="020B0604030504040204" pitchFamily="50" charset="-128"/>
                          <a:ea typeface="Meiryo UI" panose="020B0604030504040204" pitchFamily="50" charset="-128"/>
                          <a:cs typeface="Meiryo UI" panose="020B0604030504040204" pitchFamily="50" charset="-128"/>
                        </a:rPr>
                        <a:t>の</a:t>
                      </a:r>
                      <a:r>
                        <a:rPr lang="ja-JP" sz="1400" b="1" kern="100" dirty="0" smtClean="0">
                          <a:latin typeface="Meiryo UI" panose="020B0604030504040204" pitchFamily="50" charset="-128"/>
                          <a:ea typeface="Meiryo UI" panose="020B0604030504040204" pitchFamily="50" charset="-128"/>
                          <a:cs typeface="Meiryo UI" panose="020B0604030504040204" pitchFamily="50" charset="-128"/>
                        </a:rPr>
                        <a:t>懇談会</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　兼　実務研修</a:t>
                      </a:r>
                      <a:endParaRPr lang="ja-JP" sz="1400" b="1" kern="100" dirty="0">
                        <a:latin typeface="Meiryo UI" panose="020B0604030504040204" pitchFamily="50" charset="-128"/>
                        <a:ea typeface="Meiryo UI" panose="020B0604030504040204" pitchFamily="50" charset="-128"/>
                        <a:cs typeface="Meiryo UI" panose="020B0604030504040204" pitchFamily="50" charset="-128"/>
                      </a:endParaRPr>
                    </a:p>
                  </a:txBody>
                  <a:tcPr marL="38381" marR="38381" marT="0" marB="0" anchor="ctr"/>
                </a:tc>
                <a:tc hMerge="1">
                  <a:txBody>
                    <a:bodyPr/>
                    <a:lstStyle/>
                    <a:p>
                      <a:endParaRPr kumimoji="1" lang="ja-JP" altLang="en-US"/>
                    </a:p>
                  </a:txBody>
                  <a:tcPr/>
                </a:tc>
                <a:tc hMerge="1">
                  <a:txBody>
                    <a:bodyPr/>
                    <a:lstStyle/>
                    <a:p>
                      <a:endParaRPr kumimoji="1" lang="ja-JP" altLang="en-US"/>
                    </a:p>
                  </a:txBody>
                  <a:tcPr/>
                </a:tc>
              </a:tr>
              <a:tr h="557739">
                <a:tc>
                  <a:txBody>
                    <a:bodyPr/>
                    <a:lstStyle/>
                    <a:p>
                      <a:pPr algn="ctr">
                        <a:spcAft>
                          <a:spcPts val="0"/>
                        </a:spcAft>
                      </a:pPr>
                      <a:r>
                        <a:rPr lang="ja-JP" sz="1800" b="1" kern="100" dirty="0">
                          <a:latin typeface="Meiryo UI" panose="020B0604030504040204" pitchFamily="50" charset="-128"/>
                          <a:ea typeface="Meiryo UI" panose="020B0604030504040204" pitchFamily="50" charset="-128"/>
                          <a:cs typeface="Meiryo UI" panose="020B0604030504040204" pitchFamily="50" charset="-128"/>
                        </a:rPr>
                        <a:t>２月</a:t>
                      </a:r>
                    </a:p>
                  </a:txBody>
                  <a:tcPr marL="38381" marR="38381" marT="0" marB="0" anchor="ctr"/>
                </a:tc>
                <a:tc>
                  <a:txBody>
                    <a:bodyPr/>
                    <a:lstStyle/>
                    <a:p>
                      <a:pPr algn="ctr">
                        <a:spcAft>
                          <a:spcPts val="0"/>
                        </a:spcAft>
                      </a:pPr>
                      <a:r>
                        <a:rPr lang="en-US" altLang="ja-JP" sz="1400" kern="100" dirty="0" smtClean="0"/>
                        <a:t>25</a:t>
                      </a:r>
                      <a:r>
                        <a:rPr lang="ja-JP" sz="1400" kern="100" dirty="0" smtClean="0"/>
                        <a:t>日（</a:t>
                      </a:r>
                      <a:r>
                        <a:rPr lang="ja-JP" altLang="en-US" sz="1400" kern="100" dirty="0" smtClean="0"/>
                        <a:t>木</a:t>
                      </a:r>
                      <a:r>
                        <a:rPr lang="ja-JP" sz="1400" kern="100" dirty="0" smtClean="0"/>
                        <a:t>）</a:t>
                      </a:r>
                      <a:endParaRPr lang="ja-JP" sz="1400" kern="100" dirty="0"/>
                    </a:p>
                    <a:p>
                      <a:pPr algn="ctr">
                        <a:spcAft>
                          <a:spcPts val="0"/>
                        </a:spcAft>
                      </a:pPr>
                      <a:r>
                        <a:rPr lang="en-US" sz="1400" kern="100" dirty="0"/>
                        <a:t>13</a:t>
                      </a:r>
                      <a:r>
                        <a:rPr lang="ja-JP" sz="1400" kern="100" dirty="0"/>
                        <a:t>：</a:t>
                      </a:r>
                      <a:r>
                        <a:rPr lang="en-US" sz="1400" kern="100" dirty="0"/>
                        <a:t>30</a:t>
                      </a:r>
                      <a:endParaRPr lang="ja-JP" sz="1400" kern="100" dirty="0">
                        <a:latin typeface="Century"/>
                        <a:ea typeface="ＭＳ 明朝"/>
                        <a:cs typeface="Times New Roman"/>
                      </a:endParaRPr>
                    </a:p>
                  </a:txBody>
                  <a:tcPr marL="38381" marR="38381" marT="0" marB="0" anchor="ctr"/>
                </a:tc>
                <a:tc>
                  <a:txBody>
                    <a:bodyPr/>
                    <a:lstStyle/>
                    <a:p>
                      <a:pPr algn="l">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事務局長会議</a:t>
                      </a:r>
                    </a:p>
                  </a:txBody>
                  <a:tcPr marL="38381" marR="38381" marT="0" marB="0" anchor="ctr"/>
                </a:tc>
                <a:tc>
                  <a:txBody>
                    <a:bodyPr/>
                    <a:lstStyle/>
                    <a:p>
                      <a:pPr algn="just">
                        <a:lnSpc>
                          <a:spcPts val="2000"/>
                        </a:lnSpc>
                        <a:spcAft>
                          <a:spcPts val="0"/>
                        </a:spcAft>
                      </a:pPr>
                      <a:r>
                        <a:rPr lang="ja-JP" sz="1400" kern="100" dirty="0">
                          <a:latin typeface="HG丸ｺﾞｼｯｸM-PRO" panose="020F0600000000000000" pitchFamily="50" charset="-128"/>
                          <a:ea typeface="HG丸ｺﾞｼｯｸM-PRO" panose="020F0600000000000000" pitchFamily="50" charset="-128"/>
                        </a:rPr>
                        <a:t>次年度事業計画</a:t>
                      </a:r>
                      <a:r>
                        <a:rPr lang="en-US" sz="1400" kern="100" dirty="0">
                          <a:latin typeface="HG丸ｺﾞｼｯｸM-PRO" panose="020F0600000000000000" pitchFamily="50" charset="-128"/>
                          <a:ea typeface="HG丸ｺﾞｼｯｸM-PRO" panose="020F0600000000000000" pitchFamily="50" charset="-128"/>
                        </a:rPr>
                        <a:t>(</a:t>
                      </a:r>
                      <a:r>
                        <a:rPr lang="ja-JP" sz="1400" kern="100" dirty="0">
                          <a:latin typeface="HG丸ｺﾞｼｯｸM-PRO" panose="020F0600000000000000" pitchFamily="50" charset="-128"/>
                          <a:ea typeface="HG丸ｺﾞｼｯｸM-PRO" panose="020F0600000000000000" pitchFamily="50" charset="-128"/>
                        </a:rPr>
                        <a:t>案</a:t>
                      </a:r>
                      <a:r>
                        <a:rPr lang="en-US" sz="1400" kern="100" dirty="0">
                          <a:latin typeface="HG丸ｺﾞｼｯｸM-PRO" panose="020F0600000000000000" pitchFamily="50" charset="-128"/>
                          <a:ea typeface="HG丸ｺﾞｼｯｸM-PRO" panose="020F0600000000000000" pitchFamily="50" charset="-128"/>
                        </a:rPr>
                        <a:t>)</a:t>
                      </a:r>
                      <a:r>
                        <a:rPr lang="ja-JP" sz="1400" kern="100" dirty="0">
                          <a:latin typeface="HG丸ｺﾞｼｯｸM-PRO" panose="020F0600000000000000" pitchFamily="50" charset="-128"/>
                          <a:ea typeface="HG丸ｺﾞｼｯｸM-PRO" panose="020F0600000000000000" pitchFamily="50" charset="-128"/>
                        </a:rPr>
                        <a:t>の</a:t>
                      </a:r>
                      <a:r>
                        <a:rPr lang="ja-JP" sz="1400" kern="100" dirty="0" smtClean="0">
                          <a:latin typeface="HG丸ｺﾞｼｯｸM-PRO" panose="020F0600000000000000" pitchFamily="50" charset="-128"/>
                          <a:ea typeface="HG丸ｺﾞｼｯｸM-PRO" panose="020F0600000000000000" pitchFamily="50" charset="-128"/>
                        </a:rPr>
                        <a:t>検討</a:t>
                      </a:r>
                      <a:endParaRPr lang="en-US" altLang="ja-JP" sz="1400" kern="100" dirty="0" smtClean="0">
                        <a:latin typeface="HG丸ｺﾞｼｯｸM-PRO" panose="020F0600000000000000" pitchFamily="50" charset="-128"/>
                        <a:ea typeface="HG丸ｺﾞｼｯｸM-PRO" panose="020F0600000000000000" pitchFamily="50" charset="-128"/>
                      </a:endParaRPr>
                    </a:p>
                    <a:p>
                      <a:pPr algn="just">
                        <a:lnSpc>
                          <a:spcPts val="2000"/>
                        </a:lnSpc>
                        <a:spcAft>
                          <a:spcPts val="0"/>
                        </a:spcAft>
                      </a:pPr>
                      <a:r>
                        <a:rPr lang="ja-JP" altLang="en-US" sz="1400" kern="100" dirty="0" smtClean="0">
                          <a:latin typeface="HG丸ｺﾞｼｯｸM-PRO" panose="020F0600000000000000" pitchFamily="50" charset="-128"/>
                          <a:ea typeface="HG丸ｺﾞｼｯｸM-PRO" panose="020F0600000000000000" pitchFamily="50" charset="-128"/>
                        </a:rPr>
                        <a:t>地区社協事業助成第２期</a:t>
                      </a:r>
                      <a:r>
                        <a:rPr lang="ja-JP" sz="1400" kern="100" dirty="0" smtClean="0">
                          <a:latin typeface="HG丸ｺﾞｼｯｸM-PRO" panose="020F0600000000000000" pitchFamily="50" charset="-128"/>
                          <a:ea typeface="HG丸ｺﾞｼｯｸM-PRO" panose="020F0600000000000000" pitchFamily="50" charset="-128"/>
                        </a:rPr>
                        <a:t> </a:t>
                      </a:r>
                      <a:r>
                        <a:rPr lang="ja-JP" sz="1400" kern="100" dirty="0">
                          <a:latin typeface="HG丸ｺﾞｼｯｸM-PRO" panose="020F0600000000000000" pitchFamily="50" charset="-128"/>
                          <a:ea typeface="HG丸ｺﾞｼｯｸM-PRO" panose="020F0600000000000000" pitchFamily="50" charset="-128"/>
                        </a:rPr>
                        <a:t>他</a:t>
                      </a:r>
                      <a:endParaRPr lang="ja-JP" sz="1400" kern="100" dirty="0">
                        <a:latin typeface="HG丸ｺﾞｼｯｸM-PRO" panose="020F0600000000000000" pitchFamily="50" charset="-128"/>
                        <a:ea typeface="HG丸ｺﾞｼｯｸM-PRO" panose="020F0600000000000000" pitchFamily="50" charset="-128"/>
                        <a:cs typeface="Times New Roman"/>
                      </a:endParaRPr>
                    </a:p>
                  </a:txBody>
                  <a:tcPr marL="38381" marR="38381" marT="0" marB="0" anchor="ctr"/>
                </a:tc>
              </a:tr>
              <a:tr h="521276">
                <a:tc>
                  <a:txBody>
                    <a:bodyPr/>
                    <a:lstStyle/>
                    <a:p>
                      <a:pPr algn="ctr">
                        <a:spcAft>
                          <a:spcPts val="0"/>
                        </a:spcAft>
                      </a:pPr>
                      <a:r>
                        <a:rPr lang="ja-JP" sz="1800" b="1" kern="100" dirty="0">
                          <a:latin typeface="Meiryo UI" panose="020B0604030504040204" pitchFamily="50" charset="-128"/>
                          <a:ea typeface="Meiryo UI" panose="020B0604030504040204" pitchFamily="50" charset="-128"/>
                          <a:cs typeface="Meiryo UI" panose="020B0604030504040204" pitchFamily="50" charset="-128"/>
                        </a:rPr>
                        <a:t>３月</a:t>
                      </a:r>
                    </a:p>
                  </a:txBody>
                  <a:tcPr marL="38381" marR="38381" marT="0" marB="0" anchor="ctr"/>
                </a:tc>
                <a:tc>
                  <a:txBody>
                    <a:bodyPr/>
                    <a:lstStyle/>
                    <a:p>
                      <a:pPr algn="ctr">
                        <a:spcAft>
                          <a:spcPts val="0"/>
                        </a:spcAft>
                      </a:pPr>
                      <a:r>
                        <a:rPr lang="en-US" altLang="ja-JP" sz="1400" kern="100" dirty="0" smtClean="0"/>
                        <a:t>15</a:t>
                      </a:r>
                      <a:r>
                        <a:rPr lang="ja-JP" sz="1400" kern="100" dirty="0" smtClean="0"/>
                        <a:t>日（</a:t>
                      </a:r>
                      <a:r>
                        <a:rPr lang="ja-JP" altLang="en-US" sz="1400" kern="100" dirty="0" smtClean="0"/>
                        <a:t>火</a:t>
                      </a:r>
                      <a:r>
                        <a:rPr lang="ja-JP" sz="1400" kern="100" dirty="0" smtClean="0"/>
                        <a:t>）</a:t>
                      </a:r>
                      <a:endParaRPr lang="ja-JP" sz="1400" kern="100" dirty="0"/>
                    </a:p>
                    <a:p>
                      <a:pPr algn="ctr">
                        <a:spcAft>
                          <a:spcPts val="0"/>
                        </a:spcAft>
                      </a:pPr>
                      <a:r>
                        <a:rPr lang="en-US" sz="1400" kern="100" dirty="0"/>
                        <a:t>13</a:t>
                      </a:r>
                      <a:r>
                        <a:rPr lang="ja-JP" sz="1400" kern="100" dirty="0"/>
                        <a:t>：</a:t>
                      </a:r>
                      <a:r>
                        <a:rPr lang="en-US" sz="1400" kern="100" dirty="0"/>
                        <a:t>30</a:t>
                      </a:r>
                      <a:endParaRPr lang="ja-JP" sz="1400" kern="100" dirty="0">
                        <a:latin typeface="Century"/>
                        <a:ea typeface="ＭＳ 明朝"/>
                        <a:cs typeface="Times New Roman"/>
                      </a:endParaRPr>
                    </a:p>
                  </a:txBody>
                  <a:tcPr marL="38381" marR="38381" marT="0" marB="0" anchor="ctr"/>
                </a:tc>
                <a:tc>
                  <a:txBody>
                    <a:bodyPr/>
                    <a:lstStyle/>
                    <a:p>
                      <a:pPr algn="l">
                        <a:lnSpc>
                          <a:spcPts val="2000"/>
                        </a:lnSpc>
                        <a:spcAft>
                          <a:spcPts val="0"/>
                        </a:spcAft>
                      </a:pPr>
                      <a:r>
                        <a:rPr lang="ja-JP" sz="1400" b="1" kern="100" dirty="0">
                          <a:latin typeface="Meiryo UI" panose="020B0604030504040204" pitchFamily="50" charset="-128"/>
                          <a:ea typeface="Meiryo UI" panose="020B0604030504040204" pitchFamily="50" charset="-128"/>
                          <a:cs typeface="Meiryo UI" panose="020B0604030504040204" pitchFamily="50" charset="-128"/>
                        </a:rPr>
                        <a:t>会長・事務局長合同会議</a:t>
                      </a:r>
                    </a:p>
                  </a:txBody>
                  <a:tcPr marL="38381" marR="38381" marT="0" marB="0" anchor="ctr"/>
                </a:tc>
                <a:tc>
                  <a:txBody>
                    <a:bodyPr/>
                    <a:lstStyle/>
                    <a:p>
                      <a:pPr algn="just">
                        <a:lnSpc>
                          <a:spcPts val="2000"/>
                        </a:lnSpc>
                        <a:spcAft>
                          <a:spcPts val="0"/>
                        </a:spcAft>
                      </a:pPr>
                      <a:r>
                        <a:rPr lang="ja-JP" sz="1400" kern="100" dirty="0">
                          <a:latin typeface="HG丸ｺﾞｼｯｸM-PRO" panose="020F0600000000000000" pitchFamily="50" charset="-128"/>
                          <a:ea typeface="HG丸ｺﾞｼｯｸM-PRO" panose="020F0600000000000000" pitchFamily="50" charset="-128"/>
                        </a:rPr>
                        <a:t>賛助会費の納入状況報告</a:t>
                      </a:r>
                      <a:r>
                        <a:rPr lang="ja-JP" sz="1400" kern="100" dirty="0" smtClean="0">
                          <a:latin typeface="HG丸ｺﾞｼｯｸM-PRO" panose="020F0600000000000000" pitchFamily="50" charset="-128"/>
                          <a:ea typeface="HG丸ｺﾞｼｯｸM-PRO" panose="020F0600000000000000" pitchFamily="50" charset="-128"/>
                        </a:rPr>
                        <a:t>、</a:t>
                      </a:r>
                      <a:endParaRPr lang="en-US" altLang="ja-JP" sz="1400" kern="100" dirty="0" smtClean="0">
                        <a:latin typeface="HG丸ｺﾞｼｯｸM-PRO" panose="020F0600000000000000" pitchFamily="50" charset="-128"/>
                        <a:ea typeface="HG丸ｺﾞｼｯｸM-PRO" panose="020F0600000000000000" pitchFamily="50" charset="-128"/>
                      </a:endParaRPr>
                    </a:p>
                    <a:p>
                      <a:pPr algn="just">
                        <a:lnSpc>
                          <a:spcPts val="2000"/>
                        </a:lnSpc>
                        <a:spcAft>
                          <a:spcPts val="0"/>
                        </a:spcAft>
                      </a:pPr>
                      <a:r>
                        <a:rPr lang="ja-JP" sz="1400" kern="100" dirty="0" smtClean="0">
                          <a:latin typeface="HG丸ｺﾞｼｯｸM-PRO" panose="020F0600000000000000" pitchFamily="50" charset="-128"/>
                          <a:ea typeface="HG丸ｺﾞｼｯｸM-PRO" panose="020F0600000000000000" pitchFamily="50" charset="-128"/>
                        </a:rPr>
                        <a:t>年末</a:t>
                      </a:r>
                      <a:r>
                        <a:rPr lang="ja-JP" sz="1400" kern="100" dirty="0">
                          <a:latin typeface="HG丸ｺﾞｼｯｸM-PRO" panose="020F0600000000000000" pitchFamily="50" charset="-128"/>
                          <a:ea typeface="HG丸ｺﾞｼｯｸM-PRO" panose="020F0600000000000000" pitchFamily="50" charset="-128"/>
                        </a:rPr>
                        <a:t>たすけあい募金・配分金報告他</a:t>
                      </a:r>
                      <a:endParaRPr lang="ja-JP" sz="1400" kern="100" dirty="0">
                        <a:latin typeface="HG丸ｺﾞｼｯｸM-PRO" panose="020F0600000000000000" pitchFamily="50" charset="-128"/>
                        <a:ea typeface="HG丸ｺﾞｼｯｸM-PRO" panose="020F0600000000000000" pitchFamily="50" charset="-128"/>
                        <a:cs typeface="Times New Roman"/>
                      </a:endParaRPr>
                    </a:p>
                  </a:txBody>
                  <a:tcPr marL="38381" marR="38381" marT="0" marB="0" anchor="ctr"/>
                </a:tc>
              </a:tr>
            </a:tbl>
          </a:graphicData>
        </a:graphic>
      </p:graphicFrame>
      <p:sp>
        <p:nvSpPr>
          <p:cNvPr id="6146" name="AutoShape 2" descr="75%"/>
          <p:cNvSpPr>
            <a:spLocks noChangeArrowheads="1"/>
          </p:cNvSpPr>
          <p:nvPr/>
        </p:nvSpPr>
        <p:spPr bwMode="auto">
          <a:xfrm>
            <a:off x="8028384" y="3573016"/>
            <a:ext cx="361703" cy="2664296"/>
          </a:xfrm>
          <a:prstGeom prst="upDownArrow">
            <a:avLst>
              <a:gd name="adj1" fmla="val 35185"/>
              <a:gd name="adj2" fmla="val 112588"/>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74295" tIns="8890" rIns="74295" bIns="8890" numCol="1" anchor="t" anchorCtr="0" compatLnSpc="1">
            <a:prstTxWarp prst="textNoShape">
              <a:avLst/>
            </a:prstTxWarp>
          </a:bodyPr>
          <a:lstStyle/>
          <a:p>
            <a:endParaRPr lang="ja-JP" altLang="en-US"/>
          </a:p>
        </p:txBody>
      </p:sp>
      <p:sp>
        <p:nvSpPr>
          <p:cNvPr id="6151" name="Text Box 7"/>
          <p:cNvSpPr txBox="1">
            <a:spLocks noChangeArrowheads="1"/>
          </p:cNvSpPr>
          <p:nvPr/>
        </p:nvSpPr>
        <p:spPr bwMode="auto">
          <a:xfrm>
            <a:off x="8386514" y="3431381"/>
            <a:ext cx="361950" cy="2301875"/>
          </a:xfrm>
          <a:prstGeom prst="rect">
            <a:avLst/>
          </a:prstGeom>
          <a:noFill/>
          <a:ln w="9525">
            <a:noFill/>
            <a:miter lim="800000"/>
            <a:headEnd/>
            <a:tailEnd/>
          </a:ln>
        </p:spPr>
        <p:txBody>
          <a:bodyPr vert="eaVert"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cs typeface="ＭＳ Ｐゴシック" pitchFamily="50" charset="-128"/>
              </a:rPr>
              <a:t>フォローアップ研修</a:t>
            </a: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cs typeface="ＭＳ Ｐゴシック" pitchFamily="50" charset="-128"/>
              </a:rPr>
              <a:t>（希望地区）</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タイトル 1"/>
          <p:cNvSpPr txBox="1">
            <a:spLocks/>
          </p:cNvSpPr>
          <p:nvPr/>
        </p:nvSpPr>
        <p:spPr>
          <a:xfrm>
            <a:off x="395536" y="116632"/>
            <a:ext cx="7848872" cy="720080"/>
          </a:xfrm>
          <a:prstGeom prst="rect">
            <a:avLst/>
          </a:prstGeom>
        </p:spPr>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small" spc="0" normalizeH="0" baseline="0" noProof="0" dirty="0" smtClean="0">
                <a:ln>
                  <a:noFill/>
                </a:ln>
                <a:solidFill>
                  <a:srgbClr val="006600"/>
                </a:solidFill>
                <a:effectLst/>
                <a:uLnTx/>
                <a:uFillTx/>
                <a:latin typeface="HGP創英ﾌﾟﾚｾﾞﾝｽEB" pitchFamily="18" charset="-128"/>
                <a:ea typeface="HGP創英ﾌﾟﾚｾﾞﾝｽEB" pitchFamily="18" charset="-128"/>
                <a:cs typeface="+mj-cs"/>
              </a:rPr>
              <a:t>地区社協分科会</a:t>
            </a:r>
            <a:r>
              <a:rPr kumimoji="1" lang="ja-JP" altLang="en-US" sz="1600" b="0" i="0" u="none" strike="noStrike" kern="1200" cap="small" spc="0" normalizeH="0" baseline="0" noProof="0" dirty="0" smtClean="0">
                <a:ln>
                  <a:noFill/>
                </a:ln>
                <a:solidFill>
                  <a:srgbClr val="006600"/>
                </a:solidFill>
                <a:effectLst/>
                <a:uLnTx/>
                <a:uFillTx/>
                <a:latin typeface="HGP創英ﾌﾟﾚｾﾞﾝｽEB" pitchFamily="18" charset="-128"/>
                <a:ea typeface="HGP創英ﾌﾟﾚｾﾞﾝｽEB" pitchFamily="18" charset="-128"/>
                <a:cs typeface="+mj-cs"/>
              </a:rPr>
              <a:t>（合同会議・事務局長会議）</a:t>
            </a:r>
            <a:r>
              <a:rPr kumimoji="1" lang="ja-JP" altLang="en-US" sz="4000" b="0" i="0" u="none" strike="noStrike" kern="1200" cap="small" spc="0" normalizeH="0" baseline="0" noProof="0" dirty="0" smtClean="0">
                <a:ln>
                  <a:noFill/>
                </a:ln>
                <a:solidFill>
                  <a:srgbClr val="006600"/>
                </a:solidFill>
                <a:effectLst/>
                <a:uLnTx/>
                <a:uFillTx/>
                <a:latin typeface="HGP創英ﾌﾟﾚｾﾞﾝｽEB" pitchFamily="18" charset="-128"/>
                <a:ea typeface="HGP創英ﾌﾟﾚｾﾞﾝｽEB" pitchFamily="18" charset="-128"/>
                <a:cs typeface="+mj-cs"/>
              </a:rPr>
              <a:t>での活動②</a:t>
            </a:r>
            <a:endParaRPr kumimoji="1" lang="ja-JP" altLang="en-US" sz="4000" b="0" i="0" u="none" strike="noStrike" kern="1200" cap="small" spc="0" normalizeH="0" baseline="0" noProof="0" dirty="0">
              <a:ln>
                <a:noFill/>
              </a:ln>
              <a:solidFill>
                <a:srgbClr val="006600"/>
              </a:solidFill>
              <a:effectLst/>
              <a:uLnTx/>
              <a:uFillTx/>
              <a:latin typeface="HGP創英ﾌﾟﾚｾﾞﾝｽEB" pitchFamily="18" charset="-128"/>
              <a:ea typeface="HGP創英ﾌﾟﾚｾﾞﾝｽEB" pitchFamily="18" charset="-128"/>
              <a:cs typeface="+mj-cs"/>
            </a:endParaRPr>
          </a:p>
        </p:txBody>
      </p:sp>
      <p:sp>
        <p:nvSpPr>
          <p:cNvPr id="9" name="テキスト ボックス 8"/>
          <p:cNvSpPr txBox="1"/>
          <p:nvPr/>
        </p:nvSpPr>
        <p:spPr>
          <a:xfrm>
            <a:off x="8206054" y="5733256"/>
            <a:ext cx="504056" cy="523220"/>
          </a:xfrm>
          <a:prstGeom prst="rect">
            <a:avLst/>
          </a:prstGeom>
          <a:noFill/>
        </p:spPr>
        <p:txBody>
          <a:bodyPr wrap="square" rtlCol="0">
            <a:spAutoFit/>
          </a:bodyPr>
          <a:lstStyle/>
          <a:p>
            <a:r>
              <a:rPr lang="ja-JP" altLang="en-US" sz="2800" dirty="0">
                <a:solidFill>
                  <a:schemeClr val="bg1"/>
                </a:solidFill>
                <a:latin typeface="+mj-ea"/>
                <a:ea typeface="+mj-ea"/>
              </a:rPr>
              <a:t>９</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876479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sz="quarter" idx="1"/>
            <p:extLst>
              <p:ext uri="{D42A27DB-BD31-4B8C-83A1-F6EECF244321}">
                <p14:modId xmlns:p14="http://schemas.microsoft.com/office/powerpoint/2010/main" val="3464773385"/>
              </p:ext>
            </p:extLst>
          </p:nvPr>
        </p:nvGraphicFramePr>
        <p:xfrm>
          <a:off x="323528" y="1196751"/>
          <a:ext cx="7848872" cy="5418832"/>
        </p:xfrm>
        <a:graphic>
          <a:graphicData uri="http://schemas.openxmlformats.org/drawingml/2006/table">
            <a:tbl>
              <a:tblPr firstCol="1" bandRow="1">
                <a:tableStyleId>{10A1B5D5-9B99-4C35-A422-299274C87663}</a:tableStyleId>
              </a:tblPr>
              <a:tblGrid>
                <a:gridCol w="2208191"/>
                <a:gridCol w="5640681"/>
              </a:tblGrid>
              <a:tr h="992149">
                <a:tc>
                  <a:txBody>
                    <a:bodyPr/>
                    <a:lstStyle/>
                    <a:p>
                      <a:pPr algn="ctr" fontAlgn="ctr"/>
                      <a:r>
                        <a:rPr lang="ja-JP" altLang="en-US" sz="2400" u="none" strike="noStrike" dirty="0">
                          <a:effectLst/>
                          <a:latin typeface="Meiryo UI" panose="020B0604030504040204" pitchFamily="50" charset="-128"/>
                          <a:ea typeface="Meiryo UI" panose="020B0604030504040204" pitchFamily="50" charset="-128"/>
                          <a:cs typeface="Meiryo UI" panose="020B0604030504040204" pitchFamily="50" charset="-128"/>
                        </a:rPr>
                        <a:t>港北</a:t>
                      </a:r>
                      <a:r>
                        <a:rPr lang="ja-JP" altLang="en-US"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モデル</a:t>
                      </a:r>
                      <a:endParaRPr lang="en-US" altLang="ja-JP"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様式集</a:t>
                      </a:r>
                      <a:endParaRPr lang="ja-JP" altLang="en-US" sz="2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910" marR="8910" marT="8910" marB="0" anchor="ctr"/>
                </a:tc>
                <a:tc>
                  <a:txBody>
                    <a:bodyPr/>
                    <a:lstStyle/>
                    <a:p>
                      <a:pPr algn="l" fontAlgn="ctr"/>
                      <a:r>
                        <a:rPr lang="ja-JP" altLang="en-US" sz="1800" u="none" strike="noStrike" dirty="0">
                          <a:effectLst/>
                          <a:latin typeface="HG丸ｺﾞｼｯｸM-PRO" panose="020F0600000000000000" pitchFamily="50" charset="-128"/>
                          <a:ea typeface="HG丸ｺﾞｼｯｸM-PRO" panose="020F0600000000000000" pitchFamily="50" charset="-128"/>
                        </a:rPr>
                        <a:t>■運営の透明性と適正化を目的</a:t>
                      </a:r>
                      <a:br>
                        <a:rPr lang="ja-JP" altLang="en-US" sz="1800" u="none" strike="noStrike" dirty="0">
                          <a:effectLst/>
                          <a:latin typeface="HG丸ｺﾞｼｯｸM-PRO" panose="020F0600000000000000" pitchFamily="50" charset="-128"/>
                          <a:ea typeface="HG丸ｺﾞｼｯｸM-PRO" panose="020F0600000000000000" pitchFamily="50" charset="-128"/>
                        </a:rPr>
                      </a:br>
                      <a:r>
                        <a:rPr lang="ja-JP" altLang="en-US" sz="1800" u="none" strike="noStrike" dirty="0">
                          <a:effectLst/>
                          <a:latin typeface="HG丸ｺﾞｼｯｸM-PRO" panose="020F0600000000000000" pitchFamily="50" charset="-128"/>
                          <a:ea typeface="HG丸ｺﾞｼｯｸM-PRO" panose="020F0600000000000000" pitchFamily="50" charset="-128"/>
                        </a:rPr>
                        <a:t>■地区社協活動運営費様式等をもと</a:t>
                      </a:r>
                      <a:r>
                        <a:rPr lang="ja-JP" altLang="en-US" sz="1800" u="none" strike="noStrike" dirty="0" smtClean="0">
                          <a:effectLst/>
                          <a:latin typeface="HG丸ｺﾞｼｯｸM-PRO" panose="020F0600000000000000" pitchFamily="50" charset="-128"/>
                          <a:ea typeface="HG丸ｺﾞｼｯｸM-PRO" panose="020F0600000000000000" pitchFamily="50" charset="-128"/>
                        </a:rPr>
                        <a:t>に経理様式を整備</a:t>
                      </a:r>
                      <a:r>
                        <a:rPr lang="ja-JP" altLang="en-US" sz="1800" u="none" strike="noStrike" dirty="0">
                          <a:effectLst/>
                          <a:latin typeface="HG丸ｺﾞｼｯｸM-PRO" panose="020F0600000000000000" pitchFamily="50" charset="-128"/>
                          <a:ea typeface="HG丸ｺﾞｼｯｸM-PRO" panose="020F0600000000000000" pitchFamily="50" charset="-128"/>
                        </a:rPr>
                        <a:t/>
                      </a:r>
                      <a:br>
                        <a:rPr lang="ja-JP" altLang="en-US" sz="1800" u="none" strike="noStrike" dirty="0">
                          <a:effectLst/>
                          <a:latin typeface="HG丸ｺﾞｼｯｸM-PRO" panose="020F0600000000000000" pitchFamily="50" charset="-128"/>
                          <a:ea typeface="HG丸ｺﾞｼｯｸM-PRO" panose="020F0600000000000000" pitchFamily="50" charset="-128"/>
                        </a:rPr>
                      </a:br>
                      <a:r>
                        <a:rPr lang="ja-JP" altLang="en-US" sz="1800" u="none" strike="noStrike" dirty="0" smtClean="0">
                          <a:effectLst/>
                          <a:latin typeface="HG丸ｺﾞｼｯｸM-PRO" panose="020F0600000000000000" pitchFamily="50" charset="-128"/>
                          <a:ea typeface="HG丸ｺﾞｼｯｸM-PRO" panose="020F0600000000000000" pitchFamily="50" charset="-128"/>
                        </a:rPr>
                        <a:t>■ほぼ</a:t>
                      </a:r>
                      <a:r>
                        <a:rPr lang="ja-JP" altLang="en-US" sz="1800" u="none" strike="noStrike" dirty="0">
                          <a:effectLst/>
                          <a:latin typeface="HG丸ｺﾞｼｯｸM-PRO" panose="020F0600000000000000" pitchFamily="50" charset="-128"/>
                          <a:ea typeface="HG丸ｺﾞｼｯｸM-PRO" panose="020F0600000000000000" pitchFamily="50" charset="-128"/>
                        </a:rPr>
                        <a:t>全地区適用</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910" marR="8910" marT="8910" marB="0" anchor="ctr"/>
                </a:tc>
              </a:tr>
              <a:tr h="1165535">
                <a:tc>
                  <a:txBody>
                    <a:bodyPr/>
                    <a:lstStyle/>
                    <a:p>
                      <a:pPr algn="ctr" fontAlgn="ctr"/>
                      <a:r>
                        <a:rPr lang="ja-JP" altLang="en-US" sz="2400" u="none" strike="noStrike" dirty="0">
                          <a:effectLst/>
                          <a:latin typeface="Meiryo UI" panose="020B0604030504040204" pitchFamily="50" charset="-128"/>
                          <a:ea typeface="Meiryo UI" panose="020B0604030504040204" pitchFamily="50" charset="-128"/>
                          <a:cs typeface="Meiryo UI" panose="020B0604030504040204" pitchFamily="50" charset="-128"/>
                        </a:rPr>
                        <a:t>地区活動</a:t>
                      </a:r>
                      <a:r>
                        <a:rPr lang="ja-JP" altLang="en-US"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チェックシート</a:t>
                      </a:r>
                      <a:endParaRPr lang="ja-JP" altLang="en-US" sz="2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910" marR="8910" marT="8910" marB="0" anchor="ctr"/>
                </a:tc>
                <a:tc>
                  <a:txBody>
                    <a:bodyPr/>
                    <a:lstStyle/>
                    <a:p>
                      <a:pPr algn="l" fontAlgn="ctr"/>
                      <a:r>
                        <a:rPr lang="ja-JP" altLang="en-US" sz="1800" u="none" strike="noStrike" dirty="0">
                          <a:effectLst/>
                          <a:latin typeface="HG丸ｺﾞｼｯｸM-PRO" panose="020F0600000000000000" pitchFamily="50" charset="-128"/>
                          <a:ea typeface="HG丸ｺﾞｼｯｸM-PRO" panose="020F0600000000000000" pitchFamily="50" charset="-128"/>
                        </a:rPr>
                        <a:t>■事業の充実と連動した助成金交付率の</a:t>
                      </a:r>
                      <a:r>
                        <a:rPr lang="ja-JP" altLang="en-US" sz="1800" u="none" strike="noStrike" dirty="0" smtClean="0">
                          <a:effectLst/>
                          <a:latin typeface="HG丸ｺﾞｼｯｸM-PRO" panose="020F0600000000000000" pitchFamily="50" charset="-128"/>
                          <a:ea typeface="HG丸ｺﾞｼｯｸM-PRO" panose="020F0600000000000000" pitchFamily="50" charset="-128"/>
                        </a:rPr>
                        <a:t>決定根拠</a:t>
                      </a:r>
                      <a:endParaRPr lang="en-US" altLang="ja-JP" sz="180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1800" u="none" strike="noStrike" dirty="0" smtClean="0">
                          <a:effectLst/>
                          <a:latin typeface="HG丸ｺﾞｼｯｸM-PRO" panose="020F0600000000000000" pitchFamily="50" charset="-128"/>
                          <a:ea typeface="HG丸ｺﾞｼｯｸM-PRO" panose="020F0600000000000000" pitchFamily="50" charset="-128"/>
                        </a:rPr>
                        <a:t>■「地区社協ヒアリング」にて自主点検、事前提出</a:t>
                      </a:r>
                      <a:r>
                        <a:rPr lang="ja-JP" altLang="en-US" sz="1800" u="none" strike="noStrike" dirty="0">
                          <a:effectLst/>
                          <a:latin typeface="HG丸ｺﾞｼｯｸM-PRO" panose="020F0600000000000000" pitchFamily="50" charset="-128"/>
                          <a:ea typeface="HG丸ｺﾞｼｯｸM-PRO" panose="020F0600000000000000" pitchFamily="50" charset="-128"/>
                        </a:rPr>
                        <a:t/>
                      </a:r>
                      <a:br>
                        <a:rPr lang="ja-JP" altLang="en-US" sz="1800" u="none" strike="noStrike" dirty="0">
                          <a:effectLst/>
                          <a:latin typeface="HG丸ｺﾞｼｯｸM-PRO" panose="020F0600000000000000" pitchFamily="50" charset="-128"/>
                          <a:ea typeface="HG丸ｺﾞｼｯｸM-PRO" panose="020F0600000000000000" pitchFamily="50" charset="-128"/>
                        </a:rPr>
                      </a:br>
                      <a:r>
                        <a:rPr lang="ja-JP" altLang="en-US" sz="1800" u="none" strike="noStrike" dirty="0">
                          <a:effectLst/>
                          <a:latin typeface="HG丸ｺﾞｼｯｸM-PRO" panose="020F0600000000000000" pitchFamily="50" charset="-128"/>
                          <a:ea typeface="HG丸ｺﾞｼｯｸM-PRO" panose="020F0600000000000000" pitchFamily="50" charset="-128"/>
                        </a:rPr>
                        <a:t>■</a:t>
                      </a:r>
                      <a:r>
                        <a:rPr lang="en-US" altLang="ja-JP" sz="1800" u="none" strike="noStrike" dirty="0">
                          <a:effectLst/>
                          <a:latin typeface="HG丸ｺﾞｼｯｸM-PRO" panose="020F0600000000000000" pitchFamily="50" charset="-128"/>
                          <a:ea typeface="HG丸ｺﾞｼｯｸM-PRO" panose="020F0600000000000000" pitchFamily="50" charset="-128"/>
                        </a:rPr>
                        <a:t>(</a:t>
                      </a:r>
                      <a:r>
                        <a:rPr lang="ja-JP" altLang="en-US" sz="1800" u="none" strike="noStrike" dirty="0">
                          <a:effectLst/>
                          <a:latin typeface="HG丸ｺﾞｼｯｸM-PRO" panose="020F0600000000000000" pitchFamily="50" charset="-128"/>
                          <a:ea typeface="HG丸ｺﾞｼｯｸM-PRO" panose="020F0600000000000000" pitchFamily="50" charset="-128"/>
                        </a:rPr>
                        <a:t>旧</a:t>
                      </a:r>
                      <a:r>
                        <a:rPr lang="en-US" altLang="ja-JP" sz="1800" u="none" strike="noStrike" dirty="0">
                          <a:effectLst/>
                          <a:latin typeface="HG丸ｺﾞｼｯｸM-PRO" panose="020F0600000000000000" pitchFamily="50" charset="-128"/>
                          <a:ea typeface="HG丸ｺﾞｼｯｸM-PRO" panose="020F0600000000000000" pitchFamily="50" charset="-128"/>
                        </a:rPr>
                        <a:t>)</a:t>
                      </a:r>
                      <a:r>
                        <a:rPr lang="ja-JP" altLang="en-US" sz="1800" u="none" strike="noStrike" dirty="0">
                          <a:effectLst/>
                          <a:latin typeface="HG丸ｺﾞｼｯｸM-PRO" panose="020F0600000000000000" pitchFamily="50" charset="-128"/>
                          <a:ea typeface="HG丸ｺﾞｼｯｸM-PRO" panose="020F0600000000000000" pitchFamily="50" charset="-128"/>
                        </a:rPr>
                        <a:t>地域力</a:t>
                      </a:r>
                      <a:r>
                        <a:rPr lang="ja-JP" altLang="en-US" sz="1800" u="none" strike="noStrike" dirty="0" smtClean="0">
                          <a:effectLst/>
                          <a:latin typeface="HG丸ｺﾞｼｯｸM-PRO" panose="020F0600000000000000" pitchFamily="50" charset="-128"/>
                          <a:ea typeface="HG丸ｺﾞｼｯｸM-PRO" panose="020F0600000000000000" pitchFamily="50" charset="-128"/>
                        </a:rPr>
                        <a:t>検定を</a:t>
                      </a:r>
                      <a:r>
                        <a:rPr lang="en-US" altLang="ja-JP" sz="1800" u="none" strike="noStrike" dirty="0" smtClean="0">
                          <a:effectLst/>
                          <a:latin typeface="HG丸ｺﾞｼｯｸM-PRO" panose="020F0600000000000000" pitchFamily="50" charset="-128"/>
                          <a:ea typeface="HG丸ｺﾞｼｯｸM-PRO" panose="020F0600000000000000" pitchFamily="50" charset="-128"/>
                        </a:rPr>
                        <a:t>H25</a:t>
                      </a:r>
                      <a:r>
                        <a:rPr lang="ja-JP" altLang="en-US" sz="1800" u="none" strike="noStrike" dirty="0">
                          <a:effectLst/>
                          <a:latin typeface="HG丸ｺﾞｼｯｸM-PRO" panose="020F0600000000000000" pitchFamily="50" charset="-128"/>
                          <a:ea typeface="HG丸ｺﾞｼｯｸM-PRO" panose="020F0600000000000000" pitchFamily="50" charset="-128"/>
                        </a:rPr>
                        <a:t>年度より</a:t>
                      </a:r>
                      <a:r>
                        <a:rPr lang="en-US" altLang="ja-JP" sz="1800" u="none" strike="noStrike" dirty="0">
                          <a:effectLst/>
                          <a:latin typeface="HG丸ｺﾞｼｯｸM-PRO" panose="020F0600000000000000" pitchFamily="50" charset="-128"/>
                          <a:ea typeface="HG丸ｺﾞｼｯｸM-PRO" panose="020F0600000000000000" pitchFamily="50" charset="-128"/>
                        </a:rPr>
                        <a:t>(</a:t>
                      </a:r>
                      <a:r>
                        <a:rPr lang="ja-JP" altLang="en-US" sz="1800" u="none" strike="noStrike" dirty="0">
                          <a:effectLst/>
                          <a:latin typeface="HG丸ｺﾞｼｯｸM-PRO" panose="020F0600000000000000" pitchFamily="50" charset="-128"/>
                          <a:ea typeface="HG丸ｺﾞｼｯｸM-PRO" panose="020F0600000000000000" pitchFamily="50" charset="-128"/>
                        </a:rPr>
                        <a:t>新</a:t>
                      </a:r>
                      <a:r>
                        <a:rPr lang="en-US" altLang="ja-JP" sz="1800" u="none" strike="noStrike" dirty="0">
                          <a:effectLst/>
                          <a:latin typeface="HG丸ｺﾞｼｯｸM-PRO" panose="020F0600000000000000" pitchFamily="50" charset="-128"/>
                          <a:ea typeface="HG丸ｺﾞｼｯｸM-PRO" panose="020F0600000000000000" pitchFamily="50" charset="-128"/>
                        </a:rPr>
                        <a:t>)</a:t>
                      </a:r>
                      <a:r>
                        <a:rPr lang="ja-JP" altLang="en-US" sz="1800" u="none" strike="noStrike" dirty="0">
                          <a:effectLst/>
                          <a:latin typeface="HG丸ｺﾞｼｯｸM-PRO" panose="020F0600000000000000" pitchFamily="50" charset="-128"/>
                          <a:ea typeface="HG丸ｺﾞｼｯｸM-PRO" panose="020F0600000000000000" pitchFamily="50" charset="-128"/>
                        </a:rPr>
                        <a:t>地区活動の</a:t>
                      </a:r>
                      <a:r>
                        <a:rPr lang="ja-JP" altLang="en-US" sz="1800" u="none" strike="noStrike" dirty="0" smtClean="0">
                          <a:effectLst/>
                          <a:latin typeface="HG丸ｺﾞｼｯｸM-PRO" panose="020F0600000000000000" pitchFamily="50" charset="-128"/>
                          <a:ea typeface="HG丸ｺﾞｼｯｸM-PRO" panose="020F0600000000000000" pitchFamily="50" charset="-128"/>
                        </a:rPr>
                        <a:t>チェックシートへ変更、</a:t>
                      </a:r>
                      <a:r>
                        <a:rPr lang="en-US" altLang="ja-JP" sz="1800" u="none" strike="noStrike" dirty="0" smtClean="0">
                          <a:effectLst/>
                          <a:latin typeface="HG丸ｺﾞｼｯｸM-PRO" panose="020F0600000000000000" pitchFamily="50" charset="-128"/>
                          <a:ea typeface="HG丸ｺﾞｼｯｸM-PRO" panose="020F0600000000000000" pitchFamily="50" charset="-128"/>
                        </a:rPr>
                        <a:t>H27</a:t>
                      </a:r>
                      <a:r>
                        <a:rPr lang="ja-JP" altLang="en-US" sz="1800" u="none" strike="noStrike" dirty="0" smtClean="0">
                          <a:effectLst/>
                          <a:latin typeface="HG丸ｺﾞｼｯｸM-PRO" panose="020F0600000000000000" pitchFamily="50" charset="-128"/>
                          <a:ea typeface="HG丸ｺﾞｼｯｸM-PRO" panose="020F0600000000000000" pitchFamily="50" charset="-128"/>
                        </a:rPr>
                        <a:t>年度第２版に改訂予定</a:t>
                      </a:r>
                      <a:endParaRPr lang="en-US" altLang="ja-JP" sz="1800" u="none" strike="noStrike" dirty="0" smtClean="0">
                        <a:effectLst/>
                        <a:latin typeface="HG丸ｺﾞｼｯｸM-PRO" panose="020F0600000000000000" pitchFamily="50" charset="-128"/>
                        <a:ea typeface="HG丸ｺﾞｼｯｸM-PRO" panose="020F0600000000000000" pitchFamily="50" charset="-128"/>
                      </a:endParaRPr>
                    </a:p>
                  </a:txBody>
                  <a:tcPr marL="8910" marR="8910" marT="8910" marB="0" anchor="ctr"/>
                </a:tc>
              </a:tr>
              <a:tr h="1146269">
                <a:tc>
                  <a:txBody>
                    <a:bodyPr/>
                    <a:lstStyle/>
                    <a:p>
                      <a:pPr algn="ctr" fontAlgn="ctr"/>
                      <a:r>
                        <a:rPr lang="ja-JP" altLang="en-US"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助成金</a:t>
                      </a:r>
                      <a:endParaRPr lang="en-US" altLang="ja-JP"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8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（区社協賛助会費</a:t>
                      </a:r>
                      <a:endParaRPr lang="en-US" altLang="ja-JP" sz="18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8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原資）</a:t>
                      </a:r>
                      <a:endParaRPr lang="ja-JP" altLang="en-US" sz="18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910" marR="8910" marT="8910" marB="0" anchor="ctr"/>
                </a:tc>
                <a:tc>
                  <a:txBody>
                    <a:bodyPr/>
                    <a:lstStyle/>
                    <a:p>
                      <a:pPr algn="l" fontAlgn="ctr"/>
                      <a:r>
                        <a:rPr lang="ja-JP" altLang="en-US" sz="1800" u="none" strike="noStrike" dirty="0" smtClean="0">
                          <a:effectLst/>
                          <a:latin typeface="HG丸ｺﾞｼｯｸM-PRO" panose="020F0600000000000000" pitchFamily="50" charset="-128"/>
                          <a:ea typeface="HG丸ｺﾞｼｯｸM-PRO" panose="020F0600000000000000" pitchFamily="50" charset="-128"/>
                        </a:rPr>
                        <a:t>■</a:t>
                      </a:r>
                      <a:r>
                        <a:rPr lang="ja-JP" altLang="en-US" sz="1800" u="none" strike="noStrike" dirty="0">
                          <a:effectLst/>
                          <a:latin typeface="HG丸ｺﾞｼｯｸM-PRO" panose="020F0600000000000000" pitchFamily="50" charset="-128"/>
                          <a:ea typeface="HG丸ｺﾞｼｯｸM-PRO" panose="020F0600000000000000" pitchFamily="50" charset="-128"/>
                        </a:rPr>
                        <a:t>一口</a:t>
                      </a:r>
                      <a:r>
                        <a:rPr lang="en-US" altLang="ja-JP" sz="1800" u="none" strike="noStrike" dirty="0">
                          <a:effectLst/>
                          <a:latin typeface="HG丸ｺﾞｼｯｸM-PRO" panose="020F0600000000000000" pitchFamily="50" charset="-128"/>
                          <a:ea typeface="HG丸ｺﾞｼｯｸM-PRO" panose="020F0600000000000000" pitchFamily="50" charset="-128"/>
                        </a:rPr>
                        <a:t>2000</a:t>
                      </a:r>
                      <a:r>
                        <a:rPr lang="ja-JP" altLang="en-US" sz="1800" u="none" strike="noStrike" dirty="0">
                          <a:effectLst/>
                          <a:latin typeface="HG丸ｺﾞｼｯｸM-PRO" panose="020F0600000000000000" pitchFamily="50" charset="-128"/>
                          <a:ea typeface="HG丸ｺﾞｼｯｸM-PRO" panose="020F0600000000000000" pitchFamily="50" charset="-128"/>
                        </a:rPr>
                        <a:t>円の区社協賛助会費を、地区社協に集めていただき、</a:t>
                      </a:r>
                      <a:r>
                        <a:rPr lang="en-US" altLang="ja-JP" sz="1800" u="none" strike="noStrike" dirty="0">
                          <a:effectLst/>
                          <a:latin typeface="HG丸ｺﾞｼｯｸM-PRO" panose="020F0600000000000000" pitchFamily="50" charset="-128"/>
                          <a:ea typeface="HG丸ｺﾞｼｯｸM-PRO" panose="020F0600000000000000" pitchFamily="50" charset="-128"/>
                        </a:rPr>
                        <a:t>70</a:t>
                      </a:r>
                      <a:r>
                        <a:rPr lang="ja-JP" altLang="en-US" sz="1800" u="none" strike="noStrike" dirty="0">
                          <a:effectLst/>
                          <a:latin typeface="HG丸ｺﾞｼｯｸM-PRO" panose="020F0600000000000000" pitchFamily="50" charset="-128"/>
                          <a:ea typeface="HG丸ｺﾞｼｯｸM-PRO" panose="020F0600000000000000" pitchFamily="50" charset="-128"/>
                        </a:rPr>
                        <a:t>～</a:t>
                      </a:r>
                      <a:r>
                        <a:rPr lang="en-US" altLang="ja-JP" sz="1800" u="none" strike="noStrike" dirty="0">
                          <a:effectLst/>
                          <a:latin typeface="HG丸ｺﾞｼｯｸM-PRO" panose="020F0600000000000000" pitchFamily="50" charset="-128"/>
                          <a:ea typeface="HG丸ｺﾞｼｯｸM-PRO" panose="020F0600000000000000" pitchFamily="50" charset="-128"/>
                        </a:rPr>
                        <a:t>90</a:t>
                      </a:r>
                      <a:r>
                        <a:rPr lang="ja-JP" altLang="en-US" sz="1800" u="none" strike="noStrike" dirty="0">
                          <a:effectLst/>
                          <a:latin typeface="HG丸ｺﾞｼｯｸM-PRO" panose="020F0600000000000000" pitchFamily="50" charset="-128"/>
                          <a:ea typeface="HG丸ｺﾞｼｯｸM-PRO" panose="020F0600000000000000" pitchFamily="50" charset="-128"/>
                        </a:rPr>
                        <a:t>％の交付率で助成金交付。</a:t>
                      </a:r>
                      <a:br>
                        <a:rPr lang="ja-JP" altLang="en-US" sz="1800" u="none" strike="noStrike" dirty="0">
                          <a:effectLst/>
                          <a:latin typeface="HG丸ｺﾞｼｯｸM-PRO" panose="020F0600000000000000" pitchFamily="50" charset="-128"/>
                          <a:ea typeface="HG丸ｺﾞｼｯｸM-PRO" panose="020F0600000000000000" pitchFamily="50" charset="-128"/>
                        </a:rPr>
                      </a:br>
                      <a:r>
                        <a:rPr lang="ja-JP" altLang="en-US" sz="1800" u="none" strike="noStrike" dirty="0" smtClean="0">
                          <a:effectLst/>
                          <a:latin typeface="HG丸ｺﾞｼｯｸM-PRO" panose="020F0600000000000000" pitchFamily="50" charset="-128"/>
                          <a:ea typeface="HG丸ｺﾞｼｯｸM-PRO" panose="020F0600000000000000" pitchFamily="50" charset="-128"/>
                        </a:rPr>
                        <a:t>■交付率</a:t>
                      </a:r>
                      <a:r>
                        <a:rPr lang="ja-JP" altLang="en-US" sz="1800" u="none" strike="noStrike" dirty="0">
                          <a:effectLst/>
                          <a:latin typeface="HG丸ｺﾞｼｯｸM-PRO" panose="020F0600000000000000" pitchFamily="50" charset="-128"/>
                          <a:ea typeface="HG丸ｺﾞｼｯｸM-PRO" panose="020F0600000000000000" pitchFamily="50" charset="-128"/>
                        </a:rPr>
                        <a:t>は「地区活動チェックシート」とヒアリング内容に基づく</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910" marR="8910" marT="8910" marB="0" anchor="ctr"/>
                </a:tc>
              </a:tr>
              <a:tr h="1008689">
                <a:tc>
                  <a:txBody>
                    <a:bodyPr/>
                    <a:lstStyle/>
                    <a:p>
                      <a:pPr algn="ctr" fontAlgn="ctr"/>
                      <a:r>
                        <a:rPr lang="zh-TW" altLang="en-US"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地区社協</a:t>
                      </a:r>
                      <a:endParaRPr lang="en-US" altLang="zh-TW"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zh-TW" altLang="en-US"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活動</a:t>
                      </a:r>
                      <a:r>
                        <a:rPr lang="zh-TW" altLang="en-US" sz="2400" u="none" strike="noStrike" dirty="0">
                          <a:effectLst/>
                          <a:latin typeface="Meiryo UI" panose="020B0604030504040204" pitchFamily="50" charset="-128"/>
                          <a:ea typeface="Meiryo UI" panose="020B0604030504040204" pitchFamily="50" charset="-128"/>
                          <a:cs typeface="Meiryo UI" panose="020B0604030504040204" pitchFamily="50" charset="-128"/>
                        </a:rPr>
                        <a:t>事例集</a:t>
                      </a:r>
                      <a:endParaRPr lang="zh-TW" altLang="en-US" sz="2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910" marR="8910" marT="8910" marB="0" anchor="ctr"/>
                </a:tc>
                <a:tc>
                  <a:txBody>
                    <a:bodyPr/>
                    <a:lstStyle/>
                    <a:p>
                      <a:pPr algn="l" fontAlgn="ctr"/>
                      <a:r>
                        <a:rPr lang="ja-JP" altLang="en-US" sz="1800" u="none" strike="noStrike" dirty="0">
                          <a:effectLst/>
                          <a:latin typeface="HG丸ｺﾞｼｯｸM-PRO" panose="020F0600000000000000" pitchFamily="50" charset="-128"/>
                          <a:ea typeface="HG丸ｺﾞｼｯｸM-PRO" panose="020F0600000000000000" pitchFamily="50" charset="-128"/>
                        </a:rPr>
                        <a:t>■地区社協が支える地域福祉活動の「ヒント」や「工夫方法」「広報」の事例を蓄積し活用する事例集。</a:t>
                      </a:r>
                      <a:r>
                        <a:rPr lang="en-US" altLang="ja-JP" sz="1800" u="none" strike="noStrike" dirty="0">
                          <a:effectLst/>
                          <a:latin typeface="HG丸ｺﾞｼｯｸM-PRO" panose="020F0600000000000000" pitchFamily="50" charset="-128"/>
                          <a:ea typeface="HG丸ｺﾞｼｯｸM-PRO" panose="020F0600000000000000" pitchFamily="50" charset="-128"/>
                        </a:rPr>
                        <a:t>H24</a:t>
                      </a:r>
                      <a:r>
                        <a:rPr lang="ja-JP" altLang="en-US" sz="1800" u="none" strike="noStrike" dirty="0">
                          <a:effectLst/>
                          <a:latin typeface="HG丸ｺﾞｼｯｸM-PRO" panose="020F0600000000000000" pitchFamily="50" charset="-128"/>
                          <a:ea typeface="HG丸ｺﾞｼｯｸM-PRO" panose="020F0600000000000000" pitchFamily="50" charset="-128"/>
                        </a:rPr>
                        <a:t>第</a:t>
                      </a:r>
                      <a:r>
                        <a:rPr lang="en-US" altLang="ja-JP" sz="1800" u="none" strike="noStrike" dirty="0">
                          <a:effectLst/>
                          <a:latin typeface="HG丸ｺﾞｼｯｸM-PRO" panose="020F0600000000000000" pitchFamily="50" charset="-128"/>
                          <a:ea typeface="HG丸ｺﾞｼｯｸM-PRO" panose="020F0600000000000000" pitchFamily="50" charset="-128"/>
                        </a:rPr>
                        <a:t>1</a:t>
                      </a:r>
                      <a:r>
                        <a:rPr lang="ja-JP" altLang="en-US" sz="1800" u="none" strike="noStrike" dirty="0" smtClean="0">
                          <a:effectLst/>
                          <a:latin typeface="HG丸ｺﾞｼｯｸM-PRO" panose="020F0600000000000000" pitchFamily="50" charset="-128"/>
                          <a:ea typeface="HG丸ｺﾞｼｯｸM-PRO" panose="020F0600000000000000" pitchFamily="50" charset="-128"/>
                        </a:rPr>
                        <a:t>版、</a:t>
                      </a:r>
                      <a:r>
                        <a:rPr lang="en-US" altLang="ja-JP" sz="1800" u="none" strike="noStrike" dirty="0" smtClean="0">
                          <a:effectLst/>
                          <a:latin typeface="HG丸ｺﾞｼｯｸM-PRO" panose="020F0600000000000000" pitchFamily="50" charset="-128"/>
                          <a:ea typeface="HG丸ｺﾞｼｯｸM-PRO" panose="020F0600000000000000" pitchFamily="50" charset="-128"/>
                        </a:rPr>
                        <a:t>H25</a:t>
                      </a:r>
                      <a:r>
                        <a:rPr lang="ja-JP" altLang="en-US" sz="1800" u="none" strike="noStrike" dirty="0">
                          <a:effectLst/>
                          <a:latin typeface="HG丸ｺﾞｼｯｸM-PRO" panose="020F0600000000000000" pitchFamily="50" charset="-128"/>
                          <a:ea typeface="HG丸ｺﾞｼｯｸM-PRO" panose="020F0600000000000000" pitchFamily="50" charset="-128"/>
                        </a:rPr>
                        <a:t>第</a:t>
                      </a:r>
                      <a:r>
                        <a:rPr lang="en-US" altLang="ja-JP" sz="1800" u="none" strike="noStrike" dirty="0">
                          <a:effectLst/>
                          <a:latin typeface="HG丸ｺﾞｼｯｸM-PRO" panose="020F0600000000000000" pitchFamily="50" charset="-128"/>
                          <a:ea typeface="HG丸ｺﾞｼｯｸM-PRO" panose="020F0600000000000000" pitchFamily="50" charset="-128"/>
                        </a:rPr>
                        <a:t>2</a:t>
                      </a:r>
                      <a:r>
                        <a:rPr lang="ja-JP" altLang="en-US" sz="1800" u="none" strike="noStrike" dirty="0" smtClean="0">
                          <a:effectLst/>
                          <a:latin typeface="HG丸ｺﾞｼｯｸM-PRO" panose="020F0600000000000000" pitchFamily="50" charset="-128"/>
                          <a:ea typeface="HG丸ｺﾞｼｯｸM-PRO" panose="020F0600000000000000" pitchFamily="50" charset="-128"/>
                        </a:rPr>
                        <a:t>版、</a:t>
                      </a:r>
                      <a:r>
                        <a:rPr lang="en-US" altLang="ja-JP" sz="1800" u="none" strike="noStrike" dirty="0" smtClean="0">
                          <a:effectLst/>
                          <a:latin typeface="HG丸ｺﾞｼｯｸM-PRO" panose="020F0600000000000000" pitchFamily="50" charset="-128"/>
                          <a:ea typeface="HG丸ｺﾞｼｯｸM-PRO" panose="020F0600000000000000" pitchFamily="50" charset="-128"/>
                        </a:rPr>
                        <a:t>H26WEB</a:t>
                      </a:r>
                      <a:r>
                        <a:rPr lang="ja-JP" altLang="en-US" sz="1800" u="none" strike="noStrike" dirty="0" smtClean="0">
                          <a:effectLst/>
                          <a:latin typeface="HG丸ｺﾞｼｯｸM-PRO" panose="020F0600000000000000" pitchFamily="50" charset="-128"/>
                          <a:ea typeface="HG丸ｺﾞｼｯｸM-PRO" panose="020F0600000000000000" pitchFamily="50" charset="-128"/>
                        </a:rPr>
                        <a:t>版・事例追加</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910" marR="8910" marT="8910" marB="0" anchor="ctr"/>
                </a:tc>
              </a:tr>
              <a:tr h="1064117">
                <a:tc>
                  <a:txBody>
                    <a:bodyPr/>
                    <a:lstStyle/>
                    <a:p>
                      <a:pPr algn="ctr" fontAlgn="ctr"/>
                      <a:r>
                        <a:rPr lang="ja-JP" altLang="en-US"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地区社協</a:t>
                      </a:r>
                      <a:endParaRPr lang="en-US" altLang="ja-JP"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2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リーフレット</a:t>
                      </a:r>
                      <a:endParaRPr lang="ja-JP" altLang="en-US" sz="2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910" marR="8910" marT="8910" marB="0" anchor="ctr"/>
                </a:tc>
                <a:tc>
                  <a:txBody>
                    <a:bodyPr/>
                    <a:lstStyle/>
                    <a:p>
                      <a:pPr algn="l" fontAlgn="ctr"/>
                      <a:r>
                        <a:rPr lang="ja-JP" altLang="en-US" sz="1800" u="none" strike="noStrike" dirty="0">
                          <a:effectLst/>
                          <a:latin typeface="HG丸ｺﾞｼｯｸM-PRO" panose="020F0600000000000000" pitchFamily="50" charset="-128"/>
                          <a:ea typeface="HG丸ｺﾞｼｯｸM-PRO" panose="020F0600000000000000" pitchFamily="50" charset="-128"/>
                        </a:rPr>
                        <a:t>■</a:t>
                      </a:r>
                      <a:r>
                        <a:rPr lang="en-US" altLang="ja-JP" sz="1800" u="none" strike="noStrike" dirty="0">
                          <a:effectLst/>
                          <a:latin typeface="HG丸ｺﾞｼｯｸM-PRO" panose="020F0600000000000000" pitchFamily="50" charset="-128"/>
                          <a:ea typeface="HG丸ｺﾞｼｯｸM-PRO" panose="020F0600000000000000" pitchFamily="50" charset="-128"/>
                        </a:rPr>
                        <a:t>H22</a:t>
                      </a:r>
                      <a:r>
                        <a:rPr lang="ja-JP" altLang="en-US" sz="1800" u="none" strike="noStrike" dirty="0">
                          <a:effectLst/>
                          <a:latin typeface="HG丸ｺﾞｼｯｸM-PRO" panose="020F0600000000000000" pitchFamily="50" charset="-128"/>
                          <a:ea typeface="HG丸ｺﾞｼｯｸM-PRO" panose="020F0600000000000000" pitchFamily="50" charset="-128"/>
                        </a:rPr>
                        <a:t>年度末賛助会費募集資材として、フルカラーリーフレットを作成。表を区社協共通面、中面を</a:t>
                      </a:r>
                      <a:r>
                        <a:rPr lang="en-US" altLang="ja-JP" sz="1800" u="none" strike="noStrike" dirty="0">
                          <a:effectLst/>
                          <a:latin typeface="HG丸ｺﾞｼｯｸM-PRO" panose="020F0600000000000000" pitchFamily="50" charset="-128"/>
                          <a:ea typeface="HG丸ｺﾞｼｯｸM-PRO" panose="020F0600000000000000" pitchFamily="50" charset="-128"/>
                        </a:rPr>
                        <a:t>13</a:t>
                      </a:r>
                      <a:r>
                        <a:rPr lang="ja-JP" altLang="en-US" sz="1800" u="none" strike="noStrike" dirty="0">
                          <a:effectLst/>
                          <a:latin typeface="HG丸ｺﾞｼｯｸM-PRO" panose="020F0600000000000000" pitchFamily="50" charset="-128"/>
                          <a:ea typeface="HG丸ｺﾞｼｯｸM-PRO" panose="020F0600000000000000" pitchFamily="50" charset="-128"/>
                        </a:rPr>
                        <a:t>地区社協別。</a:t>
                      </a:r>
                      <a:r>
                        <a:rPr lang="en-US" altLang="ja-JP" sz="1800" u="none" strike="noStrike" dirty="0" smtClean="0">
                          <a:effectLst/>
                          <a:latin typeface="HG丸ｺﾞｼｯｸM-PRO" panose="020F0600000000000000" pitchFamily="50" charset="-128"/>
                          <a:ea typeface="HG丸ｺﾞｼｯｸM-PRO" panose="020F0600000000000000" pitchFamily="50" charset="-128"/>
                        </a:rPr>
                        <a:t>H23</a:t>
                      </a:r>
                      <a:r>
                        <a:rPr lang="ja-JP" altLang="en-US" sz="1800" u="none" strike="noStrike" dirty="0" err="1" smtClean="0">
                          <a:effectLst/>
                          <a:latin typeface="HG丸ｺﾞｼｯｸM-PRO" panose="020F0600000000000000" pitchFamily="50" charset="-128"/>
                          <a:ea typeface="HG丸ｺﾞｼｯｸM-PRO" panose="020F0600000000000000" pitchFamily="50" charset="-128"/>
                        </a:rPr>
                        <a:t>、</a:t>
                      </a:r>
                      <a:r>
                        <a:rPr lang="en-US" altLang="ja-JP" sz="1800" u="none" strike="noStrike" dirty="0" smtClean="0">
                          <a:effectLst/>
                          <a:latin typeface="HG丸ｺﾞｼｯｸM-PRO" panose="020F0600000000000000" pitchFamily="50" charset="-128"/>
                          <a:ea typeface="HG丸ｺﾞｼｯｸM-PRO" panose="020F0600000000000000" pitchFamily="50" charset="-128"/>
                        </a:rPr>
                        <a:t>24</a:t>
                      </a:r>
                      <a:r>
                        <a:rPr lang="ja-JP" altLang="en-US" sz="1800" u="none" strike="noStrike" dirty="0" smtClean="0">
                          <a:effectLst/>
                          <a:latin typeface="HG丸ｺﾞｼｯｸM-PRO" panose="020F0600000000000000" pitchFamily="50" charset="-128"/>
                          <a:ea typeface="HG丸ｺﾞｼｯｸM-PRO" panose="020F0600000000000000" pitchFamily="50" charset="-128"/>
                        </a:rPr>
                        <a:t>年度と増刷経費を助成。</a:t>
                      </a:r>
                      <a:endParaRPr lang="en-US" altLang="ja-JP" sz="180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1800" u="none" strike="noStrike" dirty="0" smtClean="0">
                          <a:effectLst/>
                          <a:latin typeface="HG丸ｺﾞｼｯｸM-PRO" panose="020F0600000000000000" pitchFamily="50" charset="-128"/>
                          <a:ea typeface="HG丸ｺﾞｼｯｸM-PRO" panose="020F0600000000000000" pitchFamily="50" charset="-128"/>
                        </a:rPr>
                        <a:t>■</a:t>
                      </a:r>
                      <a:r>
                        <a:rPr lang="en-US" altLang="ja-JP" sz="1800" u="none" strike="noStrike" dirty="0" smtClean="0">
                          <a:effectLst/>
                          <a:latin typeface="HG丸ｺﾞｼｯｸM-PRO" panose="020F0600000000000000" pitchFamily="50" charset="-128"/>
                          <a:ea typeface="HG丸ｺﾞｼｯｸM-PRO" panose="020F0600000000000000" pitchFamily="50" charset="-128"/>
                        </a:rPr>
                        <a:t>H27</a:t>
                      </a:r>
                      <a:r>
                        <a:rPr lang="ja-JP" altLang="en-US" sz="1800" u="none" strike="noStrike" dirty="0" smtClean="0">
                          <a:effectLst/>
                          <a:latin typeface="HG丸ｺﾞｼｯｸM-PRO" panose="020F0600000000000000" pitchFamily="50" charset="-128"/>
                          <a:ea typeface="HG丸ｺﾞｼｯｸM-PRO" panose="020F0600000000000000" pitchFamily="50" charset="-128"/>
                        </a:rPr>
                        <a:t>年度末に改訂版を発行（事務局長会議で作成）</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910" marR="8910" marT="8910" marB="0" anchor="ctr"/>
                </a:tc>
              </a:tr>
            </a:tbl>
          </a:graphicData>
        </a:graphic>
      </p:graphicFrame>
      <p:sp>
        <p:nvSpPr>
          <p:cNvPr id="4" name="タイトル 4"/>
          <p:cNvSpPr>
            <a:spLocks noGrp="1"/>
          </p:cNvSpPr>
          <p:nvPr>
            <p:ph type="title"/>
          </p:nvPr>
        </p:nvSpPr>
        <p:spPr>
          <a:xfrm>
            <a:off x="457200" y="274638"/>
            <a:ext cx="7467600" cy="706090"/>
          </a:xfrm>
        </p:spPr>
        <p:txBody>
          <a:bodyPr>
            <a:noAutofit/>
          </a:bodyPr>
          <a:lstStyle/>
          <a:p>
            <a:pPr lvl="0"/>
            <a:r>
              <a:rPr lang="ja-JP" altLang="en-US" sz="4400" dirty="0" smtClean="0">
                <a:solidFill>
                  <a:srgbClr val="006600"/>
                </a:solidFill>
                <a:latin typeface="HGS創英ﾌﾟﾚｾﾞﾝｽEB" pitchFamily="18" charset="-128"/>
                <a:ea typeface="HGS創英ﾌﾟﾚｾﾞﾝｽEB" pitchFamily="18" charset="-128"/>
              </a:rPr>
              <a:t>港北区社協との協働①</a:t>
            </a:r>
            <a:endParaRPr kumimoji="1" lang="ja-JP" altLang="en-US" sz="4400" dirty="0"/>
          </a:p>
        </p:txBody>
      </p:sp>
      <p:sp>
        <p:nvSpPr>
          <p:cNvPr id="6" name="テキスト ボックス 5"/>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1</a:t>
            </a:r>
            <a:r>
              <a:rPr lang="en-US" altLang="ja-JP" sz="2800" dirty="0">
                <a:solidFill>
                  <a:schemeClr val="bg1"/>
                </a:solidFill>
                <a:latin typeface="+mj-ea"/>
                <a:ea typeface="+mj-ea"/>
              </a:rPr>
              <a:t>0</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415951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sz="quarter" idx="1"/>
            <p:extLst>
              <p:ext uri="{D42A27DB-BD31-4B8C-83A1-F6EECF244321}">
                <p14:modId xmlns:p14="http://schemas.microsoft.com/office/powerpoint/2010/main" val="3485278259"/>
              </p:ext>
            </p:extLst>
          </p:nvPr>
        </p:nvGraphicFramePr>
        <p:xfrm>
          <a:off x="323528" y="1196751"/>
          <a:ext cx="7848872" cy="5376759"/>
        </p:xfrm>
        <a:graphic>
          <a:graphicData uri="http://schemas.openxmlformats.org/drawingml/2006/table">
            <a:tbl>
              <a:tblPr firstCol="1" bandRow="1">
                <a:tableStyleId>{10A1B5D5-9B99-4C35-A422-299274C87663}</a:tableStyleId>
              </a:tblPr>
              <a:tblGrid>
                <a:gridCol w="2208191"/>
                <a:gridCol w="5640681"/>
              </a:tblGrid>
              <a:tr h="992149">
                <a:tc>
                  <a:txBody>
                    <a:bodyPr/>
                    <a:lstStyle/>
                    <a:p>
                      <a:pPr algn="ctr" fontAlgn="ctr"/>
                      <a:r>
                        <a:rPr lang="ja-JP" altLang="en-US"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地区社協総会</a:t>
                      </a:r>
                      <a:endParaRPr lang="en-US" altLang="ja-JP"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４</a:t>
                      </a: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５月）</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■管理職</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２名・</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地区担当職員</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２名の</a:t>
                      </a:r>
                      <a:r>
                        <a:rPr lang="en-US" altLang="ja-JP"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名で全地区</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出席</a:t>
                      </a:r>
                      <a:endParaRPr lang="en-US" altLang="ja-JP"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■総会資料</a:t>
                      </a:r>
                      <a:r>
                        <a:rPr lang="en-US" altLang="ja-JP"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部</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15</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部でも可）</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を他地区配付用に提出</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1165535">
                <a:tc>
                  <a:txBody>
                    <a:bodyPr/>
                    <a:lstStyle/>
                    <a:p>
                      <a:pPr algn="ctr" fontAlgn="ctr"/>
                      <a:r>
                        <a:rPr lang="ja-JP" altLang="en-US"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地区社協</a:t>
                      </a:r>
                      <a:endParaRPr lang="en-US" altLang="ja-JP"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ヒアリング</a:t>
                      </a:r>
                      <a:endParaRPr lang="en-US" altLang="ja-JP"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■管理職</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２名・</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地区担当職員</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２名の</a:t>
                      </a:r>
                      <a:r>
                        <a:rPr lang="en-US" altLang="ja-JP"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名で全地区実施</a:t>
                      </a:r>
                      <a:b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■港北区独自</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の「地区活動のﾁｪｯｸｼｰﾄ」（旧地域力検定）に沿って</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聞き取り</a:t>
                      </a:r>
                      <a:r>
                        <a:rPr lang="en-US" altLang="ja-JP"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事前提出</a:t>
                      </a:r>
                      <a:r>
                        <a:rPr lang="en-US" altLang="ja-JP"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800" b="0" i="0" u="none" strike="noStrike" dirty="0" err="1"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助成交付率の決定</a:t>
                      </a:r>
                    </a:p>
                  </a:txBody>
                  <a:tcPr marL="9525" marR="9525" marT="9525" marB="0" anchor="ctr"/>
                </a:tc>
              </a:tr>
              <a:tr h="1146269">
                <a:tc>
                  <a:txBody>
                    <a:bodyPr/>
                    <a:lstStyle/>
                    <a:p>
                      <a:pPr algn="ctr" fontAlgn="ctr"/>
                      <a:r>
                        <a:rPr lang="ja-JP" altLang="en-US" sz="2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区社協</a:t>
                      </a:r>
                      <a:r>
                        <a:rPr lang="ja-JP" altLang="en-US"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事務局</a:t>
                      </a:r>
                      <a:endParaRPr lang="en-US" altLang="ja-JP"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2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懇談会</a:t>
                      </a:r>
                      <a:endParaRPr lang="en-US" altLang="ja-JP"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２月）</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■管理職</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２名・</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地区担当職員</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２名の</a:t>
                      </a:r>
                      <a:r>
                        <a:rPr lang="en-US" altLang="ja-JP"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名で全地区実施</a:t>
                      </a:r>
                      <a:b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■地区社協</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事業のふり返りや次年度の見通しを伺う</a:t>
                      </a:r>
                      <a:b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それらをふまえて支援や区社協計画へ反映</a:t>
                      </a:r>
                    </a:p>
                  </a:txBody>
                  <a:tcPr marL="9525" marR="9525" marT="9525" marB="0" anchor="ctr"/>
                </a:tc>
              </a:tr>
              <a:tr h="1008689">
                <a:tc>
                  <a:txBody>
                    <a:bodyPr/>
                    <a:lstStyle/>
                    <a:p>
                      <a:pPr algn="ctr" fontAlgn="ctr"/>
                      <a:r>
                        <a:rPr lang="zh-TW" altLang="en-US" sz="2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新任役員</a:t>
                      </a:r>
                      <a:r>
                        <a:rPr lang="zh-TW" altLang="en-US"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研修</a:t>
                      </a:r>
                      <a:endParaRPr lang="en-US" altLang="zh-TW"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６月</a:t>
                      </a: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zh-TW"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■新役員向け集合型研修</a:t>
                      </a:r>
                      <a:b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■地区社協の役割、港北</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モデルの</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運用、</a:t>
                      </a: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賛助会費や募金、予算計上や団体助成</a:t>
                      </a:r>
                      <a:r>
                        <a:rPr lang="ja-JP" altLang="en-US" sz="1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など実務の考え方など</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1064117">
                <a:tc>
                  <a:txBody>
                    <a:bodyPr/>
                    <a:lstStyle/>
                    <a:p>
                      <a:pPr algn="ctr" fontAlgn="ctr"/>
                      <a:r>
                        <a:rPr lang="ja-JP" altLang="en-US"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フォローアップ</a:t>
                      </a:r>
                      <a:endParaRPr lang="en-US" altLang="ja-JP"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24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研修</a:t>
                      </a:r>
                      <a:endParaRPr lang="ja-JP" altLang="en-US" sz="2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■希望地区への出張型研修</a:t>
                      </a:r>
                      <a:b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「社協とは」「募金・会費」「区社協事業各種」など、希望のテーマについて地区に出向いて研修する</a:t>
                      </a:r>
                    </a:p>
                  </a:txBody>
                  <a:tcPr marL="9525" marR="9525" marT="9525" marB="0" anchor="ctr"/>
                </a:tc>
              </a:tr>
            </a:tbl>
          </a:graphicData>
        </a:graphic>
      </p:graphicFrame>
      <p:sp>
        <p:nvSpPr>
          <p:cNvPr id="4" name="タイトル 4"/>
          <p:cNvSpPr>
            <a:spLocks noGrp="1"/>
          </p:cNvSpPr>
          <p:nvPr>
            <p:ph type="title"/>
          </p:nvPr>
        </p:nvSpPr>
        <p:spPr>
          <a:xfrm>
            <a:off x="457200" y="274638"/>
            <a:ext cx="7467600" cy="706090"/>
          </a:xfrm>
        </p:spPr>
        <p:txBody>
          <a:bodyPr>
            <a:noAutofit/>
          </a:bodyPr>
          <a:lstStyle/>
          <a:p>
            <a:pPr lvl="0"/>
            <a:r>
              <a:rPr lang="ja-JP" altLang="en-US" sz="4400" dirty="0" smtClean="0">
                <a:solidFill>
                  <a:srgbClr val="006600"/>
                </a:solidFill>
                <a:latin typeface="HGS創英ﾌﾟﾚｾﾞﾝｽEB" pitchFamily="18" charset="-128"/>
                <a:ea typeface="HGS創英ﾌﾟﾚｾﾞﾝｽEB" pitchFamily="18" charset="-128"/>
              </a:rPr>
              <a:t>港北区社協との協働②</a:t>
            </a:r>
            <a:endParaRPr kumimoji="1" lang="ja-JP" altLang="en-US" sz="4400" dirty="0"/>
          </a:p>
        </p:txBody>
      </p:sp>
      <p:sp>
        <p:nvSpPr>
          <p:cNvPr id="6" name="テキスト ボックス 5"/>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11</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85118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44477" y="331427"/>
            <a:ext cx="7467600" cy="1012974"/>
          </a:xfrm>
        </p:spPr>
        <p:txBody>
          <a:bodyPr>
            <a:normAutofit/>
          </a:bodyPr>
          <a:lstStyle/>
          <a:p>
            <a:pPr lvl="0"/>
            <a:r>
              <a:rPr lang="ja-JP" altLang="en-US" sz="4400" dirty="0">
                <a:solidFill>
                  <a:srgbClr val="006600"/>
                </a:solidFill>
                <a:latin typeface="HGS創英ﾌﾟﾚｾﾞﾝｽEB" pitchFamily="18" charset="-128"/>
                <a:ea typeface="HGS創英ﾌﾟﾚｾﾞﾝｽEB" pitchFamily="18" charset="-128"/>
              </a:rPr>
              <a:t>地区社協の</a:t>
            </a:r>
            <a:r>
              <a:rPr lang="ja-JP" altLang="en-US" sz="4400" dirty="0" smtClean="0">
                <a:solidFill>
                  <a:srgbClr val="006600"/>
                </a:solidFill>
                <a:latin typeface="HGS創英ﾌﾟﾚｾﾞﾝｽEB" pitchFamily="18" charset="-128"/>
                <a:ea typeface="HGS創英ﾌﾟﾚｾﾞﾝｽEB" pitchFamily="18" charset="-128"/>
              </a:rPr>
              <a:t>構成例</a:t>
            </a:r>
            <a:endParaRPr kumimoji="1" lang="ja-JP" altLang="en-US" sz="4400" dirty="0"/>
          </a:p>
        </p:txBody>
      </p:sp>
      <p:sp>
        <p:nvSpPr>
          <p:cNvPr id="3" name="コンテンツ プレースホルダ 2"/>
          <p:cNvSpPr>
            <a:spLocks noGrp="1"/>
          </p:cNvSpPr>
          <p:nvPr>
            <p:ph sz="quarter" idx="1"/>
          </p:nvPr>
        </p:nvSpPr>
        <p:spPr/>
        <p:txBody>
          <a:bodyPr>
            <a:normAutofit/>
          </a:bodyPr>
          <a:lstStyle/>
          <a:p>
            <a:endParaRPr lang="ja-JP" altLang="en-US" sz="4000" dirty="0"/>
          </a:p>
        </p:txBody>
      </p:sp>
      <p:sp>
        <p:nvSpPr>
          <p:cNvPr id="26" name="スライド番号プレースホルダ 6"/>
          <p:cNvSpPr>
            <a:spLocks noGrp="1"/>
          </p:cNvSpPr>
          <p:nvPr>
            <p:ph type="sldNum" sz="quarter" idx="15"/>
          </p:nvPr>
        </p:nvSpPr>
        <p:spPr>
          <a:xfrm>
            <a:off x="8959850" y="6545263"/>
            <a:ext cx="841375" cy="268287"/>
          </a:xfrm>
          <a:prstGeom prst="rect">
            <a:avLst/>
          </a:prstGeom>
        </p:spPr>
        <p:txBody>
          <a:bodyPr/>
          <a:lstStyle/>
          <a:p>
            <a:pPr>
              <a:defRPr/>
            </a:pPr>
            <a:fld id="{46C97BF6-0985-46AA-85C5-A802D6226DA3}" type="slidenum">
              <a:rPr lang="en-US" altLang="ja-JP">
                <a:latin typeface="+mn-ea"/>
              </a:rPr>
              <a:pPr>
                <a:defRPr/>
              </a:pPr>
              <a:t>12</a:t>
            </a:fld>
            <a:endParaRPr lang="en-US" altLang="ja-JP">
              <a:latin typeface="+mn-ea"/>
            </a:endParaRPr>
          </a:p>
        </p:txBody>
      </p:sp>
      <p:sp>
        <p:nvSpPr>
          <p:cNvPr id="27" name="AutoShape 15"/>
          <p:cNvSpPr>
            <a:spLocks noChangeArrowheads="1"/>
          </p:cNvSpPr>
          <p:nvPr/>
        </p:nvSpPr>
        <p:spPr bwMode="auto">
          <a:xfrm>
            <a:off x="457201" y="1636713"/>
            <a:ext cx="7016750" cy="4864100"/>
          </a:xfrm>
          <a:prstGeom prst="flowChartAlternateProcess">
            <a:avLst/>
          </a:prstGeom>
          <a:blipFill>
            <a:blip r:embed="rId3" cstate="print"/>
            <a:tile tx="0" ty="0" sx="100000" sy="100000" flip="none" algn="tl"/>
          </a:blip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ja-JP" altLang="en-US">
              <a:latin typeface="+mn-ea"/>
            </a:endParaRPr>
          </a:p>
        </p:txBody>
      </p:sp>
      <p:sp>
        <p:nvSpPr>
          <p:cNvPr id="28" name="Rectangle 5"/>
          <p:cNvSpPr>
            <a:spLocks noChangeArrowheads="1"/>
          </p:cNvSpPr>
          <p:nvPr/>
        </p:nvSpPr>
        <p:spPr bwMode="auto">
          <a:xfrm>
            <a:off x="762000" y="3289300"/>
            <a:ext cx="1768475" cy="1263650"/>
          </a:xfrm>
          <a:prstGeom prst="rect">
            <a:avLst/>
          </a:prstGeom>
          <a:solidFill>
            <a:srgbClr val="CCFFCC"/>
          </a:solidFill>
          <a:ln w="9525">
            <a:solidFill>
              <a:srgbClr val="00FF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dirty="0">
                <a:latin typeface="+mj-ea"/>
                <a:ea typeface="+mj-ea"/>
              </a:rPr>
              <a:t>当事者組織</a:t>
            </a:r>
          </a:p>
          <a:p>
            <a:pPr>
              <a:defRPr/>
            </a:pPr>
            <a:r>
              <a:rPr lang="ja-JP" altLang="en-US" sz="1800" dirty="0">
                <a:latin typeface="+mn-ea"/>
              </a:rPr>
              <a:t>老人クラブ</a:t>
            </a:r>
          </a:p>
          <a:p>
            <a:pPr>
              <a:defRPr/>
            </a:pPr>
            <a:r>
              <a:rPr lang="ja-JP" altLang="en-US" sz="1800" dirty="0">
                <a:latin typeface="+mn-ea"/>
              </a:rPr>
              <a:t>介護者会</a:t>
            </a:r>
          </a:p>
          <a:p>
            <a:pPr>
              <a:defRPr/>
            </a:pPr>
            <a:r>
              <a:rPr lang="ja-JP" altLang="en-US" sz="1800" dirty="0" err="1" smtClean="0">
                <a:latin typeface="+mn-ea"/>
              </a:rPr>
              <a:t>障がい</a:t>
            </a:r>
            <a:r>
              <a:rPr lang="ja-JP" altLang="en-US" sz="1800" dirty="0" smtClean="0">
                <a:latin typeface="+mn-ea"/>
              </a:rPr>
              <a:t>者</a:t>
            </a:r>
            <a:r>
              <a:rPr lang="ja-JP" altLang="en-US" sz="1800" dirty="0">
                <a:latin typeface="+mn-ea"/>
              </a:rPr>
              <a:t>団体</a:t>
            </a:r>
          </a:p>
          <a:p>
            <a:pPr>
              <a:defRPr/>
            </a:pPr>
            <a:r>
              <a:rPr lang="ja-JP" altLang="en-US" sz="1800" dirty="0">
                <a:latin typeface="+mn-ea"/>
              </a:rPr>
              <a:t>家族会など</a:t>
            </a:r>
          </a:p>
        </p:txBody>
      </p:sp>
      <p:sp>
        <p:nvSpPr>
          <p:cNvPr id="29" name="AutoShape 6"/>
          <p:cNvSpPr>
            <a:spLocks noChangeArrowheads="1"/>
          </p:cNvSpPr>
          <p:nvPr/>
        </p:nvSpPr>
        <p:spPr bwMode="auto">
          <a:xfrm>
            <a:off x="3043238" y="3289300"/>
            <a:ext cx="1768475" cy="1263650"/>
          </a:xfrm>
          <a:prstGeom prst="flowChartManualInput">
            <a:avLst/>
          </a:prstGeom>
          <a:solidFill>
            <a:srgbClr val="FFCC99"/>
          </a:solidFill>
          <a:ln w="9525">
            <a:solidFill>
              <a:srgbClr val="FFCC00"/>
            </a:solidFill>
            <a:miter lim="800000"/>
            <a:headEnd/>
            <a:tailEnd/>
          </a:ln>
          <a:effectLst>
            <a:outerShdw dist="107763" dir="2700000" algn="ctr" rotWithShape="0">
              <a:schemeClr val="bg2">
                <a:alpha val="50000"/>
              </a:schemeClr>
            </a:outerShdw>
          </a:effectLst>
        </p:spPr>
        <p:txBody>
          <a:bodyPr wrap="none" anchor="ctr"/>
          <a:lstStyle/>
          <a:p>
            <a:pPr>
              <a:defRPr/>
            </a:pPr>
            <a:r>
              <a:rPr lang="ja-JP" altLang="en-US" dirty="0">
                <a:latin typeface="+mj-ea"/>
                <a:ea typeface="+mj-ea"/>
              </a:rPr>
              <a:t>福祉施設</a:t>
            </a:r>
          </a:p>
          <a:p>
            <a:pPr>
              <a:defRPr/>
            </a:pPr>
            <a:r>
              <a:rPr lang="ja-JP" altLang="en-US" dirty="0">
                <a:latin typeface="+mj-ea"/>
                <a:ea typeface="+mj-ea"/>
              </a:rPr>
              <a:t>地域作業所</a:t>
            </a:r>
          </a:p>
          <a:p>
            <a:pPr>
              <a:defRPr/>
            </a:pPr>
            <a:r>
              <a:rPr lang="ja-JP" altLang="en-US" dirty="0">
                <a:latin typeface="+mj-ea"/>
                <a:ea typeface="+mj-ea"/>
              </a:rPr>
              <a:t>グループホーム</a:t>
            </a:r>
          </a:p>
        </p:txBody>
      </p:sp>
      <p:sp>
        <p:nvSpPr>
          <p:cNvPr id="30" name="AutoShape 8"/>
          <p:cNvSpPr>
            <a:spLocks noChangeArrowheads="1"/>
          </p:cNvSpPr>
          <p:nvPr/>
        </p:nvSpPr>
        <p:spPr bwMode="auto">
          <a:xfrm flipH="1">
            <a:off x="757238" y="5026025"/>
            <a:ext cx="1736725" cy="1327150"/>
          </a:xfrm>
          <a:prstGeom prst="flowChartManualInput">
            <a:avLst/>
          </a:prstGeom>
          <a:solidFill>
            <a:srgbClr val="FFCC00"/>
          </a:solidFill>
          <a:ln w="9525">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dirty="0">
                <a:latin typeface="+mj-ea"/>
                <a:ea typeface="+mj-ea"/>
              </a:rPr>
              <a:t>福祉保健推進団体</a:t>
            </a:r>
          </a:p>
          <a:p>
            <a:pPr>
              <a:defRPr/>
            </a:pPr>
            <a:r>
              <a:rPr lang="ja-JP" altLang="en-US" sz="1800" dirty="0">
                <a:latin typeface="+mn-ea"/>
              </a:rPr>
              <a:t>保健活動推進員</a:t>
            </a:r>
          </a:p>
          <a:p>
            <a:pPr>
              <a:defRPr/>
            </a:pPr>
            <a:r>
              <a:rPr lang="ja-JP" altLang="en-US" sz="1800" dirty="0">
                <a:latin typeface="+mn-ea"/>
              </a:rPr>
              <a:t>友愛活動推進員</a:t>
            </a:r>
          </a:p>
          <a:p>
            <a:pPr>
              <a:defRPr/>
            </a:pPr>
            <a:r>
              <a:rPr lang="ja-JP" altLang="en-US" sz="1800" dirty="0">
                <a:latin typeface="+mn-ea"/>
              </a:rPr>
              <a:t>医療機関など</a:t>
            </a:r>
          </a:p>
        </p:txBody>
      </p:sp>
      <p:sp>
        <p:nvSpPr>
          <p:cNvPr id="31" name="AutoShape 9"/>
          <p:cNvSpPr>
            <a:spLocks noChangeArrowheads="1"/>
          </p:cNvSpPr>
          <p:nvPr/>
        </p:nvSpPr>
        <p:spPr bwMode="auto">
          <a:xfrm flipV="1">
            <a:off x="2973388" y="1628775"/>
            <a:ext cx="1785937" cy="123031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CCFF"/>
          </a:solidFill>
          <a:ln w="9525">
            <a:solidFill>
              <a:srgbClr val="00CCFF"/>
            </a:solidFill>
            <a:miter lim="800000"/>
            <a:headEnd/>
            <a:tailEnd/>
          </a:ln>
          <a:effectLst>
            <a:outerShdw dist="107763" dir="2700000" algn="ctr" rotWithShape="0">
              <a:schemeClr val="bg2">
                <a:alpha val="50000"/>
              </a:schemeClr>
            </a:outerShdw>
          </a:effectLst>
        </p:spPr>
        <p:txBody>
          <a:bodyPr rot="10800000" wrap="none" anchor="ctr"/>
          <a:lstStyle/>
          <a:p>
            <a:pPr algn="ctr">
              <a:defRPr/>
            </a:pPr>
            <a:r>
              <a:rPr lang="ja-JP" altLang="en-US" sz="2000" dirty="0">
                <a:latin typeface="+mj-ea"/>
                <a:ea typeface="+mj-ea"/>
              </a:rPr>
              <a:t>民生委員</a:t>
            </a:r>
          </a:p>
          <a:p>
            <a:pPr algn="ctr">
              <a:defRPr/>
            </a:pPr>
            <a:r>
              <a:rPr lang="ja-JP" altLang="en-US" sz="2000" dirty="0">
                <a:latin typeface="+mj-ea"/>
                <a:ea typeface="+mj-ea"/>
              </a:rPr>
              <a:t>・</a:t>
            </a:r>
          </a:p>
          <a:p>
            <a:pPr algn="ctr">
              <a:defRPr/>
            </a:pPr>
            <a:r>
              <a:rPr lang="ja-JP" altLang="en-US" sz="2000" dirty="0">
                <a:latin typeface="+mj-ea"/>
                <a:ea typeface="+mj-ea"/>
              </a:rPr>
              <a:t>児童委員</a:t>
            </a:r>
          </a:p>
        </p:txBody>
      </p:sp>
      <p:sp>
        <p:nvSpPr>
          <p:cNvPr id="32" name="AutoShape 11"/>
          <p:cNvSpPr>
            <a:spLocks noChangeArrowheads="1"/>
          </p:cNvSpPr>
          <p:nvPr/>
        </p:nvSpPr>
        <p:spPr bwMode="auto">
          <a:xfrm flipH="1">
            <a:off x="5259388" y="1692275"/>
            <a:ext cx="1800225" cy="1166813"/>
          </a:xfrm>
          <a:prstGeom prst="flowChartManualInput">
            <a:avLst/>
          </a:prstGeom>
          <a:solidFill>
            <a:srgbClr val="FFFF99"/>
          </a:solidFill>
          <a:ln w="9525">
            <a:solidFill>
              <a:srgbClr val="FFFF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2000" dirty="0">
                <a:latin typeface="+mj-ea"/>
                <a:ea typeface="+mj-ea"/>
              </a:rPr>
              <a:t>自治会</a:t>
            </a:r>
          </a:p>
          <a:p>
            <a:pPr algn="ctr">
              <a:defRPr/>
            </a:pPr>
            <a:r>
              <a:rPr lang="ja-JP" altLang="en-US" sz="2000" dirty="0">
                <a:latin typeface="+mj-ea"/>
                <a:ea typeface="+mj-ea"/>
              </a:rPr>
              <a:t>町内会</a:t>
            </a:r>
          </a:p>
        </p:txBody>
      </p:sp>
      <p:sp>
        <p:nvSpPr>
          <p:cNvPr id="33" name="AutoShape 12"/>
          <p:cNvSpPr>
            <a:spLocks noChangeArrowheads="1"/>
          </p:cNvSpPr>
          <p:nvPr/>
        </p:nvSpPr>
        <p:spPr bwMode="auto">
          <a:xfrm flipV="1">
            <a:off x="5337175" y="3352800"/>
            <a:ext cx="1831975" cy="12001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66"/>
          </a:solidFill>
          <a:ln w="9525">
            <a:solidFill>
              <a:srgbClr val="008000"/>
            </a:solidFill>
            <a:miter lim="800000"/>
            <a:headEnd/>
            <a:tailEnd/>
          </a:ln>
          <a:effectLst>
            <a:outerShdw dist="107763" dir="2700000" algn="ctr" rotWithShape="0">
              <a:schemeClr val="bg2">
                <a:alpha val="50000"/>
              </a:schemeClr>
            </a:outerShdw>
          </a:effectLst>
        </p:spPr>
        <p:txBody>
          <a:bodyPr rot="10800000" wrap="none" anchor="ctr"/>
          <a:lstStyle/>
          <a:p>
            <a:pPr algn="ctr">
              <a:defRPr/>
            </a:pPr>
            <a:r>
              <a:rPr lang="ja-JP" altLang="en-US" dirty="0">
                <a:latin typeface="+mj-ea"/>
                <a:ea typeface="+mj-ea"/>
              </a:rPr>
              <a:t>福祉事業実施団体</a:t>
            </a:r>
          </a:p>
          <a:p>
            <a:pPr>
              <a:defRPr/>
            </a:pPr>
            <a:r>
              <a:rPr lang="ja-JP" altLang="en-US" sz="1800" dirty="0">
                <a:latin typeface="+mn-ea"/>
              </a:rPr>
              <a:t>住民参加型ｸﾞﾙｰﾌﾟ</a:t>
            </a:r>
          </a:p>
          <a:p>
            <a:pPr>
              <a:defRPr/>
            </a:pPr>
            <a:r>
              <a:rPr lang="en-US" altLang="ja-JP" sz="1800" dirty="0">
                <a:latin typeface="+mn-ea"/>
              </a:rPr>
              <a:t>NPO</a:t>
            </a:r>
            <a:r>
              <a:rPr lang="ja-JP" altLang="en-US" sz="1800" dirty="0">
                <a:latin typeface="+mn-ea"/>
              </a:rPr>
              <a:t>団体など</a:t>
            </a:r>
          </a:p>
        </p:txBody>
      </p:sp>
      <p:sp>
        <p:nvSpPr>
          <p:cNvPr id="34" name="Rectangle 13"/>
          <p:cNvSpPr>
            <a:spLocks noChangeArrowheads="1"/>
          </p:cNvSpPr>
          <p:nvPr/>
        </p:nvSpPr>
        <p:spPr bwMode="auto">
          <a:xfrm>
            <a:off x="5457825" y="5089525"/>
            <a:ext cx="1830388" cy="1263650"/>
          </a:xfrm>
          <a:prstGeom prst="rect">
            <a:avLst/>
          </a:prstGeom>
          <a:solidFill>
            <a:srgbClr val="CCFFFF"/>
          </a:solidFill>
          <a:ln w="9525">
            <a:solidFill>
              <a:srgbClr val="3366FF"/>
            </a:solidFill>
            <a:miter lim="800000"/>
            <a:headEnd/>
            <a:tailEnd/>
          </a:ln>
          <a:effectLst>
            <a:outerShdw dist="107763" dir="2700000" algn="ctr" rotWithShape="0">
              <a:schemeClr val="bg2">
                <a:alpha val="50000"/>
              </a:schemeClr>
            </a:outerShdw>
          </a:effectLst>
        </p:spPr>
        <p:txBody>
          <a:bodyPr wrap="none" anchor="ctr"/>
          <a:lstStyle/>
          <a:p>
            <a:pPr>
              <a:defRPr/>
            </a:pPr>
            <a:r>
              <a:rPr lang="ja-JP" altLang="en-US" dirty="0">
                <a:latin typeface="+mj-ea"/>
                <a:ea typeface="+mj-ea"/>
              </a:rPr>
              <a:t>その他の団体</a:t>
            </a:r>
          </a:p>
          <a:p>
            <a:pPr>
              <a:defRPr/>
            </a:pPr>
            <a:r>
              <a:rPr lang="ja-JP" altLang="en-US" sz="1800" dirty="0">
                <a:latin typeface="+mn-ea"/>
              </a:rPr>
              <a:t>企業・商店</a:t>
            </a:r>
          </a:p>
          <a:p>
            <a:pPr>
              <a:defRPr/>
            </a:pPr>
            <a:r>
              <a:rPr lang="ja-JP" altLang="en-US" sz="1800" dirty="0">
                <a:latin typeface="+mn-ea"/>
              </a:rPr>
              <a:t>リサイクル関係団体</a:t>
            </a:r>
          </a:p>
          <a:p>
            <a:pPr>
              <a:defRPr/>
            </a:pPr>
            <a:r>
              <a:rPr lang="ja-JP" altLang="en-US" sz="1800" dirty="0">
                <a:latin typeface="+mn-ea"/>
              </a:rPr>
              <a:t>消防組織など</a:t>
            </a:r>
          </a:p>
        </p:txBody>
      </p:sp>
      <p:grpSp>
        <p:nvGrpSpPr>
          <p:cNvPr id="39" name="Group 21"/>
          <p:cNvGrpSpPr>
            <a:grpSpLocks/>
          </p:cNvGrpSpPr>
          <p:nvPr/>
        </p:nvGrpSpPr>
        <p:grpSpPr bwMode="auto">
          <a:xfrm>
            <a:off x="698500" y="1628775"/>
            <a:ext cx="1831975" cy="1231900"/>
            <a:chOff x="562" y="1026"/>
            <a:chExt cx="1154" cy="776"/>
          </a:xfrm>
        </p:grpSpPr>
        <p:sp>
          <p:nvSpPr>
            <p:cNvPr id="40" name="AutoShape 14"/>
            <p:cNvSpPr>
              <a:spLocks noChangeArrowheads="1"/>
            </p:cNvSpPr>
            <p:nvPr/>
          </p:nvSpPr>
          <p:spPr bwMode="auto">
            <a:xfrm rot="-5400000">
              <a:off x="751" y="837"/>
              <a:ext cx="776" cy="1154"/>
            </a:xfrm>
            <a:prstGeom prst="homePlate">
              <a:avLst>
                <a:gd name="adj" fmla="val 25000"/>
              </a:avLst>
            </a:prstGeom>
            <a:solidFill>
              <a:srgbClr val="FF99CC"/>
            </a:solidFill>
            <a:ln w="9525">
              <a:solidFill>
                <a:srgbClr val="FF00FF"/>
              </a:solidFill>
              <a:miter lim="800000"/>
              <a:headEnd/>
              <a:tailEnd/>
            </a:ln>
            <a:effectLst>
              <a:outerShdw dist="107763" dir="2700000" algn="ctr" rotWithShape="0">
                <a:schemeClr val="bg2">
                  <a:alpha val="50000"/>
                </a:schemeClr>
              </a:outerShdw>
            </a:effectLst>
          </p:spPr>
          <p:txBody>
            <a:bodyPr rot="10800000" wrap="none" anchor="ctr"/>
            <a:lstStyle/>
            <a:p>
              <a:pPr>
                <a:defRPr/>
              </a:pPr>
              <a:endParaRPr lang="ja-JP" altLang="en-US" sz="1800">
                <a:latin typeface="+mn-ea"/>
              </a:endParaRPr>
            </a:p>
          </p:txBody>
        </p:sp>
        <p:sp>
          <p:nvSpPr>
            <p:cNvPr id="41" name="Text Box 20"/>
            <p:cNvSpPr txBox="1">
              <a:spLocks noChangeArrowheads="1"/>
            </p:cNvSpPr>
            <p:nvPr/>
          </p:nvSpPr>
          <p:spPr bwMode="auto">
            <a:xfrm>
              <a:off x="602" y="1291"/>
              <a:ext cx="107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HG創英角ﾎﾟｯﾌﾟ体" pitchFamily="49" charset="-128"/>
                </a:defRPr>
              </a:lvl1pPr>
              <a:lvl2pPr marL="742950" indent="-285750" eaLnBrk="0" hangingPunct="0">
                <a:defRPr kumimoji="1" sz="2400">
                  <a:solidFill>
                    <a:schemeClr val="tx1"/>
                  </a:solidFill>
                  <a:latin typeface="Arial" charset="0"/>
                  <a:ea typeface="HG創英角ﾎﾟｯﾌﾟ体" pitchFamily="49" charset="-128"/>
                </a:defRPr>
              </a:lvl2pPr>
              <a:lvl3pPr marL="1143000" indent="-228600" eaLnBrk="0" hangingPunct="0">
                <a:defRPr kumimoji="1" sz="2400">
                  <a:solidFill>
                    <a:schemeClr val="tx1"/>
                  </a:solidFill>
                  <a:latin typeface="Arial" charset="0"/>
                  <a:ea typeface="HG創英角ﾎﾟｯﾌﾟ体" pitchFamily="49" charset="-128"/>
                </a:defRPr>
              </a:lvl3pPr>
              <a:lvl4pPr marL="1600200" indent="-228600" eaLnBrk="0" hangingPunct="0">
                <a:defRPr kumimoji="1" sz="2400">
                  <a:solidFill>
                    <a:schemeClr val="tx1"/>
                  </a:solidFill>
                  <a:latin typeface="Arial" charset="0"/>
                  <a:ea typeface="HG創英角ﾎﾟｯﾌﾟ体" pitchFamily="49" charset="-128"/>
                </a:defRPr>
              </a:lvl4pPr>
              <a:lvl5pPr marL="2057400" indent="-228600" eaLnBrk="0" hangingPunct="0">
                <a:defRPr kumimoji="1" sz="2400">
                  <a:solidFill>
                    <a:schemeClr val="tx1"/>
                  </a:solidFill>
                  <a:latin typeface="Arial" charset="0"/>
                  <a:ea typeface="HG創英角ﾎﾟｯﾌﾟ体"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HG創英角ﾎﾟｯﾌﾟ体"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HG創英角ﾎﾟｯﾌﾟ体"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HG創英角ﾎﾟｯﾌﾟ体"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HG創英角ﾎﾟｯﾌﾟ体" pitchFamily="49" charset="-128"/>
                </a:defRPr>
              </a:lvl9pPr>
            </a:lstStyle>
            <a:p>
              <a:pPr algn="ctr" eaLnBrk="1" hangingPunct="1"/>
              <a:r>
                <a:rPr lang="ja-JP" altLang="en-US" dirty="0">
                  <a:latin typeface="+mj-ea"/>
                  <a:ea typeface="+mj-ea"/>
                </a:rPr>
                <a:t>ボランティア</a:t>
              </a:r>
            </a:p>
            <a:p>
              <a:pPr algn="ctr" eaLnBrk="1" hangingPunct="1"/>
              <a:r>
                <a:rPr lang="ja-JP" altLang="en-US" sz="1800" dirty="0">
                  <a:latin typeface="+mn-ea"/>
                  <a:ea typeface="+mn-ea"/>
                </a:rPr>
                <a:t>個人・団体</a:t>
              </a:r>
            </a:p>
          </p:txBody>
        </p:sp>
      </p:grpSp>
      <p:grpSp>
        <p:nvGrpSpPr>
          <p:cNvPr id="4" name="グループ化 3"/>
          <p:cNvGrpSpPr/>
          <p:nvPr/>
        </p:nvGrpSpPr>
        <p:grpSpPr>
          <a:xfrm>
            <a:off x="2951164" y="4941888"/>
            <a:ext cx="2054226" cy="1439862"/>
            <a:chOff x="2951164" y="4941888"/>
            <a:chExt cx="2054226" cy="1439862"/>
          </a:xfrm>
        </p:grpSpPr>
        <p:sp>
          <p:nvSpPr>
            <p:cNvPr id="43" name="AutoShape 10"/>
            <p:cNvSpPr>
              <a:spLocks noChangeArrowheads="1"/>
            </p:cNvSpPr>
            <p:nvPr/>
          </p:nvSpPr>
          <p:spPr bwMode="auto">
            <a:xfrm rot="16200000">
              <a:off x="3228977" y="4725987"/>
              <a:ext cx="1439862" cy="1871663"/>
            </a:xfrm>
            <a:prstGeom prst="homePlate">
              <a:avLst>
                <a:gd name="adj" fmla="val 25000"/>
              </a:avLst>
            </a:prstGeom>
            <a:pattFill prst="pct30">
              <a:fgClr>
                <a:srgbClr val="CC99FF"/>
              </a:fgClr>
              <a:bgClr>
                <a:schemeClr val="bg1"/>
              </a:bgClr>
            </a:pattFill>
            <a:ln w="9525">
              <a:solidFill>
                <a:srgbClr val="993366"/>
              </a:solidFill>
              <a:miter lim="800000"/>
              <a:headEnd/>
              <a:tailEnd/>
            </a:ln>
            <a:effectLst>
              <a:outerShdw dist="107763" dir="2700000" algn="ctr" rotWithShape="0">
                <a:schemeClr val="bg2">
                  <a:alpha val="50000"/>
                </a:schemeClr>
              </a:outerShdw>
            </a:effectLst>
          </p:spPr>
          <p:txBody>
            <a:bodyPr rot="10800000" wrap="none" anchor="ctr"/>
            <a:lstStyle/>
            <a:p>
              <a:pPr>
                <a:defRPr/>
              </a:pPr>
              <a:endParaRPr lang="ja-JP" altLang="en-US" sz="1800">
                <a:latin typeface="+mn-ea"/>
              </a:endParaRPr>
            </a:p>
          </p:txBody>
        </p:sp>
        <p:sp>
          <p:nvSpPr>
            <p:cNvPr id="44" name="Text Box 24"/>
            <p:cNvSpPr txBox="1">
              <a:spLocks noChangeArrowheads="1"/>
            </p:cNvSpPr>
            <p:nvPr/>
          </p:nvSpPr>
          <p:spPr bwMode="auto">
            <a:xfrm>
              <a:off x="2951164" y="5157788"/>
              <a:ext cx="205422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HG創英角ﾎﾟｯﾌﾟ体" pitchFamily="49" charset="-128"/>
                </a:defRPr>
              </a:lvl1pPr>
              <a:lvl2pPr marL="742950" indent="-285750" eaLnBrk="0" hangingPunct="0">
                <a:defRPr kumimoji="1" sz="2400">
                  <a:solidFill>
                    <a:schemeClr val="tx1"/>
                  </a:solidFill>
                  <a:latin typeface="Arial" charset="0"/>
                  <a:ea typeface="HG創英角ﾎﾟｯﾌﾟ体" pitchFamily="49" charset="-128"/>
                </a:defRPr>
              </a:lvl2pPr>
              <a:lvl3pPr marL="1143000" indent="-228600" eaLnBrk="0" hangingPunct="0">
                <a:defRPr kumimoji="1" sz="2400">
                  <a:solidFill>
                    <a:schemeClr val="tx1"/>
                  </a:solidFill>
                  <a:latin typeface="Arial" charset="0"/>
                  <a:ea typeface="HG創英角ﾎﾟｯﾌﾟ体" pitchFamily="49" charset="-128"/>
                </a:defRPr>
              </a:lvl3pPr>
              <a:lvl4pPr marL="1600200" indent="-228600" eaLnBrk="0" hangingPunct="0">
                <a:defRPr kumimoji="1" sz="2400">
                  <a:solidFill>
                    <a:schemeClr val="tx1"/>
                  </a:solidFill>
                  <a:latin typeface="Arial" charset="0"/>
                  <a:ea typeface="HG創英角ﾎﾟｯﾌﾟ体" pitchFamily="49" charset="-128"/>
                </a:defRPr>
              </a:lvl4pPr>
              <a:lvl5pPr marL="2057400" indent="-228600" eaLnBrk="0" hangingPunct="0">
                <a:defRPr kumimoji="1" sz="2400">
                  <a:solidFill>
                    <a:schemeClr val="tx1"/>
                  </a:solidFill>
                  <a:latin typeface="Arial" charset="0"/>
                  <a:ea typeface="HG創英角ﾎﾟｯﾌﾟ体"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HG創英角ﾎﾟｯﾌﾟ体"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HG創英角ﾎﾟｯﾌﾟ体"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HG創英角ﾎﾟｯﾌﾟ体"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HG創英角ﾎﾟｯﾌﾟ体" pitchFamily="49" charset="-128"/>
                </a:defRPr>
              </a:lvl9pPr>
            </a:lstStyle>
            <a:p>
              <a:pPr algn="ctr" eaLnBrk="1" hangingPunct="1"/>
              <a:r>
                <a:rPr lang="ja-JP" altLang="en-US" sz="1800" dirty="0">
                  <a:latin typeface="+mj-ea"/>
                  <a:ea typeface="+mj-ea"/>
                </a:rPr>
                <a:t>関連分野団体</a:t>
              </a:r>
            </a:p>
            <a:p>
              <a:pPr eaLnBrk="1" hangingPunct="1"/>
              <a:r>
                <a:rPr lang="ja-JP" altLang="en-US" sz="1800" dirty="0" smtClean="0">
                  <a:latin typeface="+mn-ea"/>
                  <a:ea typeface="+mn-ea"/>
                </a:rPr>
                <a:t>青指・スポーツ推進</a:t>
              </a:r>
              <a:endParaRPr lang="en-US" altLang="ja-JP" sz="1800" dirty="0" smtClean="0">
                <a:latin typeface="+mn-ea"/>
                <a:ea typeface="+mn-ea"/>
              </a:endParaRPr>
            </a:p>
            <a:p>
              <a:pPr eaLnBrk="1" hangingPunct="1"/>
              <a:r>
                <a:rPr lang="ja-JP" altLang="en-US" sz="1800" dirty="0" smtClean="0">
                  <a:latin typeface="+mn-ea"/>
                  <a:ea typeface="+mn-ea"/>
                </a:rPr>
                <a:t>・女性会・学校</a:t>
              </a:r>
              <a:endParaRPr lang="en-US" altLang="ja-JP" sz="1800" dirty="0" smtClean="0">
                <a:latin typeface="+mn-ea"/>
                <a:ea typeface="+mn-ea"/>
              </a:endParaRPr>
            </a:p>
            <a:p>
              <a:pPr eaLnBrk="1" hangingPunct="1"/>
              <a:r>
                <a:rPr lang="ja-JP" altLang="en-US" sz="1800" dirty="0" smtClean="0">
                  <a:latin typeface="+mn-ea"/>
                  <a:ea typeface="+mn-ea"/>
                </a:rPr>
                <a:t>・</a:t>
              </a:r>
              <a:r>
                <a:rPr lang="en-US" altLang="ja-JP" sz="1800" dirty="0">
                  <a:latin typeface="+mn-ea"/>
                  <a:ea typeface="+mn-ea"/>
                </a:rPr>
                <a:t>PTA</a:t>
              </a:r>
              <a:r>
                <a:rPr lang="ja-JP" altLang="en-US" sz="1800" dirty="0">
                  <a:latin typeface="+mn-ea"/>
                  <a:ea typeface="+mn-ea"/>
                </a:rPr>
                <a:t>・</a:t>
              </a:r>
              <a:r>
                <a:rPr lang="ja-JP" altLang="en-US" sz="1800" dirty="0" smtClean="0">
                  <a:latin typeface="+mn-ea"/>
                  <a:ea typeface="+mn-ea"/>
                </a:rPr>
                <a:t>保護司など</a:t>
              </a:r>
              <a:endParaRPr lang="ja-JP" altLang="en-US" sz="1800" dirty="0">
                <a:latin typeface="+mn-ea"/>
                <a:ea typeface="+mn-ea"/>
              </a:endParaRPr>
            </a:p>
          </p:txBody>
        </p:sp>
      </p:grpSp>
      <p:sp>
        <p:nvSpPr>
          <p:cNvPr id="2" name="角丸四角形吹き出し 1"/>
          <p:cNvSpPr/>
          <p:nvPr/>
        </p:nvSpPr>
        <p:spPr>
          <a:xfrm>
            <a:off x="5005390" y="366180"/>
            <a:ext cx="3599058" cy="936104"/>
          </a:xfrm>
          <a:prstGeom prst="wedgeRoundRectCallout">
            <a:avLst>
              <a:gd name="adj1" fmla="val -39145"/>
              <a:gd name="adj2" fmla="val 83293"/>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000" dirty="0" smtClean="0"/>
              <a:t>さまざまな団体で構成された</a:t>
            </a:r>
            <a:endParaRPr kumimoji="1" lang="en-US" altLang="ja-JP" sz="2000" dirty="0" smtClean="0"/>
          </a:p>
          <a:p>
            <a:pPr algn="ctr"/>
            <a:r>
              <a:rPr lang="ja-JP" altLang="en-US" sz="2400" dirty="0" smtClean="0">
                <a:latin typeface="+mj-ea"/>
                <a:ea typeface="+mj-ea"/>
              </a:rPr>
              <a:t>協議体、ネットワーク体</a:t>
            </a:r>
            <a:endParaRPr kumimoji="1" lang="ja-JP" altLang="en-US" sz="2400" dirty="0">
              <a:latin typeface="+mj-ea"/>
              <a:ea typeface="+mj-ea"/>
            </a:endParaRPr>
          </a:p>
        </p:txBody>
      </p:sp>
      <p:sp>
        <p:nvSpPr>
          <p:cNvPr id="20" name="テキスト ボックス 19"/>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12</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81234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childTnLst>
                          </p:cTn>
                        </p:par>
                        <p:par>
                          <p:cTn id="29" fill="hold">
                            <p:stCondLst>
                              <p:cond delay="500"/>
                            </p:stCondLst>
                            <p:childTnLst>
                              <p:par>
                                <p:cTn id="30" presetID="53"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childTnLst>
                          </p:cTn>
                        </p:par>
                        <p:par>
                          <p:cTn id="41" fill="hold">
                            <p:stCondLst>
                              <p:cond delay="1500"/>
                            </p:stCondLst>
                            <p:childTnLst>
                              <p:par>
                                <p:cTn id="42" presetID="53"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2000"/>
                            </p:stCondLst>
                            <p:childTnLst>
                              <p:par>
                                <p:cTn id="48" presetID="53"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ox(out)">
                                      <p:cBhvr>
                                        <p:cTn id="5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192.168.0.254\共有\12事業\権利擁護事業\広報・説明関係\イラスト\カラー\相談事例～港北ｻﾝ⑥ｶﾗ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573" y="2793108"/>
            <a:ext cx="2433042" cy="216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円形吹き出し 19"/>
          <p:cNvSpPr/>
          <p:nvPr/>
        </p:nvSpPr>
        <p:spPr>
          <a:xfrm>
            <a:off x="5553684" y="4557856"/>
            <a:ext cx="3014251" cy="757507"/>
          </a:xfrm>
          <a:prstGeom prst="wedgeEllipseCallout">
            <a:avLst>
              <a:gd name="adj1" fmla="val -48718"/>
              <a:gd name="adj2" fmla="val -3576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err="1" smtClean="0">
                <a:latin typeface="Meiryo UI" panose="020B0604030504040204" pitchFamily="50" charset="-128"/>
                <a:ea typeface="Meiryo UI" panose="020B0604030504040204" pitchFamily="50" charset="-128"/>
                <a:cs typeface="Meiryo UI" panose="020B0604030504040204" pitchFamily="50" charset="-128"/>
              </a:rPr>
              <a:t>ひっと</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プランの推進</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形吹き出し 14"/>
          <p:cNvSpPr/>
          <p:nvPr/>
        </p:nvSpPr>
        <p:spPr>
          <a:xfrm>
            <a:off x="5767866" y="2204864"/>
            <a:ext cx="3014251" cy="1158479"/>
          </a:xfrm>
          <a:prstGeom prst="wedgeEllipseCallout">
            <a:avLst>
              <a:gd name="adj1" fmla="val -46661"/>
              <a:gd name="adj2" fmla="val 3380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交流</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イベント</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形吹き出し 18"/>
          <p:cNvSpPr/>
          <p:nvPr/>
        </p:nvSpPr>
        <p:spPr>
          <a:xfrm>
            <a:off x="163831" y="5205865"/>
            <a:ext cx="3491880" cy="1206931"/>
          </a:xfrm>
          <a:prstGeom prst="wedgeEllipseCallout">
            <a:avLst>
              <a:gd name="adj1" fmla="val 36473"/>
              <a:gd name="adj2" fmla="val -548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広報誌発行</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ﾎｰﾑﾍﾟｰｼﾞ運営</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179512" y="273050"/>
            <a:ext cx="8458590" cy="779686"/>
          </a:xfrm>
        </p:spPr>
        <p:txBody>
          <a:bodyPr>
            <a:noAutofit/>
          </a:bodyPr>
          <a:lstStyle/>
          <a:p>
            <a:r>
              <a:rPr kumimoji="1" lang="ja-JP" altLang="en-US" sz="4800" dirty="0" smtClean="0">
                <a:solidFill>
                  <a:srgbClr val="006600"/>
                </a:solidFill>
                <a:latin typeface="HGP創英ﾌﾟﾚｾﾞﾝｽEB" pitchFamily="18" charset="-128"/>
                <a:ea typeface="HGP創英ﾌﾟﾚｾﾞﾝｽEB" pitchFamily="18" charset="-128"/>
              </a:rPr>
              <a:t>地区社協の</a:t>
            </a:r>
            <a:r>
              <a:rPr lang="ja-JP" altLang="en-US" sz="4800" dirty="0" smtClean="0">
                <a:solidFill>
                  <a:srgbClr val="006600"/>
                </a:solidFill>
                <a:latin typeface="HGP創英ﾌﾟﾚｾﾞﾝｽEB" pitchFamily="18" charset="-128"/>
                <a:ea typeface="HGP創英ﾌﾟﾚｾﾞﾝｽEB" pitchFamily="18" charset="-128"/>
              </a:rPr>
              <a:t>ふくしのまちづくり活動</a:t>
            </a:r>
            <a:endParaRPr kumimoji="1" lang="ja-JP" altLang="en-US" sz="4800" dirty="0">
              <a:solidFill>
                <a:srgbClr val="006600"/>
              </a:solidFill>
              <a:latin typeface="HGP創英ﾌﾟﾚｾﾞﾝｽEB" pitchFamily="18" charset="-128"/>
              <a:ea typeface="HGP創英ﾌﾟﾚｾﾞﾝｽEB" pitchFamily="18" charset="-128"/>
            </a:endParaRPr>
          </a:p>
        </p:txBody>
      </p:sp>
      <p:sp>
        <p:nvSpPr>
          <p:cNvPr id="3" name="コンテンツ プレースホルダー 2"/>
          <p:cNvSpPr>
            <a:spLocks noGrp="1"/>
          </p:cNvSpPr>
          <p:nvPr>
            <p:ph sz="quarter" idx="4"/>
          </p:nvPr>
        </p:nvSpPr>
        <p:spPr>
          <a:xfrm>
            <a:off x="3635896" y="5326174"/>
            <a:ext cx="5585646" cy="2105704"/>
          </a:xfrm>
        </p:spPr>
        <p:txBody>
          <a:bodyPr>
            <a:normAutofit/>
          </a:bodyPr>
          <a:lstStyle/>
          <a:p>
            <a:pPr marL="0" indent="0">
              <a:buNone/>
            </a:pPr>
            <a:r>
              <a:rPr kumimoji="1" lang="ja-JP" altLang="en-US" sz="1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詳しくは、◆港北区社協</a:t>
            </a:r>
            <a:r>
              <a:rPr lang="ja-JP" altLang="en-US" sz="1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ホームページ</a:t>
            </a:r>
            <a:endParaRPr lang="en-US" altLang="ja-JP" sz="1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buNone/>
            </a:pPr>
            <a:r>
              <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hlinkClick r:id="rId4"/>
              </a:rPr>
              <a:t>http://</a:t>
            </a:r>
            <a:r>
              <a:rPr lang="en-US" altLang="ja-JP" sz="1800" dirty="0" smtClean="0">
                <a:latin typeface="HG丸ｺﾞｼｯｸM-PRO" panose="020F0600000000000000" pitchFamily="50" charset="-128"/>
                <a:ea typeface="HG丸ｺﾞｼｯｸM-PRO" panose="020F0600000000000000" pitchFamily="50" charset="-128"/>
                <a:cs typeface="Meiryo UI" panose="020B0604030504040204" pitchFamily="50" charset="-128"/>
                <a:hlinkClick r:id="rId4"/>
              </a:rPr>
              <a:t>www.kouhoku-shakyo.jp/tiku_shakyo/index.html</a:t>
            </a:r>
            <a:endParaRPr lang="en-US" altLang="ja-JP" sz="1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buNone/>
            </a:pPr>
            <a:r>
              <a:rPr kumimoji="1" lang="ja-JP" altLang="en-US" sz="1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◆地区社協リーフレットなどでご覧いただけます</a:t>
            </a:r>
            <a:endParaRPr kumimoji="1" lang="en-US" altLang="ja-JP" sz="1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buNone/>
            </a:pPr>
            <a:endParaRPr kumimoji="1" lang="ja-JP" altLang="en-US" dirty="0"/>
          </a:p>
        </p:txBody>
      </p:sp>
      <p:sp>
        <p:nvSpPr>
          <p:cNvPr id="9" name="円形吹き出し 8"/>
          <p:cNvSpPr/>
          <p:nvPr/>
        </p:nvSpPr>
        <p:spPr>
          <a:xfrm>
            <a:off x="65597" y="3814006"/>
            <a:ext cx="2880320" cy="1512168"/>
          </a:xfrm>
          <a:prstGeom prst="wedgeEllipseCallout">
            <a:avLst>
              <a:gd name="adj1" fmla="val 45350"/>
              <a:gd name="adj2" fmla="val -4204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見守り訪問</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たとえば</a:t>
            </a:r>
            <a:r>
              <a:rPr lang="en-US" altLang="ja-JP" dirty="0">
                <a:latin typeface="HG丸ｺﾞｼｯｸM-PRO" panose="020F0600000000000000" pitchFamily="50" charset="-128"/>
                <a:ea typeface="HG丸ｺﾞｼｯｸM-PRO" panose="020F0600000000000000" pitchFamily="50" charset="-128"/>
              </a:rPr>
              <a:t>…</a:t>
            </a:r>
          </a:p>
          <a:p>
            <a:pPr algn="ctr"/>
            <a:r>
              <a:rPr lang="ja-JP" altLang="en-US" dirty="0" smtClean="0">
                <a:latin typeface="HG丸ｺﾞｼｯｸM-PRO" panose="020F0600000000000000" pitchFamily="50" charset="-128"/>
                <a:ea typeface="HG丸ｺﾞｼｯｸM-PRO" panose="020F0600000000000000" pitchFamily="50" charset="-128"/>
              </a:rPr>
              <a:t>ひとり暮らしの方への定期訪問</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971600" y="1227213"/>
            <a:ext cx="3509142" cy="1512168"/>
          </a:xfrm>
          <a:prstGeom prst="wedgeEllipseCallout">
            <a:avLst>
              <a:gd name="adj1" fmla="val 42837"/>
              <a:gd name="adj2" fmla="val 4302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者</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たとえば</a:t>
            </a:r>
            <a:r>
              <a:rPr lang="en-US" altLang="ja-JP" dirty="0">
                <a:latin typeface="HG丸ｺﾞｼｯｸM-PRO" panose="020F0600000000000000" pitchFamily="50" charset="-128"/>
                <a:ea typeface="HG丸ｺﾞｼｯｸM-PRO" panose="020F0600000000000000" pitchFamily="50" charset="-128"/>
              </a:rPr>
              <a:t>…</a:t>
            </a:r>
          </a:p>
          <a:p>
            <a:pPr algn="ctr"/>
            <a:r>
              <a:rPr lang="ja-JP" altLang="en-US" dirty="0">
                <a:latin typeface="HG丸ｺﾞｼｯｸM-PRO" panose="020F0600000000000000" pitchFamily="50" charset="-128"/>
                <a:ea typeface="HG丸ｺﾞｼｯｸM-PRO" panose="020F0600000000000000" pitchFamily="50" charset="-128"/>
              </a:rPr>
              <a:t>放課後</a:t>
            </a:r>
            <a:r>
              <a:rPr lang="ja-JP" altLang="en-US" dirty="0" smtClean="0">
                <a:latin typeface="HG丸ｺﾞｼｯｸM-PRO" panose="020F0600000000000000" pitchFamily="50" charset="-128"/>
                <a:ea typeface="HG丸ｺﾞｼｯｸM-PRO" panose="020F0600000000000000" pitchFamily="50" charset="-128"/>
              </a:rPr>
              <a:t>の余暇活動</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12" name="円形吹き出し 11"/>
          <p:cNvSpPr/>
          <p:nvPr/>
        </p:nvSpPr>
        <p:spPr>
          <a:xfrm>
            <a:off x="4247455" y="1182614"/>
            <a:ext cx="2880320" cy="1512168"/>
          </a:xfrm>
          <a:prstGeom prst="wedgeEllipseCallout">
            <a:avLst>
              <a:gd name="adj1" fmla="val -34285"/>
              <a:gd name="adj2" fmla="val 5122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高齢者</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latin typeface="HG丸ｺﾞｼｯｸM-PRO" panose="020F0600000000000000" pitchFamily="50" charset="-128"/>
                <a:ea typeface="HG丸ｺﾞｼｯｸM-PRO" panose="020F0600000000000000" pitchFamily="50" charset="-128"/>
              </a:rPr>
              <a:t>たとえば</a:t>
            </a:r>
            <a:r>
              <a:rPr lang="en-US" altLang="ja-JP" dirty="0" smtClean="0">
                <a:latin typeface="HG丸ｺﾞｼｯｸM-PRO" panose="020F0600000000000000" pitchFamily="50" charset="-128"/>
                <a:ea typeface="HG丸ｺﾞｼｯｸM-PRO" panose="020F0600000000000000" pitchFamily="50" charset="-128"/>
              </a:rPr>
              <a:t>…</a:t>
            </a:r>
          </a:p>
          <a:p>
            <a:pPr algn="ctr"/>
            <a:r>
              <a:rPr lang="ja-JP" altLang="en-US" dirty="0" smtClean="0">
                <a:latin typeface="HG丸ｺﾞｼｯｸM-PRO" panose="020F0600000000000000" pitchFamily="50" charset="-128"/>
                <a:ea typeface="HG丸ｺﾞｼｯｸM-PRO" panose="020F0600000000000000" pitchFamily="50" charset="-128"/>
              </a:rPr>
              <a:t>拠りあう</a:t>
            </a:r>
            <a:r>
              <a:rPr lang="ja-JP" altLang="en-US" dirty="0">
                <a:latin typeface="HG丸ｺﾞｼｯｸM-PRO" panose="020F0600000000000000" pitchFamily="50" charset="-128"/>
                <a:ea typeface="HG丸ｺﾞｼｯｸM-PRO" panose="020F0600000000000000" pitchFamily="50" charset="-128"/>
              </a:rPr>
              <a:t>場</a:t>
            </a:r>
            <a:r>
              <a:rPr lang="ja-JP" altLang="en-US" dirty="0" smtClean="0">
                <a:latin typeface="HG丸ｺﾞｼｯｸM-PRO" panose="020F0600000000000000" pitchFamily="50" charset="-128"/>
                <a:ea typeface="HG丸ｺﾞｼｯｸM-PRO" panose="020F0600000000000000" pitchFamily="50" charset="-128"/>
              </a:rPr>
              <a:t>づくり</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16" name="円形吹き出し 15"/>
          <p:cNvSpPr/>
          <p:nvPr/>
        </p:nvSpPr>
        <p:spPr>
          <a:xfrm>
            <a:off x="5687615" y="3140968"/>
            <a:ext cx="2880320" cy="1512168"/>
          </a:xfrm>
          <a:prstGeom prst="wedgeEllipseCallout">
            <a:avLst>
              <a:gd name="adj1" fmla="val -54194"/>
              <a:gd name="adj2" fmla="val -225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ボランティア</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HG丸ｺﾞｼｯｸM-PRO" panose="020F0600000000000000" pitchFamily="50" charset="-128"/>
                <a:ea typeface="HG丸ｺﾞｼｯｸM-PRO" panose="020F0600000000000000" pitchFamily="50" charset="-128"/>
              </a:rPr>
              <a:t>したい方と</a:t>
            </a:r>
            <a:endParaRPr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頼みたい方の</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橋渡し</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10" name="円形吹き出し 9"/>
          <p:cNvSpPr/>
          <p:nvPr/>
        </p:nvSpPr>
        <p:spPr>
          <a:xfrm>
            <a:off x="133557" y="2481201"/>
            <a:ext cx="3040764" cy="1367675"/>
          </a:xfrm>
          <a:prstGeom prst="wedgeEllipseCallout">
            <a:avLst>
              <a:gd name="adj1" fmla="val 48579"/>
              <a:gd name="adj2" fmla="val 3380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子育て</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latin typeface="HG丸ｺﾞｼｯｸM-PRO" panose="020F0600000000000000" pitchFamily="50" charset="-128"/>
                <a:ea typeface="HG丸ｺﾞｼｯｸM-PRO" panose="020F0600000000000000" pitchFamily="50" charset="-128"/>
              </a:rPr>
              <a:t>たとえば</a:t>
            </a:r>
            <a:r>
              <a:rPr lang="en-US" altLang="ja-JP" dirty="0">
                <a:latin typeface="HG丸ｺﾞｼｯｸM-PRO" panose="020F0600000000000000" pitchFamily="50" charset="-128"/>
                <a:ea typeface="HG丸ｺﾞｼｯｸM-PRO" panose="020F0600000000000000" pitchFamily="50" charset="-128"/>
              </a:rPr>
              <a:t>…</a:t>
            </a:r>
          </a:p>
          <a:p>
            <a:pPr algn="ctr"/>
            <a:r>
              <a:rPr lang="ja-JP" altLang="en-US" dirty="0" smtClean="0">
                <a:latin typeface="HG丸ｺﾞｼｯｸM-PRO" panose="020F0600000000000000" pitchFamily="50" charset="-128"/>
                <a:ea typeface="HG丸ｺﾞｼｯｸM-PRO" panose="020F0600000000000000" pitchFamily="50" charset="-128"/>
              </a:rPr>
              <a:t>ママ・パパたちの</a:t>
            </a:r>
            <a:endParaRPr lang="en-US" altLang="ja-JP" dirty="0" smtClean="0">
              <a:latin typeface="HG丸ｺﾞｼｯｸM-PRO" panose="020F0600000000000000" pitchFamily="50" charset="-128"/>
              <a:ea typeface="HG丸ｺﾞｼｯｸM-PRO" panose="020F0600000000000000" pitchFamily="50" charset="-128"/>
            </a:endParaRPr>
          </a:p>
          <a:p>
            <a:pPr algn="ctr"/>
            <a:r>
              <a:rPr lang="ja-JP" altLang="en-US" dirty="0" smtClean="0">
                <a:latin typeface="HG丸ｺﾞｼｯｸM-PRO" panose="020F0600000000000000" pitchFamily="50" charset="-128"/>
                <a:ea typeface="HG丸ｺﾞｼｯｸM-PRO" panose="020F0600000000000000" pitchFamily="50" charset="-128"/>
              </a:rPr>
              <a:t>仲間づくり</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8100392" y="5733257"/>
            <a:ext cx="681726" cy="523220"/>
          </a:xfrm>
          <a:prstGeom prst="rect">
            <a:avLst/>
          </a:prstGeom>
          <a:noFill/>
        </p:spPr>
        <p:txBody>
          <a:bodyPr wrap="square" rtlCol="0">
            <a:spAutoFit/>
          </a:bodyPr>
          <a:lstStyle/>
          <a:p>
            <a:pPr algn="ctr"/>
            <a:r>
              <a:rPr lang="en-US" altLang="ja-JP" sz="2800" dirty="0" smtClean="0">
                <a:solidFill>
                  <a:schemeClr val="bg1"/>
                </a:solidFill>
                <a:latin typeface="+mj-ea"/>
                <a:ea typeface="+mj-ea"/>
              </a:rPr>
              <a:t>1</a:t>
            </a:r>
            <a:r>
              <a:rPr lang="en-US" altLang="ja-JP" sz="2800" dirty="0">
                <a:solidFill>
                  <a:schemeClr val="bg1"/>
                </a:solidFill>
                <a:latin typeface="+mj-ea"/>
                <a:ea typeface="+mj-ea"/>
              </a:rPr>
              <a:t>3</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192418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ー 8"/>
          <p:cNvGraphicFramePr>
            <a:graphicFrameLocks noGrp="1"/>
          </p:cNvGraphicFramePr>
          <p:nvPr>
            <p:ph sz="quarter" idx="1"/>
            <p:extLst>
              <p:ext uri="{D42A27DB-BD31-4B8C-83A1-F6EECF244321}">
                <p14:modId xmlns:p14="http://schemas.microsoft.com/office/powerpoint/2010/main" val="675131808"/>
              </p:ext>
            </p:extLst>
          </p:nvPr>
        </p:nvGraphicFramePr>
        <p:xfrm>
          <a:off x="899592" y="1340768"/>
          <a:ext cx="7787208" cy="2620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コンテンツ プレースホルダー 8"/>
          <p:cNvGraphicFramePr>
            <a:graphicFrameLocks/>
          </p:cNvGraphicFramePr>
          <p:nvPr>
            <p:extLst>
              <p:ext uri="{D42A27DB-BD31-4B8C-83A1-F6EECF244321}">
                <p14:modId xmlns:p14="http://schemas.microsoft.com/office/powerpoint/2010/main" val="287722900"/>
              </p:ext>
            </p:extLst>
          </p:nvPr>
        </p:nvGraphicFramePr>
        <p:xfrm>
          <a:off x="673224" y="4077072"/>
          <a:ext cx="7499176" cy="26642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タイトル 1"/>
          <p:cNvSpPr txBox="1">
            <a:spLocks/>
          </p:cNvSpPr>
          <p:nvPr/>
        </p:nvSpPr>
        <p:spPr>
          <a:xfrm>
            <a:off x="323528" y="-243408"/>
            <a:ext cx="7543800"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4800" dirty="0" smtClean="0">
                <a:solidFill>
                  <a:srgbClr val="006600"/>
                </a:solidFill>
                <a:latin typeface="HGS創英ﾌﾟﾚｾﾞﾝｽEB" pitchFamily="18" charset="-128"/>
                <a:ea typeface="HGS創英ﾌﾟﾚｾﾞﾝｽEB" pitchFamily="18" charset="-128"/>
              </a:rPr>
              <a:t>地区社協の組織構成・運営例</a:t>
            </a:r>
            <a:endParaRPr lang="ja-JP" altLang="en-US" sz="4800" dirty="0">
              <a:solidFill>
                <a:srgbClr val="006600"/>
              </a:solidFill>
              <a:latin typeface="HGS創英ﾌﾟﾚｾﾞﾝｽEB" pitchFamily="18" charset="-128"/>
              <a:ea typeface="HGS創英ﾌﾟﾚｾﾞﾝｽEB" pitchFamily="18" charset="-128"/>
            </a:endParaRPr>
          </a:p>
        </p:txBody>
      </p:sp>
      <p:sp>
        <p:nvSpPr>
          <p:cNvPr id="12" name="円形吹き出し 11"/>
          <p:cNvSpPr/>
          <p:nvPr/>
        </p:nvSpPr>
        <p:spPr>
          <a:xfrm>
            <a:off x="251520" y="1988840"/>
            <a:ext cx="3528392" cy="936104"/>
          </a:xfrm>
          <a:prstGeom prst="wedgeEllipseCallout">
            <a:avLst>
              <a:gd name="adj1" fmla="val -18654"/>
              <a:gd name="adj2" fmla="val 6316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dirty="0" smtClean="0"/>
              <a:t>地区社協の役員や評議員で部会等を構成し、その部会ごとに具体的事業運営する</a:t>
            </a:r>
            <a:endParaRPr kumimoji="1" lang="en-US" altLang="ja-JP" sz="1400" dirty="0" smtClean="0"/>
          </a:p>
        </p:txBody>
      </p:sp>
      <p:sp>
        <p:nvSpPr>
          <p:cNvPr id="13" name="円形吹き出し 12"/>
          <p:cNvSpPr/>
          <p:nvPr/>
        </p:nvSpPr>
        <p:spPr>
          <a:xfrm>
            <a:off x="251520" y="4509120"/>
            <a:ext cx="2808312" cy="1224136"/>
          </a:xfrm>
          <a:prstGeom prst="wedgeEllipseCallout">
            <a:avLst>
              <a:gd name="adj1" fmla="val 30064"/>
              <a:gd name="adj2" fmla="val 5708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t>育てて自立させた担い手団体、または地域の団体に助成する</a:t>
            </a:r>
            <a:endParaRPr kumimoji="1" lang="en-US" altLang="ja-JP" sz="1400" dirty="0" smtClean="0"/>
          </a:p>
        </p:txBody>
      </p:sp>
      <p:sp>
        <p:nvSpPr>
          <p:cNvPr id="15" name="テキスト ボックス 14"/>
          <p:cNvSpPr txBox="1"/>
          <p:nvPr/>
        </p:nvSpPr>
        <p:spPr>
          <a:xfrm>
            <a:off x="467544" y="1124744"/>
            <a:ext cx="5472608"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ポイント</a:t>
            </a:r>
            <a:r>
              <a:rPr lang="ja-JP" altLang="en-US" dirty="0" smtClean="0">
                <a:latin typeface="HG丸ｺﾞｼｯｸM-PRO" panose="020F0600000000000000" pitchFamily="50" charset="-128"/>
                <a:ea typeface="HG丸ｺﾞｼｯｸM-PRO" panose="020F0600000000000000" pitchFamily="50" charset="-128"/>
              </a:rPr>
              <a:t>は「いかに</a:t>
            </a:r>
            <a:r>
              <a:rPr lang="ja-JP" altLang="en-US" dirty="0">
                <a:latin typeface="HG丸ｺﾞｼｯｸM-PRO" panose="020F0600000000000000" pitchFamily="50" charset="-128"/>
                <a:ea typeface="HG丸ｺﾞｼｯｸM-PRO" panose="020F0600000000000000" pitchFamily="50" charset="-128"/>
              </a:rPr>
              <a:t>多種多様</a:t>
            </a:r>
            <a:r>
              <a:rPr lang="ja-JP" altLang="en-US" dirty="0" smtClean="0">
                <a:latin typeface="HG丸ｺﾞｼｯｸM-PRO" panose="020F0600000000000000" pitchFamily="50" charset="-128"/>
                <a:ea typeface="HG丸ｺﾞｼｯｸM-PRO" panose="020F0600000000000000" pitchFamily="50" charset="-128"/>
              </a:rPr>
              <a:t>な人材の意見、思いを</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吸い上げて協働、連携できる関係をつくるか」</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14</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347905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7544" y="188640"/>
            <a:ext cx="7467600" cy="1012974"/>
          </a:xfrm>
        </p:spPr>
        <p:txBody>
          <a:bodyPr>
            <a:normAutofit/>
          </a:bodyPr>
          <a:lstStyle/>
          <a:p>
            <a:pPr lvl="0"/>
            <a:r>
              <a:rPr lang="ja-JP" altLang="en-US" sz="4400" dirty="0" smtClean="0">
                <a:solidFill>
                  <a:srgbClr val="006600"/>
                </a:solidFill>
                <a:latin typeface="HGS創英ﾌﾟﾚｾﾞﾝｽEB" pitchFamily="18" charset="-128"/>
                <a:ea typeface="HGS創英ﾌﾟﾚｾﾞﾝｽEB" pitchFamily="18" charset="-128"/>
              </a:rPr>
              <a:t>地区社協だからできること</a:t>
            </a:r>
            <a:endParaRPr kumimoji="1" lang="ja-JP" altLang="en-US" sz="4400" dirty="0"/>
          </a:p>
        </p:txBody>
      </p:sp>
      <p:sp>
        <p:nvSpPr>
          <p:cNvPr id="3" name="コンテンツ プレースホルダ 2"/>
          <p:cNvSpPr>
            <a:spLocks noGrp="1"/>
          </p:cNvSpPr>
          <p:nvPr>
            <p:ph sz="quarter" idx="1"/>
          </p:nvPr>
        </p:nvSpPr>
        <p:spPr>
          <a:xfrm>
            <a:off x="457200" y="1600200"/>
            <a:ext cx="8075240" cy="4873752"/>
          </a:xfrm>
        </p:spPr>
        <p:txBody>
          <a:bodyPr>
            <a:normAutofit lnSpcReduction="10000"/>
          </a:bodyPr>
          <a:lstStyle/>
          <a:p>
            <a:pPr marL="0" indent="0">
              <a:buNone/>
            </a:pPr>
            <a:r>
              <a:rPr lang="ja-JP" altLang="en-US" sz="4000" dirty="0" smtClean="0"/>
              <a:t>さまざまな団体で構成された</a:t>
            </a:r>
            <a:endParaRPr lang="en-US" altLang="ja-JP" sz="4000" dirty="0" smtClean="0"/>
          </a:p>
          <a:p>
            <a:pPr marL="0" indent="0">
              <a:buNone/>
            </a:pPr>
            <a:r>
              <a:rPr lang="ja-JP" altLang="en-US" sz="4000" dirty="0" smtClean="0"/>
              <a:t>協議体・ネットワーク体なので・・・</a:t>
            </a:r>
            <a:endParaRPr lang="en-US" altLang="ja-JP" sz="4000" dirty="0" smtClean="0"/>
          </a:p>
          <a:p>
            <a:pPr marL="0" indent="0">
              <a:buNone/>
            </a:pPr>
            <a:endParaRPr lang="en-US" altLang="ja-JP" sz="4000" dirty="0" smtClean="0"/>
          </a:p>
          <a:p>
            <a:pPr lvl="1"/>
            <a:r>
              <a:rPr lang="ja-JP" altLang="en-US" sz="3200" dirty="0" smtClean="0">
                <a:solidFill>
                  <a:srgbClr val="FF0066"/>
                </a:solidFill>
                <a:latin typeface="HG丸ｺﾞｼｯｸM-PRO" pitchFamily="50" charset="-128"/>
                <a:ea typeface="HG丸ｺﾞｼｯｸM-PRO" pitchFamily="50" charset="-128"/>
              </a:rPr>
              <a:t>さまざまな立場で地域情報や活動状況を話し合える。</a:t>
            </a:r>
            <a:endParaRPr lang="en-US" altLang="ja-JP" sz="3200" dirty="0" smtClean="0">
              <a:solidFill>
                <a:srgbClr val="FF0066"/>
              </a:solidFill>
              <a:latin typeface="HG丸ｺﾞｼｯｸM-PRO" pitchFamily="50" charset="-128"/>
              <a:ea typeface="HG丸ｺﾞｼｯｸM-PRO" pitchFamily="50" charset="-128"/>
            </a:endParaRPr>
          </a:p>
          <a:p>
            <a:pPr lvl="1"/>
            <a:endParaRPr lang="en-US" altLang="ja-JP" sz="1050" dirty="0" smtClean="0">
              <a:solidFill>
                <a:srgbClr val="FF0066"/>
              </a:solidFill>
              <a:latin typeface="HG丸ｺﾞｼｯｸM-PRO" pitchFamily="50" charset="-128"/>
              <a:ea typeface="HG丸ｺﾞｼｯｸM-PRO" pitchFamily="50" charset="-128"/>
            </a:endParaRPr>
          </a:p>
          <a:p>
            <a:pPr lvl="1"/>
            <a:r>
              <a:rPr lang="ja-JP" altLang="en-US" sz="3200" dirty="0" smtClean="0">
                <a:solidFill>
                  <a:srgbClr val="FF0066"/>
                </a:solidFill>
                <a:latin typeface="HG丸ｺﾞｼｯｸM-PRO" pitchFamily="50" charset="-128"/>
                <a:ea typeface="HG丸ｺﾞｼｯｸM-PRO" pitchFamily="50" charset="-128"/>
              </a:rPr>
              <a:t>把握し、つながり合う、はたらきかけるなど広がりを持てる。</a:t>
            </a:r>
            <a:endParaRPr lang="en-US" altLang="ja-JP" sz="3200" dirty="0" smtClean="0">
              <a:solidFill>
                <a:srgbClr val="FF0066"/>
              </a:solidFill>
              <a:latin typeface="HG丸ｺﾞｼｯｸM-PRO" pitchFamily="50" charset="-128"/>
              <a:ea typeface="HG丸ｺﾞｼｯｸM-PRO" pitchFamily="50" charset="-128"/>
            </a:endParaRPr>
          </a:p>
          <a:p>
            <a:pPr lvl="1"/>
            <a:endParaRPr lang="en-US" altLang="ja-JP" sz="1050" dirty="0" smtClean="0">
              <a:solidFill>
                <a:srgbClr val="FF0066"/>
              </a:solidFill>
              <a:latin typeface="HG丸ｺﾞｼｯｸM-PRO" pitchFamily="50" charset="-128"/>
              <a:ea typeface="HG丸ｺﾞｼｯｸM-PRO" pitchFamily="50" charset="-128"/>
            </a:endParaRPr>
          </a:p>
          <a:p>
            <a:pPr lvl="1"/>
            <a:r>
              <a:rPr lang="ja-JP" altLang="en-US" sz="3200" dirty="0">
                <a:solidFill>
                  <a:srgbClr val="FF0066"/>
                </a:solidFill>
                <a:latin typeface="HG丸ｺﾞｼｯｸM-PRO" pitchFamily="50" charset="-128"/>
                <a:ea typeface="HG丸ｺﾞｼｯｸM-PRO" pitchFamily="50" charset="-128"/>
              </a:rPr>
              <a:t>実施主体と他団体</a:t>
            </a:r>
            <a:r>
              <a:rPr lang="ja-JP" altLang="en-US" sz="3200" dirty="0" smtClean="0">
                <a:solidFill>
                  <a:srgbClr val="FF0066"/>
                </a:solidFill>
                <a:latin typeface="HG丸ｺﾞｼｯｸM-PRO" pitchFamily="50" charset="-128"/>
                <a:ea typeface="HG丸ｺﾞｼｯｸM-PRO" pitchFamily="50" charset="-128"/>
              </a:rPr>
              <a:t>支援の顔を持てる。</a:t>
            </a:r>
            <a:endParaRPr lang="en-US" altLang="ja-JP" sz="3200" dirty="0" smtClean="0">
              <a:solidFill>
                <a:srgbClr val="FF0066"/>
              </a:solidFill>
              <a:latin typeface="HG丸ｺﾞｼｯｸM-PRO" pitchFamily="50" charset="-128"/>
              <a:ea typeface="HG丸ｺﾞｼｯｸM-PRO" pitchFamily="50" charset="-128"/>
            </a:endParaRPr>
          </a:p>
        </p:txBody>
      </p:sp>
      <p:sp>
        <p:nvSpPr>
          <p:cNvPr id="26" name="スライド番号プレースホルダ 6"/>
          <p:cNvSpPr>
            <a:spLocks noGrp="1"/>
          </p:cNvSpPr>
          <p:nvPr>
            <p:ph type="sldNum" sz="quarter" idx="15"/>
          </p:nvPr>
        </p:nvSpPr>
        <p:spPr>
          <a:xfrm>
            <a:off x="8959850" y="6545263"/>
            <a:ext cx="841375" cy="268287"/>
          </a:xfrm>
          <a:prstGeom prst="rect">
            <a:avLst/>
          </a:prstGeom>
        </p:spPr>
        <p:txBody>
          <a:bodyPr/>
          <a:lstStyle/>
          <a:p>
            <a:pPr>
              <a:defRPr/>
            </a:pPr>
            <a:fld id="{46C97BF6-0985-46AA-85C5-A802D6226DA3}" type="slidenum">
              <a:rPr lang="en-US" altLang="ja-JP">
                <a:latin typeface="+mn-ea"/>
              </a:rPr>
              <a:pPr>
                <a:defRPr/>
              </a:pPr>
              <a:t>15</a:t>
            </a:fld>
            <a:endParaRPr lang="en-US" altLang="ja-JP">
              <a:latin typeface="+mn-ea"/>
            </a:endParaRPr>
          </a:p>
        </p:txBody>
      </p:sp>
      <p:sp>
        <p:nvSpPr>
          <p:cNvPr id="2" name="下矢印 1"/>
          <p:cNvSpPr/>
          <p:nvPr/>
        </p:nvSpPr>
        <p:spPr>
          <a:xfrm>
            <a:off x="3203848" y="2924944"/>
            <a:ext cx="93610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15</a:t>
            </a:r>
            <a:endParaRPr kumimoji="1" lang="ja-JP" altLang="en-US" sz="2800" dirty="0">
              <a:solidFill>
                <a:schemeClr val="bg1"/>
              </a:solidFill>
              <a:latin typeface="+mj-ea"/>
              <a:ea typeface="+mj-ea"/>
            </a:endParaRPr>
          </a:p>
        </p:txBody>
      </p:sp>
      <p:pic>
        <p:nvPicPr>
          <p:cNvPr id="7" name="Picture 2" descr="C:\Documents and Settings\K11\Local Settings\Temporary Internet Files\Content.IE5\XE0SG0ES\MC900441916[1].wmf"/>
          <p:cNvPicPr>
            <a:picLocks noChangeAspect="1" noChangeArrowheads="1"/>
          </p:cNvPicPr>
          <p:nvPr/>
        </p:nvPicPr>
        <p:blipFill>
          <a:blip r:embed="rId3" cstate="print"/>
          <a:srcRect/>
          <a:stretch>
            <a:fillRect/>
          </a:stretch>
        </p:blipFill>
        <p:spPr bwMode="auto">
          <a:xfrm>
            <a:off x="6634102" y="1412776"/>
            <a:ext cx="1898338" cy="792088"/>
          </a:xfrm>
          <a:prstGeom prst="rect">
            <a:avLst/>
          </a:prstGeom>
          <a:noFill/>
        </p:spPr>
      </p:pic>
    </p:spTree>
    <p:extLst>
      <p:ext uri="{BB962C8B-B14F-4D97-AF65-F5344CB8AC3E}">
        <p14:creationId xmlns:p14="http://schemas.microsoft.com/office/powerpoint/2010/main" val="1468734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5192" y="188640"/>
            <a:ext cx="8219256" cy="1143000"/>
          </a:xfrm>
        </p:spPr>
        <p:txBody>
          <a:bodyPr>
            <a:noAutofit/>
          </a:bodyPr>
          <a:lstStyle/>
          <a:p>
            <a:pPr lvl="0" algn="r"/>
            <a:r>
              <a:rPr lang="ja-JP" altLang="en-US" sz="4300" dirty="0" smtClean="0">
                <a:solidFill>
                  <a:srgbClr val="006600"/>
                </a:solidFill>
                <a:latin typeface="HGS創英ﾌﾟﾚｾﾞﾝｽEB" pitchFamily="18" charset="-128"/>
                <a:ea typeface="HGS創英ﾌﾟﾚｾﾞﾝｽEB" pitchFamily="18" charset="-128"/>
              </a:rPr>
              <a:t>民生委員と地区社協の関係</a:t>
            </a:r>
            <a:endParaRPr kumimoji="1" lang="ja-JP" altLang="en-US" sz="4300" dirty="0"/>
          </a:p>
        </p:txBody>
      </p:sp>
      <p:sp>
        <p:nvSpPr>
          <p:cNvPr id="11" name="円形吹き出し 10"/>
          <p:cNvSpPr/>
          <p:nvPr/>
        </p:nvSpPr>
        <p:spPr>
          <a:xfrm>
            <a:off x="251520" y="2564904"/>
            <a:ext cx="2952328" cy="1944216"/>
          </a:xfrm>
          <a:prstGeom prst="wedgeEllipseCallout">
            <a:avLst>
              <a:gd name="adj1" fmla="val 1802"/>
              <a:gd name="adj2" fmla="val 42446"/>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3600" dirty="0" smtClean="0">
                <a:latin typeface="HGP創英角ｺﾞｼｯｸUB" pitchFamily="50" charset="-128"/>
                <a:ea typeface="HGP創英角ｺﾞｼｯｸUB" pitchFamily="50" charset="-128"/>
              </a:rPr>
              <a:t>民生委員</a:t>
            </a:r>
            <a:endParaRPr kumimoji="1" lang="en-US" altLang="ja-JP" sz="3600" dirty="0" smtClean="0">
              <a:latin typeface="HGP創英角ｺﾞｼｯｸUB" pitchFamily="50" charset="-128"/>
              <a:ea typeface="HGP創英角ｺﾞｼｯｸUB" pitchFamily="50" charset="-128"/>
            </a:endParaRPr>
          </a:p>
          <a:p>
            <a:pPr algn="ctr"/>
            <a:r>
              <a:rPr lang="ja-JP" altLang="en-US" sz="3600" dirty="0" smtClean="0"/>
              <a:t>として</a:t>
            </a:r>
            <a:endParaRPr kumimoji="1" lang="ja-JP" altLang="en-US" sz="3600" dirty="0"/>
          </a:p>
        </p:txBody>
      </p:sp>
      <p:sp>
        <p:nvSpPr>
          <p:cNvPr id="13" name="円形吹き出し 12"/>
          <p:cNvSpPr/>
          <p:nvPr/>
        </p:nvSpPr>
        <p:spPr>
          <a:xfrm>
            <a:off x="5148064" y="2564904"/>
            <a:ext cx="3024336" cy="1944216"/>
          </a:xfrm>
          <a:prstGeom prst="wedgeEllipseCallout">
            <a:avLst>
              <a:gd name="adj1" fmla="val 1802"/>
              <a:gd name="adj2" fmla="val 42446"/>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3600" dirty="0" smtClean="0">
                <a:latin typeface="+mj-ea"/>
                <a:ea typeface="+mj-ea"/>
              </a:rPr>
              <a:t>地区社協</a:t>
            </a:r>
            <a:endParaRPr kumimoji="1" lang="en-US" altLang="ja-JP" sz="3600" dirty="0" smtClean="0">
              <a:latin typeface="+mj-ea"/>
              <a:ea typeface="+mj-ea"/>
            </a:endParaRPr>
          </a:p>
          <a:p>
            <a:pPr algn="ctr"/>
            <a:r>
              <a:rPr lang="ja-JP" altLang="en-US" sz="3600" dirty="0" smtClean="0"/>
              <a:t>として</a:t>
            </a:r>
            <a:endParaRPr lang="en-US" altLang="ja-JP" sz="3600" dirty="0" smtClean="0"/>
          </a:p>
        </p:txBody>
      </p:sp>
      <p:sp>
        <p:nvSpPr>
          <p:cNvPr id="15" name="上カーブ矢印 14"/>
          <p:cNvSpPr/>
          <p:nvPr/>
        </p:nvSpPr>
        <p:spPr>
          <a:xfrm>
            <a:off x="3419872" y="4293096"/>
            <a:ext cx="1872208" cy="936104"/>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16" name="上カーブ矢印 15"/>
          <p:cNvSpPr/>
          <p:nvPr/>
        </p:nvSpPr>
        <p:spPr>
          <a:xfrm rot="10800000">
            <a:off x="3275856" y="1988840"/>
            <a:ext cx="1872208" cy="936104"/>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pic>
        <p:nvPicPr>
          <p:cNvPr id="12" name="Picture 2" descr="C:\Documents and Settings\K11\Local Settings\Temporary Internet Files\Content.IE5\XE0SG0ES\MC900441916[1].wmf"/>
          <p:cNvPicPr>
            <a:picLocks noChangeAspect="1" noChangeArrowheads="1"/>
          </p:cNvPicPr>
          <p:nvPr/>
        </p:nvPicPr>
        <p:blipFill>
          <a:blip r:embed="rId3" cstate="print"/>
          <a:srcRect/>
          <a:stretch>
            <a:fillRect/>
          </a:stretch>
        </p:blipFill>
        <p:spPr bwMode="auto">
          <a:xfrm>
            <a:off x="3275856" y="3356992"/>
            <a:ext cx="1898338" cy="792088"/>
          </a:xfrm>
          <a:prstGeom prst="rect">
            <a:avLst/>
          </a:prstGeom>
          <a:noFill/>
        </p:spPr>
      </p:pic>
      <p:sp>
        <p:nvSpPr>
          <p:cNvPr id="17" name="コンテンツ プレースホルダ 3"/>
          <p:cNvSpPr txBox="1">
            <a:spLocks/>
          </p:cNvSpPr>
          <p:nvPr/>
        </p:nvSpPr>
        <p:spPr>
          <a:xfrm>
            <a:off x="5508104" y="4797152"/>
            <a:ext cx="2880320" cy="172819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2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地域のみんなで考えて、</a:t>
            </a:r>
            <a:endParaRPr kumimoji="1" lang="en-US" altLang="ja-JP" sz="22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200" dirty="0" smtClean="0">
                <a:latin typeface="HGP創英角ｺﾞｼｯｸUB" pitchFamily="50" charset="-128"/>
                <a:ea typeface="HGP創英角ｺﾞｼｯｸUB" pitchFamily="50" charset="-128"/>
              </a:rPr>
              <a:t>横のつながりで広がる</a:t>
            </a:r>
            <a:endParaRPr lang="en-US" altLang="ja-JP" sz="2200" dirty="0" smtClean="0">
              <a:latin typeface="HGP創英角ｺﾞｼｯｸUB" pitchFamily="50" charset="-128"/>
              <a:ea typeface="HGP創英角ｺﾞｼｯｸUB" pitchFamily="50" charset="-128"/>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2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解決や改善、支えあう</a:t>
            </a:r>
            <a:endParaRPr kumimoji="1" lang="en-US" altLang="ja-JP" sz="22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2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活動の価値の啓発</a:t>
            </a:r>
            <a:endParaRPr kumimoji="1" lang="en-US" altLang="ja-JP" sz="22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1" lang="ja-JP"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コンテンツ プレースホルダ 3"/>
          <p:cNvSpPr txBox="1">
            <a:spLocks/>
          </p:cNvSpPr>
          <p:nvPr/>
        </p:nvSpPr>
        <p:spPr>
          <a:xfrm>
            <a:off x="3203848" y="4869160"/>
            <a:ext cx="2880320" cy="1512168"/>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1" lang="en-US" altLang="ja-JP" sz="24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1" lang="ja-JP"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コンテンツ プレースホルダ 3"/>
          <p:cNvSpPr txBox="1">
            <a:spLocks/>
          </p:cNvSpPr>
          <p:nvPr/>
        </p:nvSpPr>
        <p:spPr>
          <a:xfrm>
            <a:off x="395536" y="4869160"/>
            <a:ext cx="3456384" cy="1512168"/>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同じ民生委員同士だから</a:t>
            </a:r>
            <a:endParaRPr kumimoji="1" lang="en-US" altLang="ja-JP" sz="20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err="1" smtClean="0">
                <a:latin typeface="HGP創英角ｺﾞｼｯｸUB" pitchFamily="50" charset="-128"/>
                <a:ea typeface="HGP創英角ｺﾞｼｯｸUB" pitchFamily="50" charset="-128"/>
              </a:rPr>
              <a:t>こそ</a:t>
            </a:r>
            <a:r>
              <a:rPr lang="ja-JP" altLang="en-US" sz="2000" noProof="0" dirty="0" smtClean="0">
                <a:latin typeface="HGP創英角ｺﾞｼｯｸUB" pitchFamily="50" charset="-128"/>
                <a:ea typeface="HGP創英角ｺﾞｼｯｸUB" pitchFamily="50" charset="-128"/>
              </a:rPr>
              <a:t>できる、縦の連携で</a:t>
            </a:r>
            <a:endParaRPr lang="en-US" altLang="ja-JP" sz="2000" noProof="0" dirty="0" smtClean="0">
              <a:latin typeface="HGP創英角ｺﾞｼｯｸUB" pitchFamily="50" charset="-128"/>
              <a:ea typeface="HGP創英角ｺﾞｼｯｸUB" pitchFamily="50" charset="-128"/>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dirty="0" smtClean="0">
                <a:ln>
                  <a:noFill/>
                </a:ln>
                <a:solidFill>
                  <a:schemeClr val="tx1"/>
                </a:solidFill>
                <a:effectLst/>
                <a:uLnTx/>
                <a:uFillTx/>
                <a:latin typeface="HGP創英角ｺﾞｼｯｸUB" pitchFamily="50" charset="-128"/>
                <a:ea typeface="HGP創英角ｺﾞｼｯｸUB" pitchFamily="50" charset="-128"/>
                <a:cs typeface="+mn-cs"/>
              </a:rPr>
              <a:t>解決や改善</a:t>
            </a:r>
            <a:endParaRPr kumimoji="1" lang="en-US" altLang="ja-JP" sz="20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1" lang="ja-JP"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テキスト ボックス 21"/>
          <p:cNvSpPr txBox="1"/>
          <p:nvPr/>
        </p:nvSpPr>
        <p:spPr>
          <a:xfrm>
            <a:off x="1187624" y="1772816"/>
            <a:ext cx="1728192" cy="830997"/>
          </a:xfrm>
          <a:prstGeom prst="rect">
            <a:avLst/>
          </a:prstGeom>
          <a:noFill/>
        </p:spPr>
        <p:txBody>
          <a:bodyPr wrap="square" rtlCol="0">
            <a:spAutoFit/>
          </a:bodyPr>
          <a:lstStyle/>
          <a:p>
            <a:r>
              <a:rPr lang="ja-JP" altLang="en-US" sz="4800" dirty="0" smtClean="0">
                <a:solidFill>
                  <a:srgbClr val="FF3399"/>
                </a:solidFill>
                <a:latin typeface="+mj-ea"/>
                <a:ea typeface="+mj-ea"/>
              </a:rPr>
              <a:t>縦</a:t>
            </a:r>
            <a:r>
              <a:rPr lang="ja-JP" altLang="en-US" dirty="0" smtClean="0"/>
              <a:t>の強み</a:t>
            </a:r>
            <a:endParaRPr kumimoji="1" lang="ja-JP" altLang="en-US" dirty="0"/>
          </a:p>
        </p:txBody>
      </p:sp>
      <p:sp>
        <p:nvSpPr>
          <p:cNvPr id="23" name="テキスト ボックス 22"/>
          <p:cNvSpPr txBox="1"/>
          <p:nvPr/>
        </p:nvSpPr>
        <p:spPr>
          <a:xfrm>
            <a:off x="6084168" y="1805915"/>
            <a:ext cx="1872208" cy="830997"/>
          </a:xfrm>
          <a:prstGeom prst="rect">
            <a:avLst/>
          </a:prstGeom>
          <a:noFill/>
        </p:spPr>
        <p:txBody>
          <a:bodyPr wrap="square" rtlCol="0">
            <a:spAutoFit/>
          </a:bodyPr>
          <a:lstStyle/>
          <a:p>
            <a:r>
              <a:rPr lang="ja-JP" altLang="en-US" sz="4800" dirty="0" smtClean="0">
                <a:solidFill>
                  <a:schemeClr val="accent6">
                    <a:lumMod val="75000"/>
                  </a:schemeClr>
                </a:solidFill>
                <a:latin typeface="+mj-ea"/>
                <a:ea typeface="+mj-ea"/>
              </a:rPr>
              <a:t>横</a:t>
            </a:r>
            <a:r>
              <a:rPr lang="ja-JP" altLang="en-US" dirty="0" smtClean="0"/>
              <a:t>のひろがり</a:t>
            </a:r>
            <a:endParaRPr kumimoji="1" lang="ja-JP" altLang="en-US" dirty="0"/>
          </a:p>
        </p:txBody>
      </p:sp>
      <p:sp>
        <p:nvSpPr>
          <p:cNvPr id="14" name="フローチャート: 順次アクセス記憶 13"/>
          <p:cNvSpPr/>
          <p:nvPr/>
        </p:nvSpPr>
        <p:spPr>
          <a:xfrm>
            <a:off x="395536" y="332656"/>
            <a:ext cx="1234480" cy="926976"/>
          </a:xfrm>
          <a:prstGeom prst="flowChartMagneticTap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2400" dirty="0" smtClean="0">
                <a:latin typeface="HG創英角ﾎﾟｯﾌﾟ体" panose="040B0A09000000000000" pitchFamily="49" charset="-128"/>
                <a:ea typeface="HG創英角ﾎﾟｯﾌﾟ体" panose="040B0A09000000000000" pitchFamily="49" charset="-128"/>
              </a:rPr>
              <a:t>参考</a:t>
            </a:r>
            <a:endParaRPr kumimoji="1" lang="ja-JP" altLang="en-US" sz="2400" dirty="0">
              <a:latin typeface="HG創英角ﾎﾟｯﾌﾟ体" panose="040B0A09000000000000" pitchFamily="49" charset="-128"/>
              <a:ea typeface="HG創英角ﾎﾟｯﾌﾟ体" panose="040B0A09000000000000" pitchFamily="49" charset="-128"/>
            </a:endParaRPr>
          </a:p>
        </p:txBody>
      </p:sp>
      <p:sp>
        <p:nvSpPr>
          <p:cNvPr id="18" name="テキスト ボックス 17"/>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16</a:t>
            </a:r>
            <a:endParaRPr kumimoji="1" lang="ja-JP" altLang="en-US" sz="2800" dirty="0">
              <a:solidFill>
                <a:schemeClr val="bg1"/>
              </a:solidFill>
              <a:latin typeface="+mj-ea"/>
              <a:ea typeface="+mj-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7544" y="332656"/>
            <a:ext cx="7467600" cy="1012974"/>
          </a:xfrm>
        </p:spPr>
        <p:txBody>
          <a:bodyPr>
            <a:normAutofit/>
          </a:bodyPr>
          <a:lstStyle/>
          <a:p>
            <a:pPr lvl="0"/>
            <a:r>
              <a:rPr lang="ja-JP" altLang="en-US" sz="4800" dirty="0">
                <a:solidFill>
                  <a:srgbClr val="006600"/>
                </a:solidFill>
                <a:latin typeface="HGS創英ﾌﾟﾚｾﾞﾝｽEB" pitchFamily="18" charset="-128"/>
                <a:ea typeface="HGS創英ﾌﾟﾚｾﾞﾝｽEB" pitchFamily="18" charset="-128"/>
              </a:rPr>
              <a:t>社協らしさを生かすには</a:t>
            </a:r>
            <a:endParaRPr kumimoji="1" lang="ja-JP" altLang="en-US" sz="4800" dirty="0"/>
          </a:p>
        </p:txBody>
      </p:sp>
      <p:sp>
        <p:nvSpPr>
          <p:cNvPr id="3" name="コンテンツ プレースホルダ 2"/>
          <p:cNvSpPr>
            <a:spLocks noGrp="1"/>
          </p:cNvSpPr>
          <p:nvPr>
            <p:ph sz="quarter" idx="1"/>
          </p:nvPr>
        </p:nvSpPr>
        <p:spPr>
          <a:xfrm>
            <a:off x="457200" y="1600200"/>
            <a:ext cx="8075240" cy="4873752"/>
          </a:xfrm>
        </p:spPr>
        <p:txBody>
          <a:bodyPr>
            <a:normAutofit/>
          </a:bodyPr>
          <a:lstStyle/>
          <a:p>
            <a:pPr marL="0" indent="0">
              <a:buNone/>
            </a:pPr>
            <a:r>
              <a:rPr lang="ja-JP" altLang="en-US" sz="4000" dirty="0" smtClean="0"/>
              <a:t>基本は</a:t>
            </a:r>
            <a:r>
              <a:rPr lang="ja-JP" altLang="en-US" sz="4000" dirty="0" smtClean="0">
                <a:solidFill>
                  <a:srgbClr val="FF0000"/>
                </a:solidFill>
              </a:rPr>
              <a:t>関係づくり</a:t>
            </a:r>
            <a:r>
              <a:rPr lang="ja-JP" altLang="en-US" sz="4000" dirty="0" smtClean="0"/>
              <a:t>！</a:t>
            </a:r>
            <a:endParaRPr lang="en-US" altLang="ja-JP" sz="4000" dirty="0"/>
          </a:p>
          <a:p>
            <a:pPr lvl="3"/>
            <a:endParaRPr lang="en-US" altLang="ja-JP" sz="2800" dirty="0" smtClean="0">
              <a:solidFill>
                <a:srgbClr val="002060"/>
              </a:solidFill>
              <a:latin typeface="HG丸ｺﾞｼｯｸM-PRO" pitchFamily="50" charset="-128"/>
              <a:ea typeface="HG丸ｺﾞｼｯｸM-PRO" pitchFamily="50" charset="-128"/>
            </a:endParaRPr>
          </a:p>
          <a:p>
            <a:pPr lvl="3"/>
            <a:r>
              <a:rPr lang="ja-JP" altLang="en-US" sz="2800" dirty="0" smtClean="0">
                <a:solidFill>
                  <a:srgbClr val="002060"/>
                </a:solidFill>
                <a:latin typeface="HG丸ｺﾞｼｯｸM-PRO" pitchFamily="50" charset="-128"/>
                <a:ea typeface="HG丸ｺﾞｼｯｸM-PRO" pitchFamily="50" charset="-128"/>
              </a:rPr>
              <a:t>意思疎通を丁寧にする。</a:t>
            </a:r>
            <a:endParaRPr lang="en-US" altLang="ja-JP" sz="2800" dirty="0">
              <a:solidFill>
                <a:srgbClr val="002060"/>
              </a:solidFill>
              <a:latin typeface="HG丸ｺﾞｼｯｸM-PRO" pitchFamily="50" charset="-128"/>
              <a:ea typeface="HG丸ｺﾞｼｯｸM-PRO" pitchFamily="50" charset="-128"/>
            </a:endParaRPr>
          </a:p>
          <a:p>
            <a:pPr lvl="3"/>
            <a:r>
              <a:rPr lang="ja-JP" altLang="en-US" sz="2800" dirty="0" smtClean="0">
                <a:solidFill>
                  <a:srgbClr val="002060"/>
                </a:solidFill>
                <a:latin typeface="HG丸ｺﾞｼｯｸM-PRO" pitchFamily="50" charset="-128"/>
                <a:ea typeface="HG丸ｺﾞｼｯｸM-PRO" pitchFamily="50" charset="-128"/>
              </a:rPr>
              <a:t>視点の違いを大切にする。</a:t>
            </a:r>
            <a:endParaRPr lang="en-US" altLang="ja-JP" sz="2800" dirty="0" smtClean="0">
              <a:solidFill>
                <a:srgbClr val="002060"/>
              </a:solidFill>
              <a:latin typeface="HG丸ｺﾞｼｯｸM-PRO" pitchFamily="50" charset="-128"/>
              <a:ea typeface="HG丸ｺﾞｼｯｸM-PRO" pitchFamily="50" charset="-128"/>
            </a:endParaRPr>
          </a:p>
          <a:p>
            <a:pPr lvl="3"/>
            <a:r>
              <a:rPr lang="ja-JP" altLang="en-US" sz="2800" dirty="0" smtClean="0">
                <a:solidFill>
                  <a:srgbClr val="002060"/>
                </a:solidFill>
                <a:latin typeface="HG丸ｺﾞｼｯｸM-PRO" pitchFamily="50" charset="-128"/>
                <a:ea typeface="HG丸ｺﾞｼｯｸM-PRO" pitchFamily="50" charset="-128"/>
              </a:rPr>
              <a:t>全員参加を意識する。</a:t>
            </a:r>
            <a:endParaRPr lang="en-US" altLang="ja-JP" sz="2800" dirty="0">
              <a:solidFill>
                <a:srgbClr val="002060"/>
              </a:solidFill>
              <a:latin typeface="HG丸ｺﾞｼｯｸM-PRO" pitchFamily="50" charset="-128"/>
              <a:ea typeface="HG丸ｺﾞｼｯｸM-PRO" pitchFamily="50" charset="-128"/>
            </a:endParaRPr>
          </a:p>
          <a:p>
            <a:pPr lvl="3"/>
            <a:r>
              <a:rPr lang="ja-JP" altLang="en-US" sz="2800" dirty="0" smtClean="0">
                <a:solidFill>
                  <a:srgbClr val="002060"/>
                </a:solidFill>
                <a:latin typeface="HG丸ｺﾞｼｯｸM-PRO" pitchFamily="50" charset="-128"/>
                <a:ea typeface="HG丸ｺﾞｼｯｸM-PRO" pitchFamily="50" charset="-128"/>
              </a:rPr>
              <a:t>一方的に決めない。</a:t>
            </a:r>
            <a:endParaRPr lang="en-US" altLang="ja-JP" sz="2800" dirty="0" smtClean="0">
              <a:solidFill>
                <a:srgbClr val="002060"/>
              </a:solidFill>
              <a:latin typeface="HG丸ｺﾞｼｯｸM-PRO" pitchFamily="50" charset="-128"/>
              <a:ea typeface="HG丸ｺﾞｼｯｸM-PRO" pitchFamily="50" charset="-128"/>
            </a:endParaRPr>
          </a:p>
          <a:p>
            <a:pPr lvl="3"/>
            <a:endParaRPr lang="en-US" altLang="ja-JP" sz="2800" dirty="0" smtClean="0">
              <a:solidFill>
                <a:srgbClr val="002060"/>
              </a:solidFill>
              <a:latin typeface="HG丸ｺﾞｼｯｸM-PRO" pitchFamily="50" charset="-128"/>
              <a:ea typeface="HG丸ｺﾞｼｯｸM-PRO" pitchFamily="50" charset="-128"/>
            </a:endParaRPr>
          </a:p>
          <a:p>
            <a:pPr marL="0" indent="0">
              <a:buNone/>
            </a:pPr>
            <a:r>
              <a:rPr lang="ja-JP" altLang="en-US" sz="3200" dirty="0" smtClean="0"/>
              <a:t>お互い</a:t>
            </a:r>
            <a:r>
              <a:rPr lang="ja-JP" altLang="en-US" sz="3200" dirty="0"/>
              <a:t>の望む</a:t>
            </a:r>
            <a:r>
              <a:rPr lang="ja-JP" altLang="en-US" sz="3200" dirty="0" smtClean="0"/>
              <a:t>ことで</a:t>
            </a:r>
            <a:r>
              <a:rPr lang="ja-JP" altLang="en-US" sz="3200" dirty="0" smtClean="0">
                <a:solidFill>
                  <a:srgbClr val="FF0000"/>
                </a:solidFill>
              </a:rPr>
              <a:t>一致する点を見つける</a:t>
            </a:r>
            <a:r>
              <a:rPr lang="ja-JP" altLang="en-US" sz="3200" dirty="0" smtClean="0"/>
              <a:t>。</a:t>
            </a:r>
            <a:endParaRPr lang="en-US" altLang="ja-JP" sz="3200" dirty="0" smtClean="0"/>
          </a:p>
          <a:p>
            <a:pPr marL="0" indent="0" algn="ctr">
              <a:buNone/>
            </a:pPr>
            <a:r>
              <a:rPr lang="ja-JP" altLang="en-US" dirty="0" smtClean="0"/>
              <a:t>（納得できたところで次の段階に進む</a:t>
            </a:r>
            <a:r>
              <a:rPr lang="en-US" altLang="ja-JP" dirty="0"/>
              <a:t>=</a:t>
            </a:r>
            <a:r>
              <a:rPr lang="ja-JP" altLang="en-US" dirty="0"/>
              <a:t>合意形成</a:t>
            </a:r>
            <a:r>
              <a:rPr lang="ja-JP" altLang="en-US" dirty="0" smtClean="0"/>
              <a:t>）</a:t>
            </a:r>
            <a:endParaRPr lang="en-US" altLang="ja-JP" dirty="0" smtClean="0"/>
          </a:p>
        </p:txBody>
      </p:sp>
      <p:sp>
        <p:nvSpPr>
          <p:cNvPr id="26" name="スライド番号プレースホルダ 6"/>
          <p:cNvSpPr>
            <a:spLocks noGrp="1"/>
          </p:cNvSpPr>
          <p:nvPr>
            <p:ph type="sldNum" sz="quarter" idx="15"/>
          </p:nvPr>
        </p:nvSpPr>
        <p:spPr>
          <a:xfrm>
            <a:off x="8959850" y="6545263"/>
            <a:ext cx="841375" cy="268287"/>
          </a:xfrm>
          <a:prstGeom prst="rect">
            <a:avLst/>
          </a:prstGeom>
        </p:spPr>
        <p:txBody>
          <a:bodyPr/>
          <a:lstStyle/>
          <a:p>
            <a:pPr>
              <a:defRPr/>
            </a:pPr>
            <a:fld id="{46C97BF6-0985-46AA-85C5-A802D6226DA3}" type="slidenum">
              <a:rPr lang="en-US" altLang="ja-JP">
                <a:latin typeface="+mn-ea"/>
              </a:rPr>
              <a:pPr>
                <a:defRPr/>
              </a:pPr>
              <a:t>17</a:t>
            </a:fld>
            <a:endParaRPr lang="en-US" altLang="ja-JP">
              <a:latin typeface="+mn-ea"/>
            </a:endParaRPr>
          </a:p>
        </p:txBody>
      </p:sp>
      <p:sp>
        <p:nvSpPr>
          <p:cNvPr id="4" name="下矢印 3"/>
          <p:cNvSpPr/>
          <p:nvPr/>
        </p:nvSpPr>
        <p:spPr>
          <a:xfrm>
            <a:off x="683568" y="2420888"/>
            <a:ext cx="648072" cy="288032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6" name="Picture 6" descr="\\192.168.0.254\共有\12事業\権利擁護事業\広報・説明関係\イラスト\カラー\相談事例～港北ｻﾝ⑥ｶﾗｰ.jpg"/>
          <p:cNvPicPr>
            <a:picLocks noChangeAspect="1" noChangeArrowheads="1"/>
          </p:cNvPicPr>
          <p:nvPr/>
        </p:nvPicPr>
        <p:blipFill>
          <a:blip r:embed="rId3" cstate="print"/>
          <a:srcRect/>
          <a:stretch>
            <a:fillRect/>
          </a:stretch>
        </p:blipFill>
        <p:spPr bwMode="auto">
          <a:xfrm>
            <a:off x="5994722" y="2564904"/>
            <a:ext cx="2602450" cy="2517651"/>
          </a:xfrm>
          <a:prstGeom prst="rect">
            <a:avLst/>
          </a:prstGeom>
          <a:noFill/>
          <a:ln w="9525">
            <a:noFill/>
            <a:miter lim="800000"/>
            <a:headEnd/>
            <a:tailEnd/>
          </a:ln>
        </p:spPr>
      </p:pic>
      <p:sp>
        <p:nvSpPr>
          <p:cNvPr id="7" name="角丸四角形 6"/>
          <p:cNvSpPr/>
          <p:nvPr/>
        </p:nvSpPr>
        <p:spPr>
          <a:xfrm>
            <a:off x="1403648" y="2708920"/>
            <a:ext cx="4680520" cy="230425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17</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1565448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457200" y="1600200"/>
            <a:ext cx="8075240" cy="4873752"/>
          </a:xfrm>
        </p:spPr>
        <p:txBody>
          <a:bodyPr>
            <a:normAutofit fontScale="92500" lnSpcReduction="20000"/>
          </a:bodyPr>
          <a:lstStyle/>
          <a:p>
            <a:r>
              <a:rPr lang="ja-JP" altLang="en-US" sz="2600" dirty="0" smtClean="0">
                <a:latin typeface="HG丸ｺﾞｼｯｸM-PRO" pitchFamily="50" charset="-128"/>
                <a:ea typeface="HG丸ｺﾞｼｯｸM-PRO" pitchFamily="50" charset="-128"/>
              </a:rPr>
              <a:t>みなが集まり、</a:t>
            </a:r>
            <a:r>
              <a:rPr lang="ja-JP" altLang="en-US" sz="3300" dirty="0" smtClean="0">
                <a:solidFill>
                  <a:srgbClr val="FF0066"/>
                </a:solidFill>
                <a:latin typeface="+mj-ea"/>
                <a:ea typeface="+mj-ea"/>
              </a:rPr>
              <a:t>わいわい</a:t>
            </a:r>
            <a:r>
              <a:rPr lang="ja-JP" altLang="en-US" sz="3300" dirty="0" smtClean="0">
                <a:solidFill>
                  <a:schemeClr val="hlink"/>
                </a:solidFill>
                <a:latin typeface="+mj-ea"/>
                <a:ea typeface="+mj-ea"/>
              </a:rPr>
              <a:t>ガヤガヤ</a:t>
            </a:r>
            <a:r>
              <a:rPr lang="ja-JP" altLang="en-US" sz="2600" dirty="0" smtClean="0">
                <a:latin typeface="HG丸ｺﾞｼｯｸM-PRO" pitchFamily="50" charset="-128"/>
                <a:ea typeface="HG丸ｺﾞｼｯｸM-PRO" pitchFamily="50" charset="-128"/>
              </a:rPr>
              <a:t>話し合うことで、</a:t>
            </a:r>
            <a:endParaRPr lang="en-US" altLang="ja-JP" sz="2600" dirty="0" smtClean="0">
              <a:latin typeface="HG丸ｺﾞｼｯｸM-PRO" pitchFamily="50" charset="-128"/>
              <a:ea typeface="HG丸ｺﾞｼｯｸM-PRO" pitchFamily="50" charset="-128"/>
            </a:endParaRPr>
          </a:p>
          <a:p>
            <a:pPr>
              <a:buNone/>
            </a:pPr>
            <a:r>
              <a:rPr lang="ja-JP" altLang="en-US" sz="2600" dirty="0" smtClean="0">
                <a:latin typeface="HG丸ｺﾞｼｯｸM-PRO" pitchFamily="50" charset="-128"/>
                <a:ea typeface="HG丸ｺﾞｼｯｸM-PRO" pitchFamily="50" charset="-128"/>
              </a:rPr>
              <a:t>　自分たちの地域に目をむけ、</a:t>
            </a:r>
            <a:endParaRPr lang="en-US" altLang="ja-JP" sz="2600" dirty="0" smtClean="0">
              <a:latin typeface="HG丸ｺﾞｼｯｸM-PRO" pitchFamily="50" charset="-128"/>
              <a:ea typeface="HG丸ｺﾞｼｯｸM-PRO" pitchFamily="50" charset="-128"/>
            </a:endParaRPr>
          </a:p>
          <a:p>
            <a:pPr>
              <a:buNone/>
            </a:pPr>
            <a:r>
              <a:rPr lang="ja-JP" altLang="en-US" sz="2600" dirty="0" smtClean="0">
                <a:latin typeface="HG丸ｺﾞｼｯｸM-PRO" pitchFamily="50" charset="-128"/>
                <a:ea typeface="HG丸ｺﾞｼｯｸM-PRO" pitchFamily="50" charset="-128"/>
              </a:rPr>
              <a:t>　自分たちの地域は自分たちで良くしていこうと</a:t>
            </a:r>
            <a:endParaRPr lang="en-US" altLang="ja-JP" sz="2600" dirty="0" smtClean="0">
              <a:latin typeface="HG丸ｺﾞｼｯｸM-PRO" pitchFamily="50" charset="-128"/>
              <a:ea typeface="HG丸ｺﾞｼｯｸM-PRO" pitchFamily="50" charset="-128"/>
            </a:endParaRPr>
          </a:p>
          <a:p>
            <a:pPr>
              <a:buNone/>
            </a:pPr>
            <a:r>
              <a:rPr lang="ja-JP" altLang="en-US" sz="2600" dirty="0" smtClean="0">
                <a:latin typeface="HG丸ｺﾞｼｯｸM-PRO" pitchFamily="50" charset="-128"/>
                <a:ea typeface="HG丸ｺﾞｼｯｸM-PRO" pitchFamily="50" charset="-128"/>
              </a:rPr>
              <a:t>　力をあわせ、活動をすすめています。</a:t>
            </a:r>
            <a:endParaRPr lang="en-US" altLang="ja-JP" sz="2600" dirty="0" smtClean="0">
              <a:latin typeface="HG丸ｺﾞｼｯｸM-PRO" pitchFamily="50" charset="-128"/>
              <a:ea typeface="HG丸ｺﾞｼｯｸM-PRO" pitchFamily="50" charset="-128"/>
            </a:endParaRPr>
          </a:p>
          <a:p>
            <a:pPr marL="0" indent="0">
              <a:buNone/>
            </a:pPr>
            <a:r>
              <a:rPr lang="ja-JP" altLang="en-US" sz="3300" dirty="0" smtClean="0"/>
              <a:t>　　</a:t>
            </a:r>
            <a:endParaRPr lang="en-US" altLang="ja-JP" sz="3300" dirty="0" smtClean="0"/>
          </a:p>
          <a:p>
            <a:pPr marL="0" indent="0">
              <a:buNone/>
            </a:pPr>
            <a:r>
              <a:rPr lang="ja-JP" altLang="en-US" sz="3300" dirty="0" smtClean="0">
                <a:latin typeface="HG丸ｺﾞｼｯｸM-PRO" pitchFamily="50" charset="-128"/>
                <a:ea typeface="HG丸ｺﾞｼｯｸM-PRO" pitchFamily="50" charset="-128"/>
              </a:rPr>
              <a:t>　　このように、同じ地域にお住まいの</a:t>
            </a:r>
            <a:endParaRPr lang="en-US" altLang="ja-JP" sz="3300" dirty="0" smtClean="0">
              <a:latin typeface="HG丸ｺﾞｼｯｸM-PRO" pitchFamily="50" charset="-128"/>
              <a:ea typeface="HG丸ｺﾞｼｯｸM-PRO" pitchFamily="50" charset="-128"/>
            </a:endParaRPr>
          </a:p>
          <a:p>
            <a:pPr marL="0" indent="0">
              <a:buNone/>
            </a:pPr>
            <a:r>
              <a:rPr lang="ja-JP" altLang="en-US" sz="3300" dirty="0" smtClean="0">
                <a:latin typeface="HG丸ｺﾞｼｯｸM-PRO" pitchFamily="50" charset="-128"/>
                <a:ea typeface="HG丸ｺﾞｼｯｸM-PRO" pitchFamily="50" charset="-128"/>
              </a:rPr>
              <a:t>　　さまざまな世代や個性が集まって、</a:t>
            </a:r>
            <a:endParaRPr lang="en-US" altLang="ja-JP" sz="3300" dirty="0" smtClean="0">
              <a:latin typeface="HG丸ｺﾞｼｯｸM-PRO" pitchFamily="50" charset="-128"/>
              <a:ea typeface="HG丸ｺﾞｼｯｸM-PRO" pitchFamily="50" charset="-128"/>
            </a:endParaRPr>
          </a:p>
          <a:p>
            <a:pPr marL="0" indent="0">
              <a:buNone/>
            </a:pPr>
            <a:r>
              <a:rPr lang="ja-JP" altLang="en-US" sz="3300" dirty="0" smtClean="0">
                <a:latin typeface="HG丸ｺﾞｼｯｸM-PRO" pitchFamily="50" charset="-128"/>
                <a:ea typeface="HG丸ｺﾞｼｯｸM-PRO" pitchFamily="50" charset="-128"/>
              </a:rPr>
              <a:t>　　</a:t>
            </a:r>
            <a:r>
              <a:rPr lang="ja-JP" altLang="en-US" sz="3300" u="wavyHeavy" dirty="0" smtClean="0">
                <a:latin typeface="+mj-ea"/>
                <a:ea typeface="+mj-ea"/>
              </a:rPr>
              <a:t>“</a:t>
            </a:r>
            <a:r>
              <a:rPr lang="ja-JP" altLang="en-US" sz="3300" u="wavyHeavy" dirty="0" smtClean="0">
                <a:solidFill>
                  <a:srgbClr val="FF0066"/>
                </a:solidFill>
                <a:latin typeface="+mj-ea"/>
                <a:ea typeface="+mj-ea"/>
              </a:rPr>
              <a:t>私だから</a:t>
            </a:r>
            <a:r>
              <a:rPr lang="ja-JP" altLang="en-US" sz="3300" u="wavyHeavy" dirty="0" smtClean="0">
                <a:latin typeface="+mj-ea"/>
                <a:ea typeface="+mj-ea"/>
              </a:rPr>
              <a:t>”“</a:t>
            </a:r>
            <a:r>
              <a:rPr lang="ja-JP" altLang="en-US" sz="3300" u="wavyHeavy" dirty="0" smtClean="0">
                <a:solidFill>
                  <a:srgbClr val="0070C0"/>
                </a:solidFill>
                <a:latin typeface="+mj-ea"/>
                <a:ea typeface="+mj-ea"/>
              </a:rPr>
              <a:t>あなたとだから</a:t>
            </a:r>
            <a:r>
              <a:rPr lang="ja-JP" altLang="en-US" sz="3300" u="wavyHeavy" dirty="0" smtClean="0">
                <a:latin typeface="+mj-ea"/>
                <a:ea typeface="+mj-ea"/>
              </a:rPr>
              <a:t>”</a:t>
            </a:r>
            <a:r>
              <a:rPr lang="ja-JP" altLang="en-US" sz="3300" u="wavyHeavy" dirty="0" smtClean="0">
                <a:solidFill>
                  <a:srgbClr val="00B050"/>
                </a:solidFill>
                <a:latin typeface="+mj-ea"/>
                <a:ea typeface="+mj-ea"/>
              </a:rPr>
              <a:t>できること</a:t>
            </a:r>
            <a:r>
              <a:rPr lang="ja-JP" altLang="en-US" sz="3300" dirty="0" smtClean="0">
                <a:latin typeface="HG丸ｺﾞｼｯｸM-PRO" pitchFamily="50" charset="-128"/>
                <a:ea typeface="HG丸ｺﾞｼｯｸM-PRO" pitchFamily="50" charset="-128"/>
              </a:rPr>
              <a:t>を</a:t>
            </a:r>
            <a:endParaRPr lang="en-US" altLang="ja-JP" sz="3300" dirty="0" smtClean="0">
              <a:latin typeface="HG丸ｺﾞｼｯｸM-PRO" pitchFamily="50" charset="-128"/>
              <a:ea typeface="HG丸ｺﾞｼｯｸM-PRO" pitchFamily="50" charset="-128"/>
            </a:endParaRPr>
          </a:p>
          <a:p>
            <a:pPr marL="0" indent="0">
              <a:buNone/>
            </a:pPr>
            <a:r>
              <a:rPr lang="ja-JP" altLang="en-US" sz="3300" dirty="0" smtClean="0">
                <a:latin typeface="HG丸ｺﾞｼｯｸM-PRO" pitchFamily="50" charset="-128"/>
                <a:ea typeface="HG丸ｺﾞｼｯｸM-PRO" pitchFamily="50" charset="-128"/>
              </a:rPr>
              <a:t>　　柔軟に考えられるのが、</a:t>
            </a:r>
            <a:endParaRPr lang="en-US" altLang="ja-JP" sz="3300" dirty="0" smtClean="0">
              <a:latin typeface="HG丸ｺﾞｼｯｸM-PRO" pitchFamily="50" charset="-128"/>
              <a:ea typeface="HG丸ｺﾞｼｯｸM-PRO" pitchFamily="50" charset="-128"/>
            </a:endParaRPr>
          </a:p>
          <a:p>
            <a:pPr marL="0" indent="0">
              <a:buNone/>
            </a:pPr>
            <a:r>
              <a:rPr lang="ja-JP" altLang="en-US" sz="3300" dirty="0" smtClean="0">
                <a:latin typeface="HG丸ｺﾞｼｯｸM-PRO" pitchFamily="50" charset="-128"/>
                <a:ea typeface="HG丸ｺﾞｼｯｸM-PRO" pitchFamily="50" charset="-128"/>
              </a:rPr>
              <a:t>　　「地区社協」の良さ・将来性だと</a:t>
            </a:r>
            <a:endParaRPr lang="en-US" altLang="ja-JP" sz="3300" dirty="0" smtClean="0">
              <a:latin typeface="HG丸ｺﾞｼｯｸM-PRO" pitchFamily="50" charset="-128"/>
              <a:ea typeface="HG丸ｺﾞｼｯｸM-PRO" pitchFamily="50" charset="-128"/>
            </a:endParaRPr>
          </a:p>
          <a:p>
            <a:pPr marL="0" indent="0">
              <a:buNone/>
            </a:pPr>
            <a:r>
              <a:rPr lang="ja-JP" altLang="en-US" sz="3300" dirty="0" smtClean="0">
                <a:latin typeface="HG丸ｺﾞｼｯｸM-PRO" pitchFamily="50" charset="-128"/>
                <a:ea typeface="HG丸ｺﾞｼｯｸM-PRO" pitchFamily="50" charset="-128"/>
              </a:rPr>
              <a:t>　　期待しています。</a:t>
            </a:r>
            <a:endParaRPr lang="en-US" altLang="ja-JP" sz="3300" dirty="0" smtClean="0">
              <a:latin typeface="HG丸ｺﾞｼｯｸM-PRO" pitchFamily="50" charset="-128"/>
              <a:ea typeface="HG丸ｺﾞｼｯｸM-PRO" pitchFamily="50" charset="-128"/>
            </a:endParaRPr>
          </a:p>
          <a:p>
            <a:endParaRPr lang="ja-JP" altLang="en-US" sz="3200" dirty="0"/>
          </a:p>
        </p:txBody>
      </p:sp>
      <p:sp>
        <p:nvSpPr>
          <p:cNvPr id="5" name="タイトル 4"/>
          <p:cNvSpPr>
            <a:spLocks noGrp="1"/>
          </p:cNvSpPr>
          <p:nvPr>
            <p:ph type="title"/>
          </p:nvPr>
        </p:nvSpPr>
        <p:spPr>
          <a:xfrm>
            <a:off x="467544" y="332656"/>
            <a:ext cx="8314574" cy="1012974"/>
          </a:xfrm>
        </p:spPr>
        <p:txBody>
          <a:bodyPr>
            <a:noAutofit/>
          </a:bodyPr>
          <a:lstStyle/>
          <a:p>
            <a:pPr lvl="0"/>
            <a:r>
              <a:rPr lang="ja-JP" altLang="en-US" sz="4400" dirty="0" smtClean="0">
                <a:solidFill>
                  <a:srgbClr val="006600"/>
                </a:solidFill>
                <a:latin typeface="HGS創英ﾌﾟﾚｾﾞﾝｽEB" pitchFamily="18" charset="-128"/>
                <a:ea typeface="HGS創英ﾌﾟﾚｾﾞﾝｽEB" pitchFamily="18" charset="-128"/>
              </a:rPr>
              <a:t>「わいわいガヤガヤ地区社協」</a:t>
            </a:r>
            <a:endParaRPr kumimoji="1" lang="ja-JP" altLang="en-US" sz="4400" dirty="0"/>
          </a:p>
        </p:txBody>
      </p:sp>
      <p:sp>
        <p:nvSpPr>
          <p:cNvPr id="26" name="スライド番号プレースホルダ 6"/>
          <p:cNvSpPr>
            <a:spLocks noGrp="1"/>
          </p:cNvSpPr>
          <p:nvPr>
            <p:ph type="sldNum" sz="quarter" idx="4294967295"/>
          </p:nvPr>
        </p:nvSpPr>
        <p:spPr>
          <a:xfrm>
            <a:off x="8959850" y="6545263"/>
            <a:ext cx="841375" cy="268287"/>
          </a:xfrm>
          <a:prstGeom prst="rect">
            <a:avLst/>
          </a:prstGeom>
        </p:spPr>
        <p:txBody>
          <a:bodyPr/>
          <a:lstStyle/>
          <a:p>
            <a:pPr>
              <a:defRPr/>
            </a:pPr>
            <a:fld id="{46C97BF6-0985-46AA-85C5-A802D6226DA3}" type="slidenum">
              <a:rPr lang="en-US" altLang="ja-JP">
                <a:latin typeface="+mn-ea"/>
              </a:rPr>
              <a:pPr>
                <a:defRPr/>
              </a:pPr>
              <a:t>18</a:t>
            </a:fld>
            <a:endParaRPr lang="en-US" altLang="ja-JP">
              <a:latin typeface="+mn-ea"/>
            </a:endParaRPr>
          </a:p>
        </p:txBody>
      </p:sp>
      <p:sp>
        <p:nvSpPr>
          <p:cNvPr id="6" name="テキスト ボックス 5"/>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18</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3689602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7544" y="332656"/>
            <a:ext cx="7467600" cy="1012974"/>
          </a:xfrm>
        </p:spPr>
        <p:txBody>
          <a:bodyPr>
            <a:normAutofit/>
          </a:bodyPr>
          <a:lstStyle/>
          <a:p>
            <a:pPr lvl="0"/>
            <a:r>
              <a:rPr lang="ja-JP" altLang="en-US" sz="4800" dirty="0">
                <a:solidFill>
                  <a:srgbClr val="006600"/>
                </a:solidFill>
                <a:latin typeface="HGS創英ﾌﾟﾚｾﾞﾝｽEB" pitchFamily="18" charset="-128"/>
                <a:ea typeface="HGS創英ﾌﾟﾚｾﾞﾝｽEB" pitchFamily="18" charset="-128"/>
              </a:rPr>
              <a:t>社会福祉協議会</a:t>
            </a:r>
            <a:r>
              <a:rPr lang="ja-JP" altLang="en-US" sz="4800" dirty="0" smtClean="0">
                <a:solidFill>
                  <a:srgbClr val="006600"/>
                </a:solidFill>
                <a:latin typeface="HGS創英ﾌﾟﾚｾﾞﾝｽEB" pitchFamily="18" charset="-128"/>
                <a:ea typeface="HGS創英ﾌﾟﾚｾﾞﾝｽEB" pitchFamily="18" charset="-128"/>
              </a:rPr>
              <a:t>と</a:t>
            </a:r>
            <a:r>
              <a:rPr lang="ja-JP" altLang="en-US" sz="4800" dirty="0">
                <a:solidFill>
                  <a:srgbClr val="006600"/>
                </a:solidFill>
                <a:latin typeface="HGS創英ﾌﾟﾚｾﾞﾝｽEB" pitchFamily="18" charset="-128"/>
                <a:ea typeface="HGS創英ﾌﾟﾚｾﾞﾝｽEB" pitchFamily="18" charset="-128"/>
              </a:rPr>
              <a:t>は</a:t>
            </a:r>
            <a:endParaRPr kumimoji="1" lang="ja-JP" altLang="en-US" sz="4800" dirty="0"/>
          </a:p>
        </p:txBody>
      </p:sp>
      <p:sp>
        <p:nvSpPr>
          <p:cNvPr id="3" name="コンテンツ プレースホルダ 2"/>
          <p:cNvSpPr>
            <a:spLocks noGrp="1"/>
          </p:cNvSpPr>
          <p:nvPr>
            <p:ph sz="quarter" idx="1"/>
          </p:nvPr>
        </p:nvSpPr>
        <p:spPr>
          <a:xfrm>
            <a:off x="457200" y="1628800"/>
            <a:ext cx="8003232" cy="4873752"/>
          </a:xfrm>
        </p:spPr>
        <p:txBody>
          <a:bodyPr>
            <a:noAutofit/>
          </a:bodyPr>
          <a:lstStyle/>
          <a:p>
            <a:r>
              <a:rPr lang="ja-JP" altLang="en-US" dirty="0" smtClean="0">
                <a:latin typeface="HG丸ｺﾞｼｯｸM-PRO" panose="020F0600000000000000" pitchFamily="50" charset="-128"/>
                <a:ea typeface="HG丸ｺﾞｼｯｸM-PRO" panose="020F0600000000000000" pitchFamily="50" charset="-128"/>
              </a:rPr>
              <a:t>社会</a:t>
            </a:r>
            <a:r>
              <a:rPr lang="ja-JP" altLang="en-US" dirty="0">
                <a:latin typeface="HG丸ｺﾞｼｯｸM-PRO" panose="020F0600000000000000" pitchFamily="50" charset="-128"/>
                <a:ea typeface="HG丸ｺﾞｼｯｸM-PRO" panose="020F0600000000000000" pitchFamily="50" charset="-128"/>
              </a:rPr>
              <a:t>福祉</a:t>
            </a:r>
            <a:r>
              <a:rPr lang="ja-JP" altLang="en-US" dirty="0" smtClean="0">
                <a:latin typeface="HG丸ｺﾞｼｯｸM-PRO" panose="020F0600000000000000" pitchFamily="50" charset="-128"/>
                <a:ea typeface="HG丸ｺﾞｼｯｸM-PRO" panose="020F0600000000000000" pitchFamily="50" charset="-128"/>
              </a:rPr>
              <a:t>法第</a:t>
            </a:r>
            <a:r>
              <a:rPr lang="en-US" altLang="ja-JP" dirty="0" smtClean="0">
                <a:latin typeface="HG丸ｺﾞｼｯｸM-PRO" panose="020F0600000000000000" pitchFamily="50" charset="-128"/>
                <a:ea typeface="HG丸ｺﾞｼｯｸM-PRO" panose="020F0600000000000000" pitchFamily="50" charset="-128"/>
              </a:rPr>
              <a:t>109</a:t>
            </a:r>
            <a:r>
              <a:rPr lang="ja-JP" altLang="en-US" dirty="0" smtClean="0">
                <a:latin typeface="HG丸ｺﾞｼｯｸM-PRO" panose="020F0600000000000000" pitchFamily="50" charset="-128"/>
                <a:ea typeface="HG丸ｺﾞｼｯｸM-PRO" panose="020F0600000000000000" pitchFamily="50" charset="-128"/>
              </a:rPr>
              <a:t>条</a:t>
            </a:r>
            <a:r>
              <a:rPr lang="ja-JP" altLang="en-US" dirty="0">
                <a:latin typeface="HG丸ｺﾞｼｯｸM-PRO" panose="020F0600000000000000" pitchFamily="50" charset="-128"/>
                <a:ea typeface="HG丸ｺﾞｼｯｸM-PRO" panose="020F0600000000000000" pitchFamily="50" charset="-128"/>
              </a:rPr>
              <a:t>に基づき</a:t>
            </a:r>
            <a:r>
              <a:rPr lang="ja-JP" altLang="en-US" dirty="0" smtClean="0">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mn-ea"/>
              </a:rPr>
              <a:t>地域</a:t>
            </a:r>
            <a:r>
              <a:rPr lang="ja-JP" altLang="en-US" b="1" dirty="0" smtClean="0">
                <a:solidFill>
                  <a:srgbClr val="FF0000"/>
                </a:solidFill>
                <a:latin typeface="+mn-ea"/>
              </a:rPr>
              <a:t>福祉の</a:t>
            </a:r>
            <a:r>
              <a:rPr lang="ja-JP" altLang="en-US" b="1" dirty="0">
                <a:solidFill>
                  <a:srgbClr val="FF0000"/>
                </a:solidFill>
                <a:latin typeface="+mn-ea"/>
              </a:rPr>
              <a:t>推進</a:t>
            </a:r>
            <a:r>
              <a:rPr lang="ja-JP" altLang="en-US" dirty="0" smtClean="0">
                <a:latin typeface="HG丸ｺﾞｼｯｸM-PRO" panose="020F0600000000000000" pitchFamily="50" charset="-128"/>
                <a:ea typeface="HG丸ｺﾞｼｯｸM-PRO" panose="020F0600000000000000" pitchFamily="50" charset="-128"/>
              </a:rPr>
              <a:t>を図るのを目的に、全国</a:t>
            </a:r>
            <a:r>
              <a:rPr lang="ja-JP" altLang="en-US" dirty="0">
                <a:latin typeface="HG丸ｺﾞｼｯｸM-PRO" panose="020F0600000000000000" pitchFamily="50" charset="-128"/>
                <a:ea typeface="HG丸ｺﾞｼｯｸM-PRO" panose="020F0600000000000000" pitchFamily="50" charset="-128"/>
              </a:rPr>
              <a:t>・都道府県・市区</a:t>
            </a:r>
            <a:r>
              <a:rPr lang="ja-JP" altLang="en-US" dirty="0" smtClean="0">
                <a:latin typeface="HG丸ｺﾞｼｯｸM-PRO" panose="020F0600000000000000" pitchFamily="50" charset="-128"/>
                <a:ea typeface="HG丸ｺﾞｼｯｸM-PRO" panose="020F0600000000000000" pitchFamily="50" charset="-128"/>
              </a:rPr>
              <a:t>町村に組織。</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地区社協は日常生活圏で</a:t>
            </a:r>
            <a:r>
              <a:rPr lang="ja-JP" altLang="en-US" dirty="0">
                <a:latin typeface="HG丸ｺﾞｼｯｸM-PRO" panose="020F0600000000000000" pitchFamily="50" charset="-128"/>
                <a:ea typeface="HG丸ｺﾞｼｯｸM-PRO" panose="020F0600000000000000" pitchFamily="50" charset="-128"/>
              </a:rPr>
              <a:t>の</a:t>
            </a:r>
            <a:r>
              <a:rPr lang="ja-JP" altLang="en-US" dirty="0" smtClean="0">
                <a:latin typeface="HG丸ｺﾞｼｯｸM-PRO" panose="020F0600000000000000" pitchFamily="50" charset="-128"/>
                <a:ea typeface="HG丸ｺﾞｼｯｸM-PRO" panose="020F0600000000000000" pitchFamily="50" charset="-128"/>
              </a:rPr>
              <a:t>任意団体で</a:t>
            </a:r>
            <a:r>
              <a:rPr lang="ja-JP" altLang="en-US" b="1" dirty="0" smtClean="0">
                <a:solidFill>
                  <a:srgbClr val="FF0000"/>
                </a:solidFill>
                <a:latin typeface="+mn-ea"/>
              </a:rPr>
              <a:t>最も身近な福祉活動の推進役</a:t>
            </a:r>
            <a:r>
              <a:rPr lang="ja-JP" altLang="en-US" dirty="0" smtClean="0">
                <a:latin typeface="HG丸ｺﾞｼｯｸM-PRO" panose="020F0600000000000000" pitchFamily="50" charset="-128"/>
                <a:ea typeface="HG丸ｺﾞｼｯｸM-PRO" panose="020F0600000000000000" pitchFamily="50" charset="-128"/>
              </a:rPr>
              <a:t>を期待されています。</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年をとっても障がいがあっても、住み慣れた町の中で自分らしく幸せに暮らしていきたい。」誰でもが持っているそんな願いを実現するために、地域で福祉活動にたずさわっている様々な団体が会員となり、知恵と力と資金を出し合って支えている民間団体です。</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mn-ea"/>
            </a:endParaRPr>
          </a:p>
          <a:p>
            <a:endParaRPr lang="ja-JP" altLang="en-US" sz="2800" dirty="0">
              <a:latin typeface="+mn-ea"/>
            </a:endParaRPr>
          </a:p>
        </p:txBody>
      </p:sp>
      <p:sp>
        <p:nvSpPr>
          <p:cNvPr id="6" name="テキスト ボックス 5"/>
          <p:cNvSpPr txBox="1"/>
          <p:nvPr/>
        </p:nvSpPr>
        <p:spPr>
          <a:xfrm>
            <a:off x="8206054" y="5733256"/>
            <a:ext cx="504056" cy="523220"/>
          </a:xfrm>
          <a:prstGeom prst="rect">
            <a:avLst/>
          </a:prstGeom>
          <a:noFill/>
        </p:spPr>
        <p:txBody>
          <a:bodyPr wrap="square" rtlCol="0">
            <a:spAutoFit/>
          </a:bodyPr>
          <a:lstStyle/>
          <a:p>
            <a:r>
              <a:rPr kumimoji="1" lang="ja-JP" altLang="en-US" sz="2800" dirty="0" smtClean="0">
                <a:solidFill>
                  <a:schemeClr val="bg1"/>
                </a:solidFill>
                <a:latin typeface="+mj-ea"/>
                <a:ea typeface="+mj-ea"/>
              </a:rPr>
              <a:t>１</a:t>
            </a:r>
            <a:endParaRPr kumimoji="1" lang="ja-JP" altLang="en-US" sz="2800" dirty="0">
              <a:solidFill>
                <a:schemeClr val="bg1"/>
              </a:solidFill>
              <a:latin typeface="+mj-ea"/>
              <a:ea typeface="+mj-ea"/>
            </a:endParaRPr>
          </a:p>
        </p:txBody>
      </p:sp>
      <p:sp>
        <p:nvSpPr>
          <p:cNvPr id="7" name="角丸四角形吹き出し 3"/>
          <p:cNvSpPr>
            <a:spLocks noChangeArrowheads="1"/>
          </p:cNvSpPr>
          <p:nvPr/>
        </p:nvSpPr>
        <p:spPr bwMode="auto">
          <a:xfrm>
            <a:off x="2267744" y="5373216"/>
            <a:ext cx="5667400" cy="1224136"/>
          </a:xfrm>
          <a:prstGeom prst="wedgeRoundRectCallout">
            <a:avLst>
              <a:gd name="adj1" fmla="val -32581"/>
              <a:gd name="adj2" fmla="val -61964"/>
              <a:gd name="adj3" fmla="val 16667"/>
            </a:avLst>
          </a:prstGeom>
          <a:solidFill>
            <a:srgbClr val="FFFFCC"/>
          </a:solidFill>
          <a:ln w="9525" algn="ctr">
            <a:solidFill>
              <a:srgbClr val="990033"/>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eaLnBrk="1" hangingPunct="1">
              <a:spcBef>
                <a:spcPct val="0"/>
              </a:spcBef>
              <a:buClrTx/>
              <a:buSzTx/>
              <a:buFontTx/>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区社会福祉協議会は</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、区民</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の皆さまからいただいた</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財源</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を咀嚼</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皆</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さま自身の手</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で活用</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していただく仕組み</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事務局</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として支える役割</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を担います</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6" descr="\\192.168.0.254\共有\12事業\権利擁護事業\広報・説明関係\イラスト\カラー\相談事例～港北ｻﾝ⑥ｶﾗ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01" y="5155694"/>
            <a:ext cx="157797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69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469662" y="260648"/>
            <a:ext cx="7990769" cy="914357"/>
          </a:xfrm>
        </p:spPr>
        <p:txBody>
          <a:bodyPr>
            <a:normAutofit/>
          </a:bodyPr>
          <a:lstStyle/>
          <a:p>
            <a:r>
              <a:rPr kumimoji="1" lang="ja-JP" altLang="en-US" sz="4800" dirty="0" smtClean="0">
                <a:solidFill>
                  <a:srgbClr val="006600"/>
                </a:solidFill>
                <a:latin typeface="HGS創英ﾌﾟﾚｾﾞﾝｽEB" pitchFamily="18" charset="-128"/>
                <a:ea typeface="HGS創英ﾌﾟﾚｾﾞﾝｽEB" pitchFamily="18" charset="-128"/>
              </a:rPr>
              <a:t>地区社協の運営と予算管理</a:t>
            </a:r>
            <a:endParaRPr kumimoji="1" lang="ja-JP" altLang="en-US" sz="4800" dirty="0">
              <a:solidFill>
                <a:srgbClr val="006600"/>
              </a:solidFill>
              <a:latin typeface="HGS創英ﾌﾟﾚｾﾞﾝｽEB" pitchFamily="18" charset="-128"/>
              <a:ea typeface="HGS創英ﾌﾟﾚｾﾞﾝｽEB" pitchFamily="18" charset="-128"/>
            </a:endParaRPr>
          </a:p>
        </p:txBody>
      </p:sp>
      <p:sp>
        <p:nvSpPr>
          <p:cNvPr id="10" name="コンテンツ プレースホルダー 9"/>
          <p:cNvSpPr>
            <a:spLocks noGrp="1"/>
          </p:cNvSpPr>
          <p:nvPr>
            <p:ph sz="quarter" idx="2"/>
          </p:nvPr>
        </p:nvSpPr>
        <p:spPr>
          <a:xfrm>
            <a:off x="4730824" y="2060849"/>
            <a:ext cx="3657600" cy="4588237"/>
          </a:xfrm>
        </p:spPr>
        <p:txBody>
          <a:bodyPr>
            <a:normAutofit fontScale="92500" lnSpcReduction="10000"/>
          </a:bodyPr>
          <a:lstStyle/>
          <a:p>
            <a:r>
              <a:rPr kumimoji="1" lang="ja-JP" altLang="en-US" dirty="0" smtClean="0">
                <a:solidFill>
                  <a:srgbClr val="FF3300"/>
                </a:solidFill>
              </a:rPr>
              <a:t>透明性の高い会計処理をしているか</a:t>
            </a:r>
            <a:endParaRPr kumimoji="1" lang="en-US" altLang="ja-JP" dirty="0" smtClean="0">
              <a:solidFill>
                <a:srgbClr val="FF3300"/>
              </a:solidFill>
            </a:endParaRPr>
          </a:p>
          <a:p>
            <a:pPr lvl="1"/>
            <a:r>
              <a:rPr lang="ja-JP" altLang="en-US" dirty="0">
                <a:latin typeface="HG丸ｺﾞｼｯｸM-PRO" panose="020F0600000000000000" pitchFamily="50" charset="-128"/>
                <a:ea typeface="HG丸ｺﾞｼｯｸM-PRO" panose="020F0600000000000000" pitchFamily="50" charset="-128"/>
              </a:rPr>
              <a:t>通帳</a:t>
            </a:r>
            <a:r>
              <a:rPr lang="ja-JP" altLang="en-US" dirty="0" smtClean="0">
                <a:latin typeface="HG丸ｺﾞｼｯｸM-PRO" panose="020F0600000000000000" pitchFamily="50" charset="-128"/>
                <a:ea typeface="HG丸ｺﾞｼｯｸM-PRO" panose="020F0600000000000000" pitchFamily="50" charset="-128"/>
              </a:rPr>
              <a:t>、帳簿類が合致しているか</a:t>
            </a:r>
            <a:endParaRPr lang="en-US" altLang="ja-JP" dirty="0" smtClean="0">
              <a:latin typeface="HG丸ｺﾞｼｯｸM-PRO" panose="020F0600000000000000" pitchFamily="50" charset="-128"/>
              <a:ea typeface="HG丸ｺﾞｼｯｸM-PRO" panose="020F0600000000000000" pitchFamily="50" charset="-128"/>
            </a:endParaRPr>
          </a:p>
          <a:p>
            <a:pPr lvl="1"/>
            <a:r>
              <a:rPr lang="ja-JP" altLang="en-US" dirty="0" smtClean="0">
                <a:latin typeface="HG丸ｺﾞｼｯｸM-PRO" panose="020F0600000000000000" pitchFamily="50" charset="-128"/>
                <a:ea typeface="HG丸ｺﾞｼｯｸM-PRO" panose="020F0600000000000000" pitchFamily="50" charset="-128"/>
              </a:rPr>
              <a:t>請求書や領収書など収支の根拠書類がそろっているか</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solidFill>
                  <a:srgbClr val="FF3300"/>
                </a:solidFill>
              </a:rPr>
              <a:t>助成先と信頼関係をつくっているか</a:t>
            </a:r>
            <a:endParaRPr lang="en-US" altLang="ja-JP" dirty="0" smtClean="0">
              <a:solidFill>
                <a:srgbClr val="FF3300"/>
              </a:solidFill>
            </a:endParaRPr>
          </a:p>
          <a:p>
            <a:pPr lvl="1"/>
            <a:r>
              <a:rPr lang="ja-JP" altLang="en-US" dirty="0" smtClean="0">
                <a:latin typeface="HG丸ｺﾞｼｯｸM-PRO" panose="020F0600000000000000" pitchFamily="50" charset="-128"/>
                <a:ea typeface="HG丸ｺﾞｼｯｸM-PRO" panose="020F0600000000000000" pitchFamily="50" charset="-128"/>
              </a:rPr>
              <a:t>前年度踏襲でなく、話し合う機会を設けているか</a:t>
            </a:r>
            <a:endParaRPr lang="en-US" altLang="ja-JP" dirty="0" smtClean="0">
              <a:latin typeface="HG丸ｺﾞｼｯｸM-PRO" panose="020F0600000000000000" pitchFamily="50" charset="-128"/>
              <a:ea typeface="HG丸ｺﾞｼｯｸM-PRO" panose="020F0600000000000000" pitchFamily="50" charset="-128"/>
            </a:endParaRPr>
          </a:p>
          <a:p>
            <a:pPr lvl="1"/>
            <a:r>
              <a:rPr lang="ja-JP" altLang="en-US" dirty="0">
                <a:latin typeface="HG丸ｺﾞｼｯｸM-PRO" panose="020F0600000000000000" pitchFamily="50" charset="-128"/>
                <a:ea typeface="HG丸ｺﾞｼｯｸM-PRO" panose="020F0600000000000000" pitchFamily="50" charset="-128"/>
              </a:rPr>
              <a:t>新</a:t>
            </a:r>
            <a:r>
              <a:rPr lang="ja-JP" altLang="en-US" dirty="0" smtClean="0">
                <a:latin typeface="HG丸ｺﾞｼｯｸM-PRO" panose="020F0600000000000000" pitchFamily="50" charset="-128"/>
                <a:ea typeface="HG丸ｺﾞｼｯｸM-PRO" panose="020F0600000000000000" pitchFamily="50" charset="-128"/>
              </a:rPr>
              <a:t>たな</a:t>
            </a:r>
            <a:r>
              <a:rPr lang="ja-JP" altLang="en-US" dirty="0">
                <a:latin typeface="HG丸ｺﾞｼｯｸM-PRO" panose="020F0600000000000000" pitchFamily="50" charset="-128"/>
                <a:ea typeface="HG丸ｺﾞｼｯｸM-PRO" panose="020F0600000000000000" pitchFamily="50" charset="-128"/>
              </a:rPr>
              <a:t>助成</a:t>
            </a:r>
            <a:r>
              <a:rPr lang="ja-JP" altLang="en-US" dirty="0" smtClean="0">
                <a:latin typeface="HG丸ｺﾞｼｯｸM-PRO" panose="020F0600000000000000" pitchFamily="50" charset="-128"/>
                <a:ea typeface="HG丸ｺﾞｼｯｸM-PRO" panose="020F0600000000000000" pitchFamily="50" charset="-128"/>
              </a:rPr>
              <a:t>団体の</a:t>
            </a:r>
            <a:r>
              <a:rPr lang="ja-JP" altLang="en-US" dirty="0">
                <a:latin typeface="HG丸ｺﾞｼｯｸM-PRO" panose="020F0600000000000000" pitchFamily="50" charset="-128"/>
                <a:ea typeface="HG丸ｺﾞｼｯｸM-PRO" panose="020F0600000000000000" pitchFamily="50" charset="-128"/>
              </a:rPr>
              <a:t>受け入</a:t>
            </a:r>
            <a:r>
              <a:rPr lang="ja-JP" altLang="en-US" dirty="0" smtClean="0">
                <a:latin typeface="HG丸ｺﾞｼｯｸM-PRO" panose="020F0600000000000000" pitchFamily="50" charset="-128"/>
                <a:ea typeface="HG丸ｺﾞｼｯｸM-PRO" panose="020F0600000000000000" pitchFamily="50" charset="-128"/>
              </a:rPr>
              <a:t>れや自立化を促すなど例年見直しているか</a:t>
            </a:r>
            <a:endParaRPr lang="en-US" altLang="ja-JP" dirty="0" smtClean="0">
              <a:latin typeface="HG丸ｺﾞｼｯｸM-PRO" panose="020F0600000000000000" pitchFamily="50" charset="-128"/>
              <a:ea typeface="HG丸ｺﾞｼｯｸM-PRO" panose="020F0600000000000000" pitchFamily="50" charset="-128"/>
            </a:endParaRPr>
          </a:p>
          <a:p>
            <a:pPr lvl="1"/>
            <a:endParaRPr lang="en-US" altLang="ja-JP" dirty="0" smtClean="0"/>
          </a:p>
          <a:p>
            <a:pPr lvl="1"/>
            <a:endParaRPr kumimoji="1" lang="ja-JP" altLang="en-US" dirty="0"/>
          </a:p>
        </p:txBody>
      </p:sp>
      <p:sp>
        <p:nvSpPr>
          <p:cNvPr id="12" name="コンテンツ プレースホルダー 11"/>
          <p:cNvSpPr>
            <a:spLocks noGrp="1"/>
          </p:cNvSpPr>
          <p:nvPr>
            <p:ph sz="quarter" idx="4"/>
          </p:nvPr>
        </p:nvSpPr>
        <p:spPr>
          <a:xfrm>
            <a:off x="323528" y="2060849"/>
            <a:ext cx="4104456" cy="4797152"/>
          </a:xfrm>
        </p:spPr>
        <p:txBody>
          <a:bodyPr>
            <a:normAutofit fontScale="85000" lnSpcReduction="20000"/>
          </a:bodyPr>
          <a:lstStyle/>
          <a:p>
            <a:r>
              <a:rPr lang="ja-JP" altLang="en-US" b="1" dirty="0" smtClean="0">
                <a:solidFill>
                  <a:srgbClr val="FF0066"/>
                </a:solidFill>
              </a:rPr>
              <a:t>多様な</a:t>
            </a:r>
            <a:r>
              <a:rPr kumimoji="1" lang="ja-JP" altLang="en-US" b="1" dirty="0" smtClean="0">
                <a:solidFill>
                  <a:srgbClr val="FF0066"/>
                </a:solidFill>
              </a:rPr>
              <a:t>団体が会員か</a:t>
            </a:r>
            <a:endParaRPr kumimoji="1" lang="en-US" altLang="ja-JP" b="1" dirty="0" smtClean="0">
              <a:solidFill>
                <a:srgbClr val="FF0066"/>
              </a:solidFill>
            </a:endParaRPr>
          </a:p>
          <a:p>
            <a:pPr lvl="1"/>
            <a:r>
              <a:rPr kumimoji="1" lang="ja-JP" altLang="en-US" sz="2300" dirty="0" smtClean="0">
                <a:latin typeface="HG丸ｺﾞｼｯｸM-PRO" panose="020F0600000000000000" pitchFamily="50" charset="-128"/>
                <a:ea typeface="HG丸ｺﾞｼｯｸM-PRO" panose="020F0600000000000000" pitchFamily="50" charset="-128"/>
              </a:rPr>
              <a:t>多様な立場性や影響力をとりこんでいるか</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kumimoji="1" lang="ja-JP" altLang="en-US" b="1" dirty="0" smtClean="0">
                <a:solidFill>
                  <a:srgbClr val="FF0066"/>
                </a:solidFill>
              </a:rPr>
              <a:t>合議しているか</a:t>
            </a:r>
            <a:endParaRPr kumimoji="1" lang="en-US" altLang="ja-JP" b="1" dirty="0" smtClean="0">
              <a:solidFill>
                <a:srgbClr val="FF0066"/>
              </a:solidFill>
            </a:endParaRPr>
          </a:p>
          <a:p>
            <a:pPr lvl="1"/>
            <a:r>
              <a:rPr lang="ja-JP" altLang="en-US" sz="2300" dirty="0" smtClean="0">
                <a:latin typeface="HG丸ｺﾞｼｯｸM-PRO" panose="020F0600000000000000" pitchFamily="50" charset="-128"/>
                <a:ea typeface="HG丸ｺﾞｼｯｸM-PRO" panose="020F0600000000000000" pitchFamily="50" charset="-128"/>
              </a:rPr>
              <a:t>総会はもちろん、まず理事会など</a:t>
            </a:r>
            <a:r>
              <a:rPr kumimoji="1" lang="ja-JP" altLang="en-US" sz="2300" dirty="0" smtClean="0">
                <a:latin typeface="HG丸ｺﾞｼｯｸM-PRO" panose="020F0600000000000000" pitchFamily="50" charset="-128"/>
                <a:ea typeface="HG丸ｺﾞｼｯｸM-PRO" panose="020F0600000000000000" pitchFamily="50" charset="-128"/>
              </a:rPr>
              <a:t>で</a:t>
            </a:r>
            <a:r>
              <a:rPr kumimoji="1" lang="ja-JP" altLang="en-US" sz="2300" dirty="0" smtClean="0">
                <a:solidFill>
                  <a:srgbClr val="00B050"/>
                </a:solidFill>
                <a:latin typeface="HG丸ｺﾞｼｯｸM-PRO" panose="020F0600000000000000" pitchFamily="50" charset="-128"/>
                <a:ea typeface="HG丸ｺﾞｼｯｸM-PRO" panose="020F0600000000000000" pitchFamily="50" charset="-128"/>
              </a:rPr>
              <a:t>多様な立場の会員が</a:t>
            </a:r>
            <a:r>
              <a:rPr lang="ja-JP" altLang="en-US" sz="2300" dirty="0" smtClean="0">
                <a:solidFill>
                  <a:srgbClr val="00B050"/>
                </a:solidFill>
                <a:latin typeface="HG丸ｺﾞｼｯｸM-PRO" panose="020F0600000000000000" pitchFamily="50" charset="-128"/>
                <a:ea typeface="HG丸ｺﾞｼｯｸM-PRO" panose="020F0600000000000000" pitchFamily="50" charset="-128"/>
              </a:rPr>
              <a:t>話し合って</a:t>
            </a:r>
            <a:r>
              <a:rPr kumimoji="1" lang="ja-JP" altLang="en-US" sz="2300" dirty="0" smtClean="0">
                <a:latin typeface="HG丸ｺﾞｼｯｸM-PRO" panose="020F0600000000000000" pitchFamily="50" charset="-128"/>
                <a:ea typeface="HG丸ｺﾞｼｯｸM-PRO" panose="020F0600000000000000" pitchFamily="50" charset="-128"/>
              </a:rPr>
              <a:t>決めているか</a:t>
            </a:r>
            <a:endParaRPr kumimoji="1" lang="en-US" altLang="ja-JP" sz="2300" dirty="0" smtClean="0">
              <a:latin typeface="HG丸ｺﾞｼｯｸM-PRO" panose="020F0600000000000000" pitchFamily="50" charset="-128"/>
              <a:ea typeface="HG丸ｺﾞｼｯｸM-PRO" panose="020F0600000000000000" pitchFamily="50" charset="-128"/>
            </a:endParaRPr>
          </a:p>
          <a:p>
            <a:pPr lvl="1"/>
            <a:r>
              <a:rPr lang="ja-JP" altLang="en-US" sz="2300" dirty="0">
                <a:latin typeface="HG丸ｺﾞｼｯｸM-PRO" panose="020F0600000000000000" pitchFamily="50" charset="-128"/>
                <a:ea typeface="HG丸ｺﾞｼｯｸM-PRO" panose="020F0600000000000000" pitchFamily="50" charset="-128"/>
              </a:rPr>
              <a:t>会員</a:t>
            </a:r>
            <a:r>
              <a:rPr lang="ja-JP" altLang="en-US" sz="2300" dirty="0" smtClean="0">
                <a:latin typeface="HG丸ｺﾞｼｯｸM-PRO" panose="020F0600000000000000" pitchFamily="50" charset="-128"/>
                <a:ea typeface="HG丸ｺﾞｼｯｸM-PRO" panose="020F0600000000000000" pitchFamily="50" charset="-128"/>
              </a:rPr>
              <a:t>に</a:t>
            </a:r>
            <a:r>
              <a:rPr lang="ja-JP" altLang="en-US" sz="2300" dirty="0">
                <a:latin typeface="HG丸ｺﾞｼｯｸM-PRO" panose="020F0600000000000000" pitchFamily="50" charset="-128"/>
                <a:ea typeface="HG丸ｺﾞｼｯｸM-PRO" panose="020F0600000000000000" pitchFamily="50" charset="-128"/>
              </a:rPr>
              <a:t>報告</a:t>
            </a:r>
            <a:r>
              <a:rPr lang="ja-JP" altLang="en-US" sz="2300" dirty="0" smtClean="0">
                <a:latin typeface="HG丸ｺﾞｼｯｸM-PRO" panose="020F0600000000000000" pitchFamily="50" charset="-128"/>
                <a:ea typeface="HG丸ｺﾞｼｯｸM-PRO" panose="020F0600000000000000" pitchFamily="50" charset="-128"/>
              </a:rPr>
              <a:t>している</a:t>
            </a:r>
            <a:r>
              <a:rPr lang="ja-JP" altLang="en-US" sz="2300" dirty="0">
                <a:latin typeface="HG丸ｺﾞｼｯｸM-PRO" panose="020F0600000000000000" pitchFamily="50" charset="-128"/>
                <a:ea typeface="HG丸ｺﾞｼｯｸM-PRO" panose="020F0600000000000000" pitchFamily="50" charset="-128"/>
              </a:rPr>
              <a:t>か</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b="1" dirty="0">
                <a:solidFill>
                  <a:srgbClr val="FF0066"/>
                </a:solidFill>
              </a:rPr>
              <a:t>記録</a:t>
            </a:r>
            <a:r>
              <a:rPr lang="ja-JP" altLang="en-US" b="1" dirty="0" smtClean="0">
                <a:solidFill>
                  <a:srgbClr val="FF0066"/>
                </a:solidFill>
              </a:rPr>
              <a:t>をつくっているか</a:t>
            </a:r>
            <a:endParaRPr lang="en-US" altLang="ja-JP" b="1" dirty="0" smtClean="0">
              <a:solidFill>
                <a:srgbClr val="FF0066"/>
              </a:solidFill>
            </a:endParaRPr>
          </a:p>
          <a:p>
            <a:pPr lvl="1"/>
            <a:r>
              <a:rPr lang="ja-JP" altLang="en-US" sz="2300" dirty="0">
                <a:latin typeface="HG丸ｺﾞｼｯｸM-PRO" panose="020F0600000000000000" pitchFamily="50" charset="-128"/>
                <a:ea typeface="HG丸ｺﾞｼｯｸM-PRO" panose="020F0600000000000000" pitchFamily="50" charset="-128"/>
              </a:rPr>
              <a:t>内容</a:t>
            </a:r>
            <a:r>
              <a:rPr lang="ja-JP" altLang="en-US" sz="2300" dirty="0" smtClean="0">
                <a:latin typeface="HG丸ｺﾞｼｯｸM-PRO" panose="020F0600000000000000" pitchFamily="50" charset="-128"/>
                <a:ea typeface="HG丸ｺﾞｼｯｸM-PRO" panose="020F0600000000000000" pitchFamily="50" charset="-128"/>
              </a:rPr>
              <a:t>や方針決定がいつどのようになされたかふりかえれるか</a:t>
            </a:r>
            <a:endParaRPr lang="en-US" altLang="ja-JP" sz="2300" dirty="0" smtClean="0">
              <a:latin typeface="HG丸ｺﾞｼｯｸM-PRO" panose="020F0600000000000000" pitchFamily="50" charset="-128"/>
              <a:ea typeface="HG丸ｺﾞｼｯｸM-PRO" panose="020F0600000000000000" pitchFamily="50" charset="-128"/>
            </a:endParaRPr>
          </a:p>
          <a:p>
            <a:r>
              <a:rPr kumimoji="1" lang="ja-JP" altLang="en-US" b="1" dirty="0" smtClean="0">
                <a:solidFill>
                  <a:srgbClr val="FF0066"/>
                </a:solidFill>
              </a:rPr>
              <a:t>提案</a:t>
            </a:r>
            <a:r>
              <a:rPr lang="ja-JP" altLang="en-US" b="1" dirty="0" smtClean="0">
                <a:solidFill>
                  <a:srgbClr val="FF0066"/>
                </a:solidFill>
              </a:rPr>
              <a:t>できる環境にあるか</a:t>
            </a:r>
            <a:endParaRPr lang="en-US" altLang="ja-JP" b="1" dirty="0" smtClean="0">
              <a:solidFill>
                <a:srgbClr val="FF0066"/>
              </a:solidFill>
            </a:endParaRPr>
          </a:p>
          <a:p>
            <a:pPr lvl="1"/>
            <a:r>
              <a:rPr lang="ja-JP" altLang="en-US" sz="2300" dirty="0" smtClean="0">
                <a:latin typeface="HG丸ｺﾞｼｯｸM-PRO" panose="020F0600000000000000" pitchFamily="50" charset="-128"/>
                <a:ea typeface="HG丸ｺﾞｼｯｸM-PRO" panose="020F0600000000000000" pitchFamily="50" charset="-128"/>
              </a:rPr>
              <a:t>新たな</a:t>
            </a:r>
            <a:r>
              <a:rPr lang="ja-JP" altLang="en-US" sz="2300" dirty="0">
                <a:latin typeface="HG丸ｺﾞｼｯｸM-PRO" panose="020F0600000000000000" pitchFamily="50" charset="-128"/>
                <a:ea typeface="HG丸ｺﾞｼｯｸM-PRO" panose="020F0600000000000000" pitchFamily="50" charset="-128"/>
              </a:rPr>
              <a:t>企画</a:t>
            </a:r>
            <a:r>
              <a:rPr lang="ja-JP" altLang="en-US" sz="2300" dirty="0" smtClean="0">
                <a:latin typeface="HG丸ｺﾞｼｯｸM-PRO" panose="020F0600000000000000" pitchFamily="50" charset="-128"/>
                <a:ea typeface="HG丸ｺﾞｼｯｸM-PRO" panose="020F0600000000000000" pitchFamily="50" charset="-128"/>
              </a:rPr>
              <a:t>や発想を、予算込みで提案できる環境や手順があるか</a:t>
            </a:r>
            <a:endParaRPr lang="en-US" altLang="ja-JP" sz="2300" dirty="0">
              <a:latin typeface="HG丸ｺﾞｼｯｸM-PRO" panose="020F0600000000000000" pitchFamily="50" charset="-128"/>
              <a:ea typeface="HG丸ｺﾞｼｯｸM-PRO" panose="020F0600000000000000" pitchFamily="50" charset="-128"/>
            </a:endParaRPr>
          </a:p>
        </p:txBody>
      </p:sp>
      <p:sp>
        <p:nvSpPr>
          <p:cNvPr id="9" name="テキスト プレースホルダー 8"/>
          <p:cNvSpPr>
            <a:spLocks noGrp="1"/>
          </p:cNvSpPr>
          <p:nvPr>
            <p:ph type="body" sz="quarter" idx="1"/>
          </p:nvPr>
        </p:nvSpPr>
        <p:spPr>
          <a:xfrm>
            <a:off x="4730824" y="1268760"/>
            <a:ext cx="3657600" cy="565241"/>
          </a:xfrm>
        </p:spPr>
        <p:style>
          <a:lnRef idx="3">
            <a:schemeClr val="lt1"/>
          </a:lnRef>
          <a:fillRef idx="1">
            <a:schemeClr val="accent4"/>
          </a:fillRef>
          <a:effectRef idx="1">
            <a:schemeClr val="accent4"/>
          </a:effectRef>
          <a:fontRef idx="minor">
            <a:schemeClr val="lt1"/>
          </a:fontRef>
        </p:style>
        <p:txBody>
          <a:bodyPr/>
          <a:lstStyle/>
          <a:p>
            <a:pPr algn="ctr"/>
            <a:r>
              <a:rPr kumimoji="1" lang="ja-JP" altLang="en-US" sz="2800" dirty="0" smtClean="0"/>
              <a:t>予算・決算、執行管理</a:t>
            </a:r>
            <a:endParaRPr kumimoji="1" lang="ja-JP" altLang="en-US" sz="2800" dirty="0"/>
          </a:p>
        </p:txBody>
      </p:sp>
      <p:sp>
        <p:nvSpPr>
          <p:cNvPr id="11" name="テキスト プレースホルダー 10"/>
          <p:cNvSpPr>
            <a:spLocks noGrp="1"/>
          </p:cNvSpPr>
          <p:nvPr>
            <p:ph type="body" sz="quarter" idx="3"/>
          </p:nvPr>
        </p:nvSpPr>
        <p:spPr>
          <a:xfrm>
            <a:off x="467544" y="1268760"/>
            <a:ext cx="3657600" cy="565241"/>
          </a:xfrm>
        </p:spPr>
        <p:style>
          <a:lnRef idx="3">
            <a:schemeClr val="lt1"/>
          </a:lnRef>
          <a:fillRef idx="1">
            <a:schemeClr val="accent2"/>
          </a:fillRef>
          <a:effectRef idx="1">
            <a:schemeClr val="accent2"/>
          </a:effectRef>
          <a:fontRef idx="minor">
            <a:schemeClr val="lt1"/>
          </a:fontRef>
        </p:style>
        <p:txBody>
          <a:bodyPr/>
          <a:lstStyle/>
          <a:p>
            <a:pPr algn="ctr"/>
            <a:r>
              <a:rPr lang="ja-JP" altLang="en-US" sz="2800" dirty="0" smtClean="0"/>
              <a:t>運営、計画・報告</a:t>
            </a:r>
            <a:endParaRPr kumimoji="1" lang="ja-JP" altLang="en-US" sz="2800" dirty="0"/>
          </a:p>
        </p:txBody>
      </p:sp>
      <p:sp>
        <p:nvSpPr>
          <p:cNvPr id="7" name="テキスト ボックス 6"/>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19</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4071132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solidFill>
                  <a:srgbClr val="006600"/>
                </a:solidFill>
                <a:latin typeface="HGS創英ﾌﾟﾚｾﾞﾝｽEB" pitchFamily="18" charset="-128"/>
                <a:ea typeface="HGS創英ﾌﾟﾚｾﾞﾝｽEB" pitchFamily="18" charset="-128"/>
              </a:rPr>
              <a:t>区社協財源のとのつながり</a:t>
            </a:r>
            <a:endParaRPr kumimoji="1" lang="ja-JP" altLang="en-US" sz="4800" dirty="0">
              <a:solidFill>
                <a:srgbClr val="006600"/>
              </a:solidFill>
              <a:latin typeface="HGS創英ﾌﾟﾚｾﾞﾝｽEB" pitchFamily="18" charset="-128"/>
              <a:ea typeface="HGS創英ﾌﾟﾚｾﾞﾝｽEB" pitchFamily="18" charset="-128"/>
            </a:endParaRPr>
          </a:p>
        </p:txBody>
      </p:sp>
      <p:graphicFrame>
        <p:nvGraphicFramePr>
          <p:cNvPr id="11" name="コンテンツ プレースホルダ 10"/>
          <p:cNvGraphicFramePr>
            <a:graphicFrameLocks noGrp="1"/>
          </p:cNvGraphicFramePr>
          <p:nvPr>
            <p:ph sz="quarter" idx="2"/>
          </p:nvPr>
        </p:nvGraphicFramePr>
        <p:xfrm>
          <a:off x="457200" y="2132856"/>
          <a:ext cx="404279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コンテンツ プレースホルダ 9"/>
          <p:cNvSpPr>
            <a:spLocks noGrp="1"/>
          </p:cNvSpPr>
          <p:nvPr>
            <p:ph sz="quarter" idx="4"/>
          </p:nvPr>
        </p:nvSpPr>
        <p:spPr>
          <a:xfrm>
            <a:off x="4860032" y="2362200"/>
            <a:ext cx="3600400" cy="3886200"/>
          </a:xfrm>
        </p:spPr>
        <p:txBody>
          <a:bodyPr>
            <a:normAutofit/>
          </a:bodyPr>
          <a:lstStyle/>
          <a:p>
            <a:r>
              <a:rPr kumimoji="1" lang="ja-JP" altLang="en-US" sz="1100" dirty="0" smtClean="0">
                <a:latin typeface="+mj-ea"/>
                <a:ea typeface="+mj-ea"/>
              </a:rPr>
              <a:t>区社協</a:t>
            </a:r>
            <a:r>
              <a:rPr kumimoji="1" lang="ja-JP" altLang="en-US" sz="2000" dirty="0" smtClean="0">
                <a:latin typeface="+mj-ea"/>
                <a:ea typeface="+mj-ea"/>
              </a:rPr>
              <a:t>賛助会費事業交付金</a:t>
            </a:r>
            <a:endParaRPr kumimoji="1" lang="en-US" altLang="ja-JP" sz="2000" dirty="0" smtClean="0">
              <a:latin typeface="+mj-ea"/>
              <a:ea typeface="+mj-ea"/>
            </a:endParaRPr>
          </a:p>
          <a:p>
            <a:pPr lvl="1"/>
            <a:r>
              <a:rPr lang="ja-JP" altLang="en-US" sz="1700" dirty="0" smtClean="0"/>
              <a:t>区社協賛助会費事業助成金</a:t>
            </a:r>
            <a:endParaRPr kumimoji="1" lang="en-US" altLang="ja-JP" sz="1700" dirty="0" smtClean="0"/>
          </a:p>
          <a:p>
            <a:endParaRPr kumimoji="1" lang="en-US" altLang="ja-JP" dirty="0" smtClean="0"/>
          </a:p>
          <a:p>
            <a:r>
              <a:rPr lang="ja-JP" altLang="en-US" dirty="0" smtClean="0">
                <a:latin typeface="+mj-ea"/>
                <a:ea typeface="+mj-ea"/>
              </a:rPr>
              <a:t>区社協補助金</a:t>
            </a:r>
            <a:endParaRPr lang="en-US" altLang="ja-JP" dirty="0" smtClean="0">
              <a:latin typeface="+mj-ea"/>
              <a:ea typeface="+mj-ea"/>
            </a:endParaRPr>
          </a:p>
          <a:p>
            <a:pPr lvl="1"/>
            <a:r>
              <a:rPr kumimoji="1" lang="ja-JP" altLang="en-US" sz="1800" dirty="0" smtClean="0"/>
              <a:t>年末たすけあい配分金</a:t>
            </a:r>
            <a:endParaRPr kumimoji="1" lang="en-US" altLang="ja-JP" sz="1800" dirty="0" smtClean="0"/>
          </a:p>
          <a:p>
            <a:pPr lvl="1">
              <a:buNone/>
            </a:pPr>
            <a:r>
              <a:rPr kumimoji="1" lang="ja-JP" altLang="en-US" sz="1800" dirty="0" smtClean="0"/>
              <a:t>　　・活動推進費</a:t>
            </a:r>
            <a:endParaRPr kumimoji="1" lang="en-US" altLang="ja-JP" sz="1800" dirty="0" smtClean="0"/>
          </a:p>
          <a:p>
            <a:pPr lvl="1"/>
            <a:endParaRPr kumimoji="1" lang="en-US" altLang="ja-JP" dirty="0" smtClean="0"/>
          </a:p>
          <a:p>
            <a:r>
              <a:rPr lang="ja-JP" altLang="en-US" dirty="0" smtClean="0">
                <a:latin typeface="+mj-ea"/>
                <a:ea typeface="+mj-ea"/>
              </a:rPr>
              <a:t>市社協補助金</a:t>
            </a:r>
            <a:endParaRPr lang="en-US" altLang="ja-JP" dirty="0" smtClean="0">
              <a:latin typeface="+mj-ea"/>
              <a:ea typeface="+mj-ea"/>
            </a:endParaRPr>
          </a:p>
          <a:p>
            <a:pPr lvl="1"/>
            <a:r>
              <a:rPr lang="ja-JP" altLang="en-US" dirty="0" smtClean="0"/>
              <a:t>地区社協活動運営費</a:t>
            </a:r>
            <a:endParaRPr kumimoji="1" lang="ja-JP" altLang="en-US" dirty="0"/>
          </a:p>
        </p:txBody>
      </p:sp>
      <p:sp>
        <p:nvSpPr>
          <p:cNvPr id="8" name="テキスト プレースホルダ 7"/>
          <p:cNvSpPr>
            <a:spLocks noGrp="1"/>
          </p:cNvSpPr>
          <p:nvPr>
            <p:ph type="body" sz="quarter" idx="1"/>
          </p:nvPr>
        </p:nvSpPr>
        <p:spPr>
          <a:xfrm>
            <a:off x="539552" y="1556792"/>
            <a:ext cx="3960440" cy="491128"/>
          </a:xfrm>
        </p:spPr>
        <p:txBody>
          <a:bodyPr/>
          <a:lstStyle/>
          <a:p>
            <a:pPr algn="ct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区社協財源の内訳</a:t>
            </a:r>
            <a:r>
              <a:rPr kumimoji="1" lang="ja-JP" altLang="en-US" dirty="0" smtClean="0"/>
              <a:t>（概要）</a:t>
            </a:r>
            <a:endParaRPr kumimoji="1" lang="ja-JP" altLang="en-US" dirty="0"/>
          </a:p>
        </p:txBody>
      </p:sp>
      <p:sp>
        <p:nvSpPr>
          <p:cNvPr id="9" name="テキスト プレースホルダ 8"/>
          <p:cNvSpPr>
            <a:spLocks noGrp="1"/>
          </p:cNvSpPr>
          <p:nvPr>
            <p:ph type="body" sz="quarter" idx="3"/>
          </p:nvPr>
        </p:nvSpPr>
        <p:spPr>
          <a:xfrm>
            <a:off x="5004048" y="1844824"/>
            <a:ext cx="3600400" cy="383264"/>
          </a:xfrm>
        </p:spPr>
        <p:style>
          <a:lnRef idx="3">
            <a:schemeClr val="lt1"/>
          </a:lnRef>
          <a:fillRef idx="1">
            <a:schemeClr val="accent4"/>
          </a:fillRef>
          <a:effectRef idx="1">
            <a:schemeClr val="accent4"/>
          </a:effectRef>
          <a:fontRef idx="minor">
            <a:schemeClr val="lt1"/>
          </a:fontRef>
        </p:style>
        <p: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地区社協の収入科目</a:t>
            </a:r>
            <a:r>
              <a:rPr kumimoji="1" lang="ja-JP" altLang="en-US" sz="1400" dirty="0" smtClean="0">
                <a:solidFill>
                  <a:schemeClr val="bg1"/>
                </a:solidFill>
              </a:rPr>
              <a:t>（抜粋）</a:t>
            </a:r>
            <a:endParaRPr kumimoji="1" lang="ja-JP" altLang="en-US" sz="1400" dirty="0">
              <a:solidFill>
                <a:schemeClr val="bg1"/>
              </a:solidFill>
            </a:endParaRPr>
          </a:p>
        </p:txBody>
      </p:sp>
      <p:cxnSp>
        <p:nvCxnSpPr>
          <p:cNvPr id="12" name="直線矢印コネクタ 11"/>
          <p:cNvCxnSpPr/>
          <p:nvPr/>
        </p:nvCxnSpPr>
        <p:spPr>
          <a:xfrm>
            <a:off x="3347864" y="2924944"/>
            <a:ext cx="1944216"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直線矢印コネクタ 13"/>
          <p:cNvCxnSpPr/>
          <p:nvPr/>
        </p:nvCxnSpPr>
        <p:spPr>
          <a:xfrm>
            <a:off x="4283968" y="4221088"/>
            <a:ext cx="108012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直線矢印コネクタ 16"/>
          <p:cNvCxnSpPr/>
          <p:nvPr/>
        </p:nvCxnSpPr>
        <p:spPr>
          <a:xfrm>
            <a:off x="3203848" y="5733256"/>
            <a:ext cx="216024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3" name="角丸四角形 22"/>
          <p:cNvSpPr/>
          <p:nvPr/>
        </p:nvSpPr>
        <p:spPr>
          <a:xfrm>
            <a:off x="5508104" y="5445224"/>
            <a:ext cx="2592288" cy="43204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角丸四角形 23"/>
          <p:cNvSpPr/>
          <p:nvPr/>
        </p:nvSpPr>
        <p:spPr>
          <a:xfrm>
            <a:off x="5508104" y="3933056"/>
            <a:ext cx="2448272" cy="7200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5" name="角丸四角形 24"/>
          <p:cNvSpPr/>
          <p:nvPr/>
        </p:nvSpPr>
        <p:spPr>
          <a:xfrm>
            <a:off x="5436096" y="2708920"/>
            <a:ext cx="2952328" cy="432048"/>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0" name="角丸四角形 29"/>
          <p:cNvSpPr/>
          <p:nvPr/>
        </p:nvSpPr>
        <p:spPr>
          <a:xfrm>
            <a:off x="4788024" y="1844824"/>
            <a:ext cx="3816424" cy="4608512"/>
          </a:xfrm>
          <a:prstGeom prst="roundRect">
            <a:avLst/>
          </a:prstGeom>
          <a:noFill/>
          <a:ln w="3175"/>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2</a:t>
            </a:r>
            <a:r>
              <a:rPr lang="en-US" altLang="ja-JP" sz="2800" dirty="0">
                <a:solidFill>
                  <a:schemeClr val="bg1"/>
                </a:solidFill>
                <a:latin typeface="+mj-ea"/>
                <a:ea typeface="+mj-ea"/>
              </a:rPr>
              <a:t>0</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32199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3408"/>
            <a:ext cx="7467600" cy="1143000"/>
          </a:xfrm>
        </p:spPr>
        <p:txBody>
          <a:bodyPr>
            <a:normAutofit/>
          </a:bodyPr>
          <a:lstStyle/>
          <a:p>
            <a:r>
              <a:rPr kumimoji="1" lang="ja-JP" altLang="en-US" sz="4800" dirty="0" smtClean="0">
                <a:solidFill>
                  <a:srgbClr val="006600"/>
                </a:solidFill>
                <a:latin typeface="HGP創英ﾌﾟﾚｾﾞﾝｽEB" pitchFamily="18" charset="-128"/>
                <a:ea typeface="HGP創英ﾌﾟﾚｾﾞﾝｽEB" pitchFamily="18" charset="-128"/>
              </a:rPr>
              <a:t>地区社協の収入科目</a:t>
            </a:r>
            <a:endParaRPr kumimoji="1" lang="ja-JP" altLang="en-US" sz="4800" dirty="0">
              <a:solidFill>
                <a:srgbClr val="006600"/>
              </a:solidFill>
              <a:latin typeface="HGP創英ﾌﾟﾚｾﾞﾝｽEB" pitchFamily="18" charset="-128"/>
              <a:ea typeface="HGP創英ﾌﾟﾚｾﾞﾝｽEB" pitchFamily="18" charset="-128"/>
            </a:endParaRPr>
          </a:p>
        </p:txBody>
      </p:sp>
      <p:graphicFrame>
        <p:nvGraphicFramePr>
          <p:cNvPr id="4" name="コンテンツ プレースホルダ 3"/>
          <p:cNvGraphicFramePr>
            <a:graphicFrameLocks noGrp="1"/>
          </p:cNvGraphicFramePr>
          <p:nvPr>
            <p:ph sz="quarter" idx="1"/>
            <p:extLst>
              <p:ext uri="{D42A27DB-BD31-4B8C-83A1-F6EECF244321}">
                <p14:modId xmlns:p14="http://schemas.microsoft.com/office/powerpoint/2010/main" val="498427138"/>
              </p:ext>
            </p:extLst>
          </p:nvPr>
        </p:nvGraphicFramePr>
        <p:xfrm>
          <a:off x="457200" y="1000197"/>
          <a:ext cx="7715200" cy="5577724"/>
        </p:xfrm>
        <a:graphic>
          <a:graphicData uri="http://schemas.openxmlformats.org/drawingml/2006/table">
            <a:tbl>
              <a:tblPr firstRow="1" firstCol="1" bandRow="1">
                <a:tableStyleId>{FABFCF23-3B69-468F-B69F-88F6DE6A72F2}</a:tableStyleId>
              </a:tblPr>
              <a:tblGrid>
                <a:gridCol w="3466728"/>
                <a:gridCol w="4248472"/>
              </a:tblGrid>
              <a:tr h="360036">
                <a:tc>
                  <a:txBody>
                    <a:bodyPr/>
                    <a:lstStyle/>
                    <a:p>
                      <a:r>
                        <a:rPr kumimoji="1" lang="ja-JP" altLang="en-US" dirty="0" smtClean="0"/>
                        <a:t>科目</a:t>
                      </a:r>
                      <a:endParaRPr kumimoji="1" lang="ja-JP" altLang="en-US" dirty="0"/>
                    </a:p>
                  </a:txBody>
                  <a:tcPr/>
                </a:tc>
                <a:tc>
                  <a:txBody>
                    <a:bodyPr/>
                    <a:lstStyle/>
                    <a:p>
                      <a:r>
                        <a:rPr kumimoji="1" lang="ja-JP" altLang="en-US" dirty="0" smtClean="0"/>
                        <a:t>種類</a:t>
                      </a:r>
                      <a:endParaRPr kumimoji="1" lang="ja-JP" altLang="en-US" dirty="0"/>
                    </a:p>
                  </a:txBody>
                  <a:tcPr/>
                </a:tc>
              </a:tr>
              <a:tr h="411537">
                <a:tc>
                  <a:txBody>
                    <a:bodyPr/>
                    <a:lstStyle/>
                    <a:p>
                      <a:pPr algn="just">
                        <a:spcAft>
                          <a:spcPts val="0"/>
                        </a:spcAft>
                      </a:pPr>
                      <a:r>
                        <a:rPr lang="ja-JP" sz="2000" kern="0"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市社協補助金</a:t>
                      </a:r>
                      <a:endParaRPr lang="ja-JP" sz="1050" kern="100"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algn="just">
                        <a:spcAft>
                          <a:spcPts val="0"/>
                        </a:spcAft>
                      </a:pPr>
                      <a:r>
                        <a:rPr lang="ja-JP" sz="2000" b="1" kern="0"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地区社協活動</a:t>
                      </a:r>
                      <a:r>
                        <a:rPr lang="ja-JP" sz="2000" b="1" kern="0" dirty="0" smtClean="0">
                          <a:solidFill>
                            <a:srgbClr val="FF0066"/>
                          </a:solidFill>
                          <a:latin typeface="Meiryo UI" panose="020B0604030504040204" pitchFamily="50" charset="-128"/>
                          <a:ea typeface="Meiryo UI" panose="020B0604030504040204" pitchFamily="50" charset="-128"/>
                          <a:cs typeface="Meiryo UI" panose="020B0604030504040204" pitchFamily="50" charset="-128"/>
                        </a:rPr>
                        <a:t>運営費</a:t>
                      </a:r>
                      <a:endParaRPr lang="ja-JP" sz="2000" b="1" kern="100"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r>
              <a:tr h="879450">
                <a:tc>
                  <a:txBody>
                    <a:bodyPr/>
                    <a:lstStyle/>
                    <a:p>
                      <a:pPr algn="just">
                        <a:spcAft>
                          <a:spcPts val="0"/>
                        </a:spcAft>
                      </a:pPr>
                      <a:r>
                        <a:rPr lang="ja-JP" sz="3200" kern="0"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区社協補助金</a:t>
                      </a:r>
                      <a:endParaRPr lang="ja-JP" sz="3200" b="1" kern="100"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algn="just">
                        <a:spcAft>
                          <a:spcPts val="0"/>
                        </a:spcAft>
                      </a:pPr>
                      <a:r>
                        <a:rPr lang="ja-JP" sz="2000" b="1" kern="0"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年末たすけあい配分金・活動推進費</a:t>
                      </a:r>
                      <a:endParaRPr lang="ja-JP" sz="2000" b="1" kern="100"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600" kern="0" dirty="0">
                          <a:latin typeface="HG丸ｺﾞｼｯｸM-PRO" panose="020F0600000000000000" pitchFamily="50" charset="-128"/>
                          <a:ea typeface="HG丸ｺﾞｼｯｸM-PRO" panose="020F0600000000000000" pitchFamily="50" charset="-128"/>
                        </a:rPr>
                        <a:t>みんなの居場所</a:t>
                      </a:r>
                      <a:r>
                        <a:rPr lang="ja-JP" sz="1600" kern="0" dirty="0" smtClean="0">
                          <a:latin typeface="HG丸ｺﾞｼｯｸM-PRO" panose="020F0600000000000000" pitchFamily="50" charset="-128"/>
                          <a:ea typeface="HG丸ｺﾞｼｯｸM-PRO" panose="020F0600000000000000" pitchFamily="50" charset="-128"/>
                        </a:rPr>
                        <a:t>助成金</a:t>
                      </a:r>
                      <a:endParaRPr lang="ja-JP" sz="1050" kern="100" dirty="0">
                        <a:latin typeface="HG丸ｺﾞｼｯｸM-PRO" panose="020F0600000000000000" pitchFamily="50" charset="-128"/>
                        <a:ea typeface="HG丸ｺﾞｼｯｸM-PRO" panose="020F0600000000000000" pitchFamily="50" charset="-128"/>
                      </a:endParaRPr>
                    </a:p>
                    <a:p>
                      <a:pPr algn="just">
                        <a:spcAft>
                          <a:spcPts val="0"/>
                        </a:spcAft>
                      </a:pPr>
                      <a:r>
                        <a:rPr lang="ja-JP" sz="1600" kern="0" dirty="0">
                          <a:latin typeface="HG丸ｺﾞｼｯｸM-PRO" panose="020F0600000000000000" pitchFamily="50" charset="-128"/>
                          <a:ea typeface="HG丸ｺﾞｼｯｸM-PRO" panose="020F0600000000000000" pitchFamily="50" charset="-128"/>
                        </a:rPr>
                        <a:t>ひっとプラン地区別計画事務助成金</a:t>
                      </a:r>
                      <a:endParaRPr lang="ja-JP" sz="1050" b="0" kern="100" dirty="0">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tc>
              </a:tr>
              <a:tr h="411537">
                <a:tc>
                  <a:txBody>
                    <a:bodyPr/>
                    <a:lstStyle/>
                    <a:p>
                      <a:pPr algn="just">
                        <a:spcAft>
                          <a:spcPts val="0"/>
                        </a:spcAft>
                      </a:pPr>
                      <a:r>
                        <a:rPr lang="ja-JP" sz="2000" kern="0" dirty="0"/>
                        <a:t>町内会・自治会から</a:t>
                      </a:r>
                      <a:r>
                        <a:rPr lang="ja-JP" sz="2000" kern="0" dirty="0" smtClean="0"/>
                        <a:t>の助成</a:t>
                      </a:r>
                      <a:r>
                        <a:rPr lang="ja-JP" sz="2000" kern="0" dirty="0"/>
                        <a:t>金</a:t>
                      </a:r>
                      <a:endParaRPr lang="ja-JP" sz="1050" kern="100" dirty="0">
                        <a:latin typeface="Century"/>
                        <a:ea typeface="ＭＳ 明朝"/>
                        <a:cs typeface="Times New Roman"/>
                      </a:endParaRPr>
                    </a:p>
                  </a:txBody>
                  <a:tcPr marL="62865" marR="62865" marT="0" marB="0" anchor="ctr"/>
                </a:tc>
                <a:tc>
                  <a:txBody>
                    <a:bodyPr/>
                    <a:lstStyle/>
                    <a:p>
                      <a:pPr algn="just">
                        <a:spcAft>
                          <a:spcPts val="0"/>
                        </a:spcAft>
                      </a:pPr>
                      <a:r>
                        <a:rPr lang="ja-JP" sz="1600" kern="0" dirty="0">
                          <a:latin typeface="HG丸ｺﾞｼｯｸM-PRO" panose="020F0600000000000000" pitchFamily="50" charset="-128"/>
                          <a:ea typeface="HG丸ｺﾞｼｯｸM-PRO" panose="020F0600000000000000" pitchFamily="50" charset="-128"/>
                        </a:rPr>
                        <a:t>地区連合自治会町内会からの助成金</a:t>
                      </a:r>
                      <a:endParaRPr lang="ja-JP" sz="1050" kern="100" dirty="0">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tc>
              </a:tr>
              <a:tr h="307976">
                <a:tc>
                  <a:txBody>
                    <a:bodyPr/>
                    <a:lstStyle/>
                    <a:p>
                      <a:pPr algn="just">
                        <a:spcAft>
                          <a:spcPts val="0"/>
                        </a:spcAft>
                      </a:pPr>
                      <a:r>
                        <a:rPr lang="ja-JP" sz="2000" kern="0" dirty="0"/>
                        <a:t>その他の補助金・助成金</a:t>
                      </a:r>
                      <a:endParaRPr lang="ja-JP" sz="1050" kern="100" dirty="0">
                        <a:latin typeface="Century"/>
                        <a:ea typeface="ＭＳ 明朝"/>
                        <a:cs typeface="Times New Roman"/>
                      </a:endParaRPr>
                    </a:p>
                  </a:txBody>
                  <a:tcPr marL="62865" marR="62865" marT="0" marB="0" anchor="ctr"/>
                </a:tc>
                <a:tc>
                  <a:txBody>
                    <a:bodyPr/>
                    <a:lstStyle/>
                    <a:p>
                      <a:pPr algn="just">
                        <a:spcAft>
                          <a:spcPts val="0"/>
                        </a:spcAft>
                      </a:pPr>
                      <a:r>
                        <a:rPr lang="ja-JP" sz="1600" kern="0" dirty="0">
                          <a:latin typeface="HG丸ｺﾞｼｯｸM-PRO" panose="020F0600000000000000" pitchFamily="50" charset="-128"/>
                          <a:ea typeface="HG丸ｺﾞｼｯｸM-PRO" panose="020F0600000000000000" pitchFamily="50" charset="-128"/>
                        </a:rPr>
                        <a:t>外部団体・機関からの助成金</a:t>
                      </a:r>
                      <a:endParaRPr lang="ja-JP" sz="1050" kern="100" dirty="0">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tc>
              </a:tr>
              <a:tr h="328487">
                <a:tc>
                  <a:txBody>
                    <a:bodyPr/>
                    <a:lstStyle/>
                    <a:p>
                      <a:pPr algn="just">
                        <a:spcAft>
                          <a:spcPts val="0"/>
                        </a:spcAft>
                      </a:pPr>
                      <a:r>
                        <a:rPr lang="ja-JP" sz="2000" kern="0" dirty="0"/>
                        <a:t>地区社協独自会費</a:t>
                      </a:r>
                      <a:endParaRPr lang="ja-JP" sz="1050" kern="100" dirty="0">
                        <a:latin typeface="Century"/>
                        <a:ea typeface="ＭＳ 明朝"/>
                        <a:cs typeface="Times New Roman"/>
                      </a:endParaRPr>
                    </a:p>
                  </a:txBody>
                  <a:tcPr marL="62865" marR="62865" marT="0" marB="0" anchor="ctr"/>
                </a:tc>
                <a:tc>
                  <a:txBody>
                    <a:bodyPr/>
                    <a:lstStyle/>
                    <a:p>
                      <a:pPr algn="just">
                        <a:spcAft>
                          <a:spcPts val="0"/>
                        </a:spcAft>
                      </a:pPr>
                      <a:r>
                        <a:rPr lang="ja-JP" sz="1600" kern="0" dirty="0">
                          <a:latin typeface="HG丸ｺﾞｼｯｸM-PRO" panose="020F0600000000000000" pitchFamily="50" charset="-128"/>
                          <a:ea typeface="HG丸ｺﾞｼｯｸM-PRO" panose="020F0600000000000000" pitchFamily="50" charset="-128"/>
                        </a:rPr>
                        <a:t>地区社協独自会費</a:t>
                      </a:r>
                      <a:endParaRPr lang="ja-JP" sz="1050" kern="100" dirty="0">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tc>
              </a:tr>
              <a:tr h="411537">
                <a:tc>
                  <a:txBody>
                    <a:bodyPr/>
                    <a:lstStyle/>
                    <a:p>
                      <a:pPr algn="just">
                        <a:spcAft>
                          <a:spcPts val="0"/>
                        </a:spcAft>
                      </a:pPr>
                      <a:r>
                        <a:rPr lang="ja-JP" sz="1400" kern="0"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区社協</a:t>
                      </a:r>
                      <a:r>
                        <a:rPr lang="ja-JP" sz="2400" kern="0"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賛助会費事業交付金</a:t>
                      </a:r>
                      <a:endParaRPr lang="ja-JP" sz="2400" b="1" kern="100"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algn="just">
                        <a:spcAft>
                          <a:spcPts val="0"/>
                        </a:spcAft>
                      </a:pPr>
                      <a:r>
                        <a:rPr lang="ja-JP" sz="1800" b="1" kern="0" dirty="0" smtClean="0">
                          <a:solidFill>
                            <a:srgbClr val="FF0066"/>
                          </a:solidFill>
                          <a:latin typeface="Meiryo UI" panose="020B0604030504040204" pitchFamily="50" charset="-128"/>
                          <a:ea typeface="Meiryo UI" panose="020B0604030504040204" pitchFamily="50" charset="-128"/>
                          <a:cs typeface="Meiryo UI" panose="020B0604030504040204" pitchFamily="50" charset="-128"/>
                        </a:rPr>
                        <a:t>区社協</a:t>
                      </a:r>
                      <a:r>
                        <a:rPr lang="ja-JP" sz="2000" b="1" kern="0" dirty="0" smtClean="0">
                          <a:solidFill>
                            <a:srgbClr val="FF0066"/>
                          </a:solidFill>
                          <a:latin typeface="Meiryo UI" panose="020B0604030504040204" pitchFamily="50" charset="-128"/>
                          <a:ea typeface="Meiryo UI" panose="020B0604030504040204" pitchFamily="50" charset="-128"/>
                          <a:cs typeface="Meiryo UI" panose="020B0604030504040204" pitchFamily="50" charset="-128"/>
                        </a:rPr>
                        <a:t>賛助会費事業</a:t>
                      </a:r>
                      <a:r>
                        <a:rPr lang="ja-JP" sz="2000" b="1" kern="0"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助成金</a:t>
                      </a:r>
                      <a:endParaRPr lang="ja-JP" sz="2000" b="1" kern="100"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r>
              <a:tr h="541200">
                <a:tc>
                  <a:txBody>
                    <a:bodyPr/>
                    <a:lstStyle/>
                    <a:p>
                      <a:pPr algn="just">
                        <a:spcAft>
                          <a:spcPts val="0"/>
                        </a:spcAft>
                      </a:pPr>
                      <a:r>
                        <a:rPr lang="ja-JP" sz="2000" kern="0" dirty="0"/>
                        <a:t>バザー等の収益金</a:t>
                      </a:r>
                      <a:endParaRPr lang="ja-JP" sz="1050" kern="100" dirty="0">
                        <a:latin typeface="Century"/>
                        <a:ea typeface="ＭＳ 明朝"/>
                        <a:cs typeface="Times New Roman"/>
                      </a:endParaRPr>
                    </a:p>
                  </a:txBody>
                  <a:tcPr marL="62865" marR="62865" marT="0" marB="0" anchor="ctr"/>
                </a:tc>
                <a:tc>
                  <a:txBody>
                    <a:bodyPr/>
                    <a:lstStyle/>
                    <a:p>
                      <a:pPr algn="just">
                        <a:spcAft>
                          <a:spcPts val="0"/>
                        </a:spcAft>
                      </a:pPr>
                      <a:r>
                        <a:rPr lang="ja-JP" sz="1600" kern="0" dirty="0">
                          <a:latin typeface="HG丸ｺﾞｼｯｸM-PRO" panose="020F0600000000000000" pitchFamily="50" charset="-128"/>
                          <a:ea typeface="HG丸ｺﾞｼｯｸM-PRO" panose="020F0600000000000000" pitchFamily="50" charset="-128"/>
                        </a:rPr>
                        <a:t>バザー、チャリティ事業などの収入、</a:t>
                      </a:r>
                      <a:endParaRPr lang="ja-JP" sz="1050" kern="100" dirty="0">
                        <a:latin typeface="HG丸ｺﾞｼｯｸM-PRO" panose="020F0600000000000000" pitchFamily="50" charset="-128"/>
                        <a:ea typeface="HG丸ｺﾞｼｯｸM-PRO" panose="020F0600000000000000" pitchFamily="50" charset="-128"/>
                      </a:endParaRPr>
                    </a:p>
                    <a:p>
                      <a:pPr algn="just">
                        <a:spcAft>
                          <a:spcPts val="0"/>
                        </a:spcAft>
                      </a:pPr>
                      <a:r>
                        <a:rPr lang="ja-JP" sz="1600" kern="0" dirty="0">
                          <a:latin typeface="HG丸ｺﾞｼｯｸM-PRO" panose="020F0600000000000000" pitchFamily="50" charset="-128"/>
                          <a:ea typeface="HG丸ｺﾞｼｯｸM-PRO" panose="020F0600000000000000" pitchFamily="50" charset="-128"/>
                        </a:rPr>
                        <a:t>イベント参加費</a:t>
                      </a:r>
                      <a:endParaRPr lang="ja-JP" sz="1050" kern="100" dirty="0">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tc>
              </a:tr>
              <a:tr h="302952">
                <a:tc>
                  <a:txBody>
                    <a:bodyPr/>
                    <a:lstStyle/>
                    <a:p>
                      <a:pPr algn="just">
                        <a:spcAft>
                          <a:spcPts val="0"/>
                        </a:spcAft>
                      </a:pPr>
                      <a:r>
                        <a:rPr lang="ja-JP" sz="2000" kern="0" dirty="0"/>
                        <a:t>寄付金</a:t>
                      </a:r>
                      <a:endParaRPr lang="ja-JP" sz="1050" kern="100" dirty="0">
                        <a:latin typeface="Century"/>
                        <a:ea typeface="ＭＳ 明朝"/>
                        <a:cs typeface="Times New Roman"/>
                      </a:endParaRPr>
                    </a:p>
                  </a:txBody>
                  <a:tcPr marL="62865" marR="62865" marT="0" marB="0" anchor="ctr"/>
                </a:tc>
                <a:tc>
                  <a:txBody>
                    <a:bodyPr/>
                    <a:lstStyle/>
                    <a:p>
                      <a:pPr algn="just">
                        <a:spcAft>
                          <a:spcPts val="0"/>
                        </a:spcAft>
                      </a:pPr>
                      <a:r>
                        <a:rPr lang="ja-JP" sz="1600" kern="0" dirty="0">
                          <a:latin typeface="HG丸ｺﾞｼｯｸM-PRO" panose="020F0600000000000000" pitchFamily="50" charset="-128"/>
                          <a:ea typeface="HG丸ｺﾞｼｯｸM-PRO" panose="020F0600000000000000" pitchFamily="50" charset="-128"/>
                        </a:rPr>
                        <a:t>　</a:t>
                      </a:r>
                      <a:endParaRPr lang="ja-JP" sz="1050" kern="100" dirty="0">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tc>
              </a:tr>
              <a:tr h="251455">
                <a:tc>
                  <a:txBody>
                    <a:bodyPr/>
                    <a:lstStyle/>
                    <a:p>
                      <a:pPr algn="just">
                        <a:spcAft>
                          <a:spcPts val="0"/>
                        </a:spcAft>
                      </a:pPr>
                      <a:r>
                        <a:rPr lang="ja-JP" sz="2000" kern="0" dirty="0"/>
                        <a:t>預金利子</a:t>
                      </a:r>
                      <a:endParaRPr lang="ja-JP" sz="1050" kern="100" dirty="0">
                        <a:latin typeface="Century"/>
                        <a:ea typeface="ＭＳ 明朝"/>
                        <a:cs typeface="Times New Roman"/>
                      </a:endParaRPr>
                    </a:p>
                  </a:txBody>
                  <a:tcPr marL="62865" marR="62865" marT="0" marB="0" anchor="ctr"/>
                </a:tc>
                <a:tc>
                  <a:txBody>
                    <a:bodyPr/>
                    <a:lstStyle/>
                    <a:p>
                      <a:pPr algn="just">
                        <a:spcAft>
                          <a:spcPts val="0"/>
                        </a:spcAft>
                      </a:pPr>
                      <a:r>
                        <a:rPr lang="ja-JP" sz="1600" kern="0" dirty="0">
                          <a:latin typeface="HG丸ｺﾞｼｯｸM-PRO" panose="020F0600000000000000" pitchFamily="50" charset="-128"/>
                          <a:ea typeface="HG丸ｺﾞｼｯｸM-PRO" panose="020F0600000000000000" pitchFamily="50" charset="-128"/>
                        </a:rPr>
                        <a:t>預金利子など</a:t>
                      </a:r>
                      <a:endParaRPr lang="ja-JP" sz="1050" kern="100" dirty="0">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tc>
              </a:tr>
              <a:tr h="199958">
                <a:tc>
                  <a:txBody>
                    <a:bodyPr/>
                    <a:lstStyle/>
                    <a:p>
                      <a:pPr algn="just">
                        <a:spcAft>
                          <a:spcPts val="0"/>
                        </a:spcAft>
                      </a:pPr>
                      <a:r>
                        <a:rPr lang="ja-JP" sz="2000" kern="0" dirty="0"/>
                        <a:t>雑収入</a:t>
                      </a:r>
                      <a:endParaRPr lang="ja-JP" sz="1050" kern="100" dirty="0">
                        <a:latin typeface="Century"/>
                        <a:ea typeface="ＭＳ 明朝"/>
                        <a:cs typeface="Times New Roman"/>
                      </a:endParaRPr>
                    </a:p>
                  </a:txBody>
                  <a:tcPr marL="62865" marR="62865" marT="0" marB="0" anchor="ctr"/>
                </a:tc>
                <a:tc>
                  <a:txBody>
                    <a:bodyPr/>
                    <a:lstStyle/>
                    <a:p>
                      <a:pPr algn="just">
                        <a:spcAft>
                          <a:spcPts val="0"/>
                        </a:spcAft>
                      </a:pPr>
                      <a:r>
                        <a:rPr lang="ja-JP" sz="1600" kern="0" dirty="0">
                          <a:latin typeface="HG丸ｺﾞｼｯｸM-PRO" panose="020F0600000000000000" pitchFamily="50" charset="-128"/>
                          <a:ea typeface="HG丸ｺﾞｼｯｸM-PRO" panose="020F0600000000000000" pitchFamily="50" charset="-128"/>
                        </a:rPr>
                        <a:t>不用はがき還元金など</a:t>
                      </a:r>
                      <a:endParaRPr lang="ja-JP" sz="1600" kern="100" dirty="0">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tc>
              </a:tr>
              <a:tr h="220469">
                <a:tc>
                  <a:txBody>
                    <a:bodyPr/>
                    <a:lstStyle/>
                    <a:p>
                      <a:pPr algn="just">
                        <a:spcAft>
                          <a:spcPts val="0"/>
                        </a:spcAft>
                      </a:pPr>
                      <a:r>
                        <a:rPr lang="ja-JP" altLang="en-US" sz="2000" kern="0" dirty="0" smtClean="0"/>
                        <a:t>特別会計からの繰入金</a:t>
                      </a:r>
                      <a:endParaRPr lang="ja-JP" sz="1050" kern="100" dirty="0">
                        <a:latin typeface="Century"/>
                        <a:ea typeface="ＭＳ 明朝"/>
                        <a:cs typeface="Times New Roman"/>
                      </a:endParaRPr>
                    </a:p>
                  </a:txBody>
                  <a:tcPr marL="62865" marR="62865" marT="0" marB="0" anchor="ct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特別会計からの繰入</a:t>
                      </a:r>
                      <a:endParaRPr kumimoji="1" lang="ja-JP" altLang="en-US" sz="1600" dirty="0">
                        <a:latin typeface="HG丸ｺﾞｼｯｸM-PRO" pitchFamily="50" charset="-128"/>
                        <a:ea typeface="HG丸ｺﾞｼｯｸM-PRO" pitchFamily="50" charset="-128"/>
                      </a:endParaRPr>
                    </a:p>
                  </a:txBody>
                  <a:tcPr/>
                </a:tc>
              </a:tr>
              <a:tr h="240980">
                <a:tc>
                  <a:txBody>
                    <a:bodyPr/>
                    <a:lstStyle/>
                    <a:p>
                      <a:pPr algn="just">
                        <a:spcAft>
                          <a:spcPts val="0"/>
                        </a:spcAft>
                      </a:pPr>
                      <a:r>
                        <a:rPr lang="ja-JP" altLang="en-US" sz="2000" kern="100" dirty="0" smtClean="0"/>
                        <a:t>事業準備金</a:t>
                      </a:r>
                      <a:endParaRPr lang="ja-JP" sz="2000" kern="100" dirty="0">
                        <a:latin typeface="ＭＳ Ｐゴシック" pitchFamily="50" charset="-128"/>
                        <a:ea typeface="ＭＳ Ｐゴシック" pitchFamily="50" charset="-128"/>
                        <a:cs typeface="Times New Roman"/>
                      </a:endParaRPr>
                    </a:p>
                  </a:txBody>
                  <a:tcPr marL="62865" marR="62865" marT="0" marB="0" anchor="ct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前年度決算の「次年度事業準備金」</a:t>
                      </a:r>
                      <a:endParaRPr kumimoji="1" lang="ja-JP" altLang="en-US" sz="1600" dirty="0">
                        <a:latin typeface="HG丸ｺﾞｼｯｸM-PRO" pitchFamily="50" charset="-128"/>
                        <a:ea typeface="HG丸ｺﾞｼｯｸM-PRO" pitchFamily="50" charset="-128"/>
                      </a:endParaRPr>
                    </a:p>
                  </a:txBody>
                  <a:tcPr/>
                </a:tc>
              </a:tr>
              <a:tr h="313216">
                <a:tc>
                  <a:txBody>
                    <a:bodyPr/>
                    <a:lstStyle/>
                    <a:p>
                      <a:pPr algn="just">
                        <a:spcAft>
                          <a:spcPts val="0"/>
                        </a:spcAft>
                      </a:pPr>
                      <a:r>
                        <a:rPr lang="ja-JP" altLang="en-US" sz="2000" kern="100" dirty="0" smtClean="0"/>
                        <a:t>前年度繰越金</a:t>
                      </a:r>
                      <a:endParaRPr lang="ja-JP" sz="2000" kern="100" dirty="0">
                        <a:latin typeface="ＭＳ Ｐゴシック" pitchFamily="50" charset="-128"/>
                        <a:ea typeface="ＭＳ Ｐゴシック" pitchFamily="50" charset="-128"/>
                        <a:cs typeface="Times New Roman"/>
                      </a:endParaRPr>
                    </a:p>
                  </a:txBody>
                  <a:tcPr marL="62865" marR="62865" marT="0" marB="0" anchor="ctr"/>
                </a:tc>
                <a:tc>
                  <a:txBody>
                    <a:bodyPr/>
                    <a:lstStyle/>
                    <a:p>
                      <a:endParaRPr kumimoji="1" lang="ja-JP" altLang="en-US" sz="1600" dirty="0">
                        <a:latin typeface="HG丸ｺﾞｼｯｸM-PRO" pitchFamily="50" charset="-128"/>
                        <a:ea typeface="HG丸ｺﾞｼｯｸM-PRO" pitchFamily="50" charset="-128"/>
                      </a:endParaRPr>
                    </a:p>
                  </a:txBody>
                  <a:tcPr/>
                </a:tc>
              </a:tr>
            </a:tbl>
          </a:graphicData>
        </a:graphic>
      </p:graphicFrame>
      <p:sp>
        <p:nvSpPr>
          <p:cNvPr id="5" name="テキスト ボックス 4"/>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21</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11620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2928"/>
            <a:ext cx="7543800" cy="779686"/>
          </a:xfrm>
        </p:spPr>
        <p:txBody>
          <a:bodyPr>
            <a:noAutofit/>
          </a:bodyPr>
          <a:lstStyle/>
          <a:p>
            <a:r>
              <a:rPr lang="ja-JP" altLang="en-US" sz="4400" dirty="0" smtClean="0">
                <a:solidFill>
                  <a:srgbClr val="006600"/>
                </a:solidFill>
                <a:latin typeface="HGP創英ﾌﾟﾚｾﾞﾝｽEB" pitchFamily="18" charset="-128"/>
                <a:ea typeface="HGP創英ﾌﾟﾚｾﾞﾝｽEB" pitchFamily="18" charset="-128"/>
              </a:rPr>
              <a:t>区社協賛助会員運動の概要</a:t>
            </a:r>
            <a:endParaRPr kumimoji="1" lang="ja-JP" altLang="en-US" sz="4400" dirty="0">
              <a:solidFill>
                <a:srgbClr val="006600"/>
              </a:solidFill>
              <a:latin typeface="HGP創英ﾌﾟﾚｾﾞﾝｽEB" pitchFamily="18" charset="-128"/>
              <a:ea typeface="HGP創英ﾌﾟﾚｾﾞﾝｽEB" pitchFamily="18" charset="-128"/>
            </a:endParaRPr>
          </a:p>
        </p:txBody>
      </p:sp>
      <p:sp>
        <p:nvSpPr>
          <p:cNvPr id="4" name="コンテンツ プレースホルダー 3"/>
          <p:cNvSpPr>
            <a:spLocks noGrp="1"/>
          </p:cNvSpPr>
          <p:nvPr>
            <p:ph sz="quarter" idx="4"/>
          </p:nvPr>
        </p:nvSpPr>
        <p:spPr>
          <a:xfrm>
            <a:off x="457200" y="1196751"/>
            <a:ext cx="7776864" cy="5660361"/>
          </a:xfrm>
        </p:spPr>
        <p:txBody>
          <a:bodyPr>
            <a:normAutofit/>
          </a:bodyPr>
          <a:lstStyle/>
          <a:p>
            <a:pPr marL="0" indent="0">
              <a:buNone/>
            </a:pPr>
            <a:r>
              <a:rPr kumimoji="1" lang="ja-JP" altLang="en-US" sz="2800" dirty="0" smtClean="0">
                <a:latin typeface="HG丸ｺﾞｼｯｸM-PRO" panose="020F0600000000000000" pitchFamily="50" charset="-128"/>
                <a:ea typeface="HG丸ｺﾞｼｯｸM-PRO" panose="020F0600000000000000" pitchFamily="50" charset="-128"/>
              </a:rPr>
              <a:t>港北区社協の</a:t>
            </a:r>
            <a:r>
              <a:rPr lang="ja-JP" altLang="en-US" sz="2800" dirty="0">
                <a:latin typeface="HG丸ｺﾞｼｯｸM-PRO" panose="020F0600000000000000" pitchFamily="50" charset="-128"/>
                <a:ea typeface="HG丸ｺﾞｼｯｸM-PRO" panose="020F0600000000000000" pitchFamily="50" charset="-128"/>
              </a:rPr>
              <a:t>活動</a:t>
            </a:r>
            <a:r>
              <a:rPr lang="ja-JP" altLang="en-US" sz="2800" dirty="0" smtClean="0">
                <a:latin typeface="HG丸ｺﾞｼｯｸM-PRO" panose="020F0600000000000000" pitchFamily="50" charset="-128"/>
                <a:ea typeface="HG丸ｺﾞｼｯｸM-PRO" panose="020F0600000000000000" pitchFamily="50" charset="-128"/>
              </a:rPr>
              <a:t>財源</a:t>
            </a:r>
            <a:r>
              <a:rPr lang="ja-JP" altLang="en-US" sz="2800" dirty="0">
                <a:latin typeface="HG丸ｺﾞｼｯｸM-PRO" panose="020F0600000000000000" pitchFamily="50" charset="-128"/>
                <a:ea typeface="HG丸ｺﾞｼｯｸM-PRO" panose="020F0600000000000000" pitchFamily="50" charset="-128"/>
              </a:rPr>
              <a:t>に</a:t>
            </a:r>
            <a:r>
              <a:rPr lang="ja-JP" altLang="en-US" sz="2800" dirty="0" smtClean="0">
                <a:latin typeface="HG丸ｺﾞｼｯｸM-PRO" panose="020F0600000000000000" pitchFamily="50" charset="-128"/>
                <a:ea typeface="HG丸ｺﾞｼｯｸM-PRO" panose="020F0600000000000000" pitchFamily="50" charset="-128"/>
              </a:rPr>
              <a:t>協力</a:t>
            </a:r>
            <a:r>
              <a:rPr kumimoji="1" lang="ja-JP" altLang="en-US" sz="2800" dirty="0" smtClean="0">
                <a:latin typeface="HG丸ｺﾞｼｯｸM-PRO" panose="020F0600000000000000" pitchFamily="50" charset="-128"/>
                <a:ea typeface="HG丸ｺﾞｼｯｸM-PRO" panose="020F0600000000000000" pitchFamily="50" charset="-128"/>
              </a:rPr>
              <a:t>する会員です</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金　額</a:t>
            </a:r>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dirty="0" smtClean="0">
                <a:solidFill>
                  <a:srgbClr val="FF0066"/>
                </a:solidFill>
                <a:latin typeface="HG丸ｺﾞｼｯｸM-PRO" panose="020F0600000000000000" pitchFamily="50" charset="-128"/>
                <a:ea typeface="HG丸ｺﾞｼｯｸM-PRO" panose="020F0600000000000000" pitchFamily="50" charset="-128"/>
              </a:rPr>
              <a:t>１口　</a:t>
            </a:r>
            <a:r>
              <a:rPr lang="en-US" altLang="ja-JP" sz="2800" dirty="0" smtClean="0">
                <a:solidFill>
                  <a:srgbClr val="FF0066"/>
                </a:solidFill>
                <a:latin typeface="HG丸ｺﾞｼｯｸM-PRO" panose="020F0600000000000000" pitchFamily="50" charset="-128"/>
                <a:ea typeface="HG丸ｺﾞｼｯｸM-PRO" panose="020F0600000000000000" pitchFamily="50" charset="-128"/>
              </a:rPr>
              <a:t>2,000</a:t>
            </a:r>
            <a:r>
              <a:rPr lang="ja-JP" altLang="en-US" sz="2800" dirty="0" smtClean="0">
                <a:solidFill>
                  <a:srgbClr val="FF0066"/>
                </a:solidFill>
                <a:latin typeface="HG丸ｺﾞｼｯｸM-PRO" panose="020F0600000000000000" pitchFamily="50" charset="-128"/>
                <a:ea typeface="HG丸ｺﾞｼｯｸM-PRO" panose="020F0600000000000000" pitchFamily="50" charset="-128"/>
              </a:rPr>
              <a:t>円</a:t>
            </a:r>
            <a:r>
              <a:rPr lang="ja-JP" altLang="en-US" sz="2800" dirty="0" smtClean="0">
                <a:latin typeface="HG丸ｺﾞｼｯｸM-PRO" panose="020F0600000000000000" pitchFamily="50" charset="-128"/>
                <a:ea typeface="HG丸ｺﾞｼｯｸM-PRO" panose="020F0600000000000000" pitchFamily="50" charset="-128"/>
              </a:rPr>
              <a:t>から</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集め方</a:t>
            </a:r>
            <a:r>
              <a:rPr lang="ja-JP" altLang="en-US" sz="2800" dirty="0" smtClean="0">
                <a:latin typeface="HG丸ｺﾞｼｯｸM-PRO" panose="020F0600000000000000" pitchFamily="50" charset="-128"/>
                <a:ea typeface="HG丸ｺﾞｼｯｸM-PRO" panose="020F0600000000000000" pitchFamily="50" charset="-128"/>
              </a:rPr>
              <a:t>：年度ご</a:t>
            </a:r>
            <a:r>
              <a:rPr lang="ja-JP" altLang="en-US" sz="2800" dirty="0">
                <a:latin typeface="HG丸ｺﾞｼｯｸM-PRO" panose="020F0600000000000000" pitchFamily="50" charset="-128"/>
                <a:ea typeface="HG丸ｺﾞｼｯｸM-PRO" panose="020F0600000000000000" pitchFamily="50" charset="-128"/>
              </a:rPr>
              <a:t>と</a:t>
            </a:r>
            <a:r>
              <a:rPr lang="ja-JP" altLang="en-US" sz="2800" dirty="0" smtClean="0">
                <a:latin typeface="HG丸ｺﾞｼｯｸM-PRO" panose="020F0600000000000000" pitchFamily="50" charset="-128"/>
                <a:ea typeface="HG丸ｺﾞｼｯｸM-PRO" panose="020F0600000000000000" pitchFamily="50" charset="-128"/>
              </a:rPr>
              <a:t> 区内１３地区社協を通じて</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　（会員募集には、地区社協の皆さまより</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お声かけいただいています）</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800" dirty="0" smtClean="0">
                <a:latin typeface="HG丸ｺﾞｼｯｸM-PRO" panose="020F0600000000000000" pitchFamily="50" charset="-128"/>
                <a:ea typeface="HG丸ｺﾞｼｯｸM-PRO" panose="020F0600000000000000"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使い</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みち</a:t>
            </a:r>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　①各地区社協への</a:t>
            </a:r>
            <a:r>
              <a:rPr lang="ja-JP" altLang="en-US" sz="2800" dirty="0" smtClean="0">
                <a:solidFill>
                  <a:srgbClr val="FF0066"/>
                </a:solidFill>
                <a:latin typeface="HG丸ｺﾞｼｯｸM-PRO" panose="020F0600000000000000" pitchFamily="50" charset="-128"/>
                <a:ea typeface="HG丸ｺﾞｼｯｸM-PRO" panose="020F0600000000000000" pitchFamily="50" charset="-128"/>
              </a:rPr>
              <a:t>助成金の原資</a:t>
            </a:r>
            <a:endParaRPr lang="en-US" altLang="ja-JP" sz="2800" dirty="0" smtClean="0">
              <a:solidFill>
                <a:srgbClr val="FF0066"/>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②区社協の賛助会員運動事務費</a:t>
            </a:r>
            <a:r>
              <a:rPr lang="ja-JP" altLang="en-US" sz="2800" dirty="0">
                <a:latin typeface="HG丸ｺﾞｼｯｸM-PRO" panose="020F0600000000000000" pitchFamily="50" charset="-128"/>
                <a:ea typeface="HG丸ｺﾞｼｯｸM-PRO" panose="020F0600000000000000" pitchFamily="50" charset="-128"/>
              </a:rPr>
              <a:t>・</a:t>
            </a:r>
            <a:r>
              <a:rPr kumimoji="1" lang="ja-JP" altLang="en-US" sz="2800" dirty="0" smtClean="0">
                <a:latin typeface="HG丸ｺﾞｼｯｸM-PRO" panose="020F0600000000000000" pitchFamily="50" charset="-128"/>
                <a:ea typeface="HG丸ｺﾞｼｯｸM-PRO" panose="020F0600000000000000" pitchFamily="50" charset="-128"/>
              </a:rPr>
              <a:t>事業費</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t>　</a:t>
            </a:r>
            <a:r>
              <a:rPr lang="ja-JP" altLang="en-US" sz="1600" dirty="0" smtClean="0"/>
              <a:t>助成金額交付率は、活動</a:t>
            </a:r>
            <a:r>
              <a:rPr lang="ja-JP" altLang="en-US" sz="1600" dirty="0"/>
              <a:t>状況に応じて配分する「</a:t>
            </a:r>
            <a:r>
              <a:rPr lang="ja-JP" altLang="en-US" sz="1600" dirty="0" smtClean="0"/>
              <a:t>地区活動のチェックシート」、総会資料、会計管理状況のヒアリング結果で</a:t>
            </a:r>
            <a:r>
              <a:rPr lang="ja-JP" altLang="en-US" sz="1600" dirty="0"/>
              <a:t>決</a:t>
            </a:r>
            <a:r>
              <a:rPr lang="ja-JP" altLang="en-US" sz="1600" dirty="0" smtClean="0"/>
              <a:t>まります。（</a:t>
            </a:r>
            <a:r>
              <a:rPr lang="ja-JP" altLang="en-US" sz="1600" kern="100" dirty="0" smtClean="0"/>
              <a:t>助成</a:t>
            </a:r>
            <a:r>
              <a:rPr lang="ja-JP" altLang="en-US" sz="1600" kern="100" dirty="0"/>
              <a:t>根拠：「</a:t>
            </a:r>
            <a:r>
              <a:rPr lang="ja-JP" altLang="ja-JP" sz="1600" kern="100" dirty="0"/>
              <a:t>地区社協事業助成要綱</a:t>
            </a:r>
            <a:r>
              <a:rPr lang="ja-JP" altLang="en-US" sz="1600" kern="100" dirty="0" smtClean="0"/>
              <a:t>」）</a:t>
            </a:r>
            <a:endParaRPr lang="en-US" altLang="ja-JP" sz="1600" kern="100" dirty="0"/>
          </a:p>
          <a:p>
            <a:pPr marL="0" indent="0">
              <a:buNone/>
            </a:pPr>
            <a:endParaRPr lang="en-US" altLang="ja-JP" dirty="0" smtClean="0"/>
          </a:p>
          <a:p>
            <a:endParaRPr lang="en-US" altLang="ja-JP" dirty="0" smtClean="0"/>
          </a:p>
          <a:p>
            <a:endParaRPr kumimoji="1" lang="ja-JP" altLang="en-US" dirty="0"/>
          </a:p>
        </p:txBody>
      </p:sp>
      <p:sp>
        <p:nvSpPr>
          <p:cNvPr id="6" name="テキスト ボックス 5"/>
          <p:cNvSpPr txBox="1"/>
          <p:nvPr/>
        </p:nvSpPr>
        <p:spPr>
          <a:xfrm>
            <a:off x="5841923" y="4891796"/>
            <a:ext cx="1401806" cy="338554"/>
          </a:xfrm>
          <a:prstGeom prst="rect">
            <a:avLst/>
          </a:prstGeom>
          <a:noFill/>
        </p:spPr>
        <p:txBody>
          <a:bodyPr wrap="square" rtlCol="0">
            <a:spAutoFit/>
          </a:bodyPr>
          <a:lstStyle/>
          <a:p>
            <a:r>
              <a:rPr lang="ja-JP" altLang="en-US" sz="1600" dirty="0" smtClean="0">
                <a:ea typeface="Meiryo UI" panose="020B0604030504040204" pitchFamily="50" charset="-128"/>
                <a:cs typeface="Meiryo UI" panose="020B0604030504040204" pitchFamily="50" charset="-128"/>
              </a:rPr>
              <a:t>（約</a:t>
            </a:r>
            <a:r>
              <a:rPr lang="en-US" altLang="ja-JP" sz="1600" dirty="0" smtClean="0">
                <a:ea typeface="Meiryo UI" panose="020B0604030504040204" pitchFamily="50" charset="-128"/>
                <a:cs typeface="Meiryo UI" panose="020B0604030504040204" pitchFamily="50" charset="-128"/>
              </a:rPr>
              <a:t>85</a:t>
            </a:r>
            <a:r>
              <a:rPr lang="ja-JP" altLang="en-US" sz="1600" dirty="0" smtClean="0">
                <a:ea typeface="Meiryo UI" panose="020B0604030504040204" pitchFamily="50" charset="-128"/>
                <a:cs typeface="Meiryo UI" panose="020B0604030504040204" pitchFamily="50" charset="-128"/>
              </a:rPr>
              <a:t>％）</a:t>
            </a:r>
            <a:endParaRPr lang="en-US" altLang="ja-JP" sz="1600" dirty="0" smtClean="0">
              <a:ea typeface="Meiryo UI" panose="020B0604030504040204" pitchFamily="50" charset="-128"/>
              <a:cs typeface="Meiryo UI" panose="020B0604030504040204" pitchFamily="50" charset="-128"/>
            </a:endParaRPr>
          </a:p>
        </p:txBody>
      </p:sp>
      <p:sp>
        <p:nvSpPr>
          <p:cNvPr id="7" name="テキスト ボックス 6"/>
          <p:cNvSpPr txBox="1"/>
          <p:nvPr/>
        </p:nvSpPr>
        <p:spPr>
          <a:xfrm>
            <a:off x="7156060" y="5380566"/>
            <a:ext cx="1626058" cy="338554"/>
          </a:xfrm>
          <a:prstGeom prst="rect">
            <a:avLst/>
          </a:prstGeom>
          <a:noFill/>
        </p:spPr>
        <p:txBody>
          <a:bodyPr wrap="square" rtlCol="0">
            <a:spAutoFit/>
          </a:bodyPr>
          <a:lstStyle/>
          <a:p>
            <a:r>
              <a:rPr lang="ja-JP" altLang="en-US" sz="1600" dirty="0" smtClean="0">
                <a:ea typeface="Meiryo UI" panose="020B0604030504040204" pitchFamily="50" charset="-128"/>
                <a:cs typeface="Meiryo UI" panose="020B0604030504040204" pitchFamily="50" charset="-128"/>
              </a:rPr>
              <a:t>（約</a:t>
            </a:r>
            <a:r>
              <a:rPr lang="en-US" altLang="ja-JP" sz="1600" dirty="0">
                <a:ea typeface="Meiryo UI" panose="020B0604030504040204" pitchFamily="50" charset="-128"/>
                <a:cs typeface="Meiryo UI" panose="020B0604030504040204" pitchFamily="50" charset="-128"/>
              </a:rPr>
              <a:t>1</a:t>
            </a:r>
            <a:r>
              <a:rPr lang="en-US" altLang="ja-JP" sz="1600" dirty="0" smtClean="0">
                <a:ea typeface="Meiryo UI" panose="020B0604030504040204" pitchFamily="50" charset="-128"/>
                <a:cs typeface="Meiryo UI" panose="020B0604030504040204" pitchFamily="50" charset="-128"/>
              </a:rPr>
              <a:t>5</a:t>
            </a:r>
            <a:r>
              <a:rPr lang="ja-JP" altLang="en-US" sz="1600" dirty="0" smtClean="0">
                <a:ea typeface="Meiryo UI" panose="020B0604030504040204" pitchFamily="50" charset="-128"/>
                <a:cs typeface="Meiryo UI" panose="020B0604030504040204" pitchFamily="50" charset="-128"/>
              </a:rPr>
              <a:t>％）</a:t>
            </a:r>
            <a:endParaRPr lang="en-US" altLang="ja-JP" sz="1600" dirty="0" smtClean="0">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22</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1461093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3846" y="84350"/>
            <a:ext cx="8435280" cy="1143000"/>
          </a:xfrm>
        </p:spPr>
        <p:txBody>
          <a:bodyPr>
            <a:noAutofit/>
          </a:bodyPr>
          <a:lstStyle/>
          <a:p>
            <a:r>
              <a:rPr lang="ja-JP" altLang="en-US" sz="4800" dirty="0">
                <a:solidFill>
                  <a:srgbClr val="006600"/>
                </a:solidFill>
                <a:latin typeface="HGP創英ﾌﾟﾚｾﾞﾝｽEB" pitchFamily="18" charset="-128"/>
                <a:ea typeface="HGP創英ﾌﾟﾚｾﾞﾝｽEB" pitchFamily="18" charset="-128"/>
              </a:rPr>
              <a:t>賛助</a:t>
            </a:r>
            <a:r>
              <a:rPr lang="ja-JP" altLang="en-US" sz="4800" dirty="0" smtClean="0">
                <a:solidFill>
                  <a:srgbClr val="006600"/>
                </a:solidFill>
                <a:latin typeface="HGP創英ﾌﾟﾚｾﾞﾝｽEB" pitchFamily="18" charset="-128"/>
                <a:ea typeface="HGP創英ﾌﾟﾚｾﾞﾝｽEB" pitchFamily="18" charset="-128"/>
              </a:rPr>
              <a:t>会費の活用の流れ</a:t>
            </a:r>
            <a:endParaRPr kumimoji="1" lang="ja-JP" altLang="en-US" sz="4800" dirty="0">
              <a:solidFill>
                <a:srgbClr val="006600"/>
              </a:solidFill>
              <a:latin typeface="HGP創英ﾌﾟﾚｾﾞﾝｽEB" pitchFamily="18" charset="-128"/>
              <a:ea typeface="HGP創英ﾌﾟﾚｾﾞﾝｽEB" pitchFamily="18" charset="-128"/>
            </a:endParaRPr>
          </a:p>
        </p:txBody>
      </p:sp>
      <p:sp>
        <p:nvSpPr>
          <p:cNvPr id="12" name="テキスト プレースホルダー 11"/>
          <p:cNvSpPr>
            <a:spLocks noGrp="1"/>
          </p:cNvSpPr>
          <p:nvPr>
            <p:ph type="body" sz="quarter" idx="1"/>
          </p:nvPr>
        </p:nvSpPr>
        <p:spPr>
          <a:xfrm>
            <a:off x="521392" y="1413265"/>
            <a:ext cx="7918905" cy="658368"/>
          </a:xfrm>
        </p:spPr>
        <p:txBody>
          <a:bodyPr/>
          <a:lstStyle/>
          <a:p>
            <a:pPr algn="ctr"/>
            <a:r>
              <a:rPr lang="ja-JP" altLang="en-US" sz="2400" dirty="0" smtClean="0">
                <a:latin typeface="HG丸ｺﾞｼｯｸM-PRO" panose="020F0600000000000000" pitchFamily="50" charset="-128"/>
                <a:ea typeface="HG丸ｺﾞｼｯｸM-PRO" panose="020F0600000000000000" pitchFamily="50" charset="-128"/>
              </a:rPr>
              <a:t>まち</a:t>
            </a:r>
            <a:r>
              <a:rPr lang="ja-JP" altLang="en-US" sz="2400" dirty="0">
                <a:latin typeface="HG丸ｺﾞｼｯｸM-PRO" panose="020F0600000000000000" pitchFamily="50" charset="-128"/>
                <a:ea typeface="HG丸ｺﾞｼｯｸM-PRO" panose="020F0600000000000000" pitchFamily="50" charset="-128"/>
              </a:rPr>
              <a:t>の助けあい活動の、大切な活動財源に</a:t>
            </a:r>
            <a:r>
              <a:rPr lang="ja-JP" altLang="en-US" sz="2400" dirty="0" smtClean="0">
                <a:latin typeface="HG丸ｺﾞｼｯｸM-PRO" panose="020F0600000000000000" pitchFamily="50" charset="-128"/>
                <a:ea typeface="HG丸ｺﾞｼｯｸM-PRO" panose="020F0600000000000000" pitchFamily="50" charset="-128"/>
              </a:rPr>
              <a:t>なります</a:t>
            </a:r>
            <a:endParaRPr kumimoji="1" lang="ja-JP" altLang="en-US" sz="2400" dirty="0"/>
          </a:p>
        </p:txBody>
      </p:sp>
      <p:sp>
        <p:nvSpPr>
          <p:cNvPr id="32" name="Text Box 19"/>
          <p:cNvSpPr txBox="1">
            <a:spLocks noChangeArrowheads="1"/>
          </p:cNvSpPr>
          <p:nvPr/>
        </p:nvSpPr>
        <p:spPr bwMode="auto">
          <a:xfrm>
            <a:off x="3414478" y="2762838"/>
            <a:ext cx="2132735" cy="1285000"/>
          </a:xfrm>
          <a:prstGeom prst="rect">
            <a:avLst/>
          </a:prstGeom>
          <a:noFill/>
          <a:ln w="9525" algn="ctr">
            <a:noFill/>
            <a:miter lim="800000"/>
            <a:headEnd/>
            <a:tailEnd/>
          </a:ln>
        </p:spPr>
        <p:txBody>
          <a:bodyPr/>
          <a:lstStyle/>
          <a:p>
            <a:pPr algn="ctr" fontAlgn="base">
              <a:spcAft>
                <a:spcPts val="0"/>
              </a:spcAft>
            </a:pPr>
            <a:r>
              <a:rPr lang="ja-JP" sz="28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賛助会費</a:t>
            </a:r>
            <a:endParaRPr lang="ja-JP" sz="2800" b="1"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base">
              <a:spcAft>
                <a:spcPts val="0"/>
              </a:spcAft>
            </a:pPr>
            <a:r>
              <a:rPr lang="ja-JP" sz="2000" kern="1200" dirty="0" smtClean="0">
                <a:solidFill>
                  <a:srgbClr val="000000"/>
                </a:solidFill>
                <a:effectLst/>
                <a:latin typeface="ＭＳ Ｐゴシック" panose="020B0600070205080204" pitchFamily="50" charset="-128"/>
                <a:ea typeface="ＤＦ太丸ゴシック体"/>
                <a:cs typeface="Times New Roman" panose="02020603050405020304" pitchFamily="18" charset="0"/>
              </a:rPr>
              <a:t>一口</a:t>
            </a:r>
            <a:endParaRPr lang="en-US" altLang="ja-JP" sz="2000" kern="1200" dirty="0" smtClean="0">
              <a:solidFill>
                <a:srgbClr val="000000"/>
              </a:solidFill>
              <a:effectLst/>
              <a:latin typeface="ＭＳ Ｐゴシック" panose="020B0600070205080204" pitchFamily="50" charset="-128"/>
              <a:ea typeface="ＤＦ太丸ゴシック体"/>
              <a:cs typeface="Times New Roman" panose="02020603050405020304" pitchFamily="18" charset="0"/>
            </a:endParaRPr>
          </a:p>
          <a:p>
            <a:pPr algn="ctr" fontAlgn="base">
              <a:spcAft>
                <a:spcPts val="0"/>
              </a:spcAft>
            </a:pPr>
            <a:r>
              <a:rPr lang="en-US" sz="2000" kern="1200" dirty="0" smtClean="0">
                <a:solidFill>
                  <a:srgbClr val="000000"/>
                </a:solidFill>
                <a:effectLst/>
                <a:latin typeface="ＭＳ Ｐゴシック" panose="020B0600070205080204" pitchFamily="50" charset="-128"/>
                <a:ea typeface="ＤＦ太丸ゴシック体"/>
                <a:cs typeface="Times New Roman" panose="02020603050405020304" pitchFamily="18" charset="0"/>
              </a:rPr>
              <a:t>2,000</a:t>
            </a:r>
            <a:r>
              <a:rPr lang="ja-JP" sz="2000" kern="1200" dirty="0">
                <a:solidFill>
                  <a:srgbClr val="000000"/>
                </a:solidFill>
                <a:effectLst/>
                <a:latin typeface="ＭＳ Ｐゴシック" panose="020B0600070205080204" pitchFamily="50" charset="-128"/>
                <a:ea typeface="ＤＦ太丸ゴシック体"/>
                <a:cs typeface="Times New Roman" panose="02020603050405020304" pitchFamily="18" charset="0"/>
              </a:rPr>
              <a:t>円</a:t>
            </a:r>
            <a:endParaRPr lang="ja-JP"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6" name="円弧 35"/>
          <p:cNvSpPr/>
          <p:nvPr/>
        </p:nvSpPr>
        <p:spPr>
          <a:xfrm rot="19060204">
            <a:off x="3619021" y="2462899"/>
            <a:ext cx="1600378" cy="1585164"/>
          </a:xfrm>
          <a:prstGeom prst="arc">
            <a:avLst/>
          </a:prstGeom>
          <a:ln w="88900" cap="rnd">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ja-JP" altLang="en-US"/>
          </a:p>
        </p:txBody>
      </p:sp>
      <p:grpSp>
        <p:nvGrpSpPr>
          <p:cNvPr id="11" name="グループ化 10"/>
          <p:cNvGrpSpPr/>
          <p:nvPr/>
        </p:nvGrpSpPr>
        <p:grpSpPr>
          <a:xfrm>
            <a:off x="376253" y="2257549"/>
            <a:ext cx="7999852" cy="5849899"/>
            <a:chOff x="376253" y="2187613"/>
            <a:chExt cx="7999852" cy="5849899"/>
          </a:xfrm>
        </p:grpSpPr>
        <p:sp>
          <p:nvSpPr>
            <p:cNvPr id="26" name="Text Box 19"/>
            <p:cNvSpPr txBox="1">
              <a:spLocks noChangeArrowheads="1"/>
            </p:cNvSpPr>
            <p:nvPr/>
          </p:nvSpPr>
          <p:spPr bwMode="auto">
            <a:xfrm>
              <a:off x="4910410" y="4491962"/>
              <a:ext cx="3465695" cy="2377248"/>
            </a:xfrm>
            <a:prstGeom prst="rect">
              <a:avLst/>
            </a:prstGeom>
            <a:noFill/>
            <a:ln w="9525" algn="ctr">
              <a:noFill/>
              <a:miter lim="800000"/>
              <a:headEnd/>
              <a:tailEnd/>
            </a:ln>
          </p:spPr>
          <p:txBody>
            <a:bodyPr wrap="square">
              <a:noAutofit/>
            </a:bodyPr>
            <a:lstStyle/>
            <a:p>
              <a:pPr algn="ctr" fontAlgn="base">
                <a:spcAft>
                  <a:spcPts val="0"/>
                </a:spcAft>
              </a:pPr>
              <a:r>
                <a:rPr lang="ja-JP" sz="2800" b="1" kern="1200" dirty="0">
                  <a:effectLst/>
                  <a:latin typeface="Meiryo UI" panose="020B0604030504040204" pitchFamily="50" charset="-128"/>
                  <a:ea typeface="Meiryo UI" panose="020B0604030504040204" pitchFamily="50" charset="-128"/>
                  <a:cs typeface="Meiryo UI" panose="020B0604030504040204" pitchFamily="50" charset="-128"/>
                </a:rPr>
                <a:t>助成金</a:t>
              </a:r>
              <a:endParaRPr lang="ja-JP" sz="2800" b="1"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base">
                <a:spcAft>
                  <a:spcPts val="0"/>
                </a:spcAft>
              </a:pPr>
              <a:r>
                <a:rPr lang="ja-JP" kern="1200" dirty="0">
                  <a:solidFill>
                    <a:srgbClr val="000000"/>
                  </a:solidFill>
                  <a:effectLst/>
                  <a:latin typeface="ＭＳ Ｐゴシック" panose="020B0600070205080204" pitchFamily="50" charset="-128"/>
                  <a:ea typeface="ＤＦ太丸ゴシック体"/>
                  <a:cs typeface="Times New Roman" panose="02020603050405020304" pitchFamily="18" charset="0"/>
                </a:rPr>
                <a:t>（地区実績額の</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fontAlgn="base">
                <a:spcAft>
                  <a:spcPts val="0"/>
                </a:spcAft>
              </a:pPr>
              <a:r>
                <a:rPr lang="en-US" kern="1200" dirty="0">
                  <a:solidFill>
                    <a:srgbClr val="FF0066"/>
                  </a:solidFill>
                  <a:effectLst/>
                  <a:latin typeface="ＤＦ太丸ゴシック体"/>
                  <a:ea typeface="ＭＳ Ｐゴシック" panose="020B0600070205080204" pitchFamily="50" charset="-128"/>
                  <a:cs typeface="Times New Roman" panose="02020603050405020304" pitchFamily="18" charset="0"/>
                </a:rPr>
                <a:t>90</a:t>
              </a:r>
              <a:r>
                <a:rPr lang="ja-JP" kern="1200" dirty="0">
                  <a:solidFill>
                    <a:srgbClr val="FF0066"/>
                  </a:solidFill>
                  <a:effectLst/>
                  <a:latin typeface="ＭＳ Ｐゴシック" panose="020B0600070205080204" pitchFamily="50" charset="-128"/>
                  <a:ea typeface="ＤＦ太丸ゴシック体"/>
                  <a:cs typeface="Times New Roman" panose="02020603050405020304" pitchFamily="18" charset="0"/>
                </a:rPr>
                <a:t>～</a:t>
              </a:r>
              <a:r>
                <a:rPr lang="en-US" kern="1200" dirty="0">
                  <a:solidFill>
                    <a:srgbClr val="FF0066"/>
                  </a:solidFill>
                  <a:effectLst/>
                  <a:latin typeface="ＭＳ Ｐゴシック" panose="020B0600070205080204" pitchFamily="50" charset="-128"/>
                  <a:ea typeface="ＤＦ太丸ゴシック体"/>
                  <a:cs typeface="Times New Roman" panose="02020603050405020304" pitchFamily="18" charset="0"/>
                </a:rPr>
                <a:t>70</a:t>
              </a:r>
              <a:r>
                <a:rPr lang="ja-JP" kern="1200" dirty="0">
                  <a:solidFill>
                    <a:srgbClr val="FF0066"/>
                  </a:solidFill>
                  <a:effectLst/>
                  <a:latin typeface="ＭＳ Ｐゴシック" panose="020B0600070205080204" pitchFamily="50" charset="-128"/>
                  <a:ea typeface="ＤＦ太丸ゴシック体"/>
                  <a:cs typeface="Times New Roman" panose="02020603050405020304" pitchFamily="18" charset="0"/>
                </a:rPr>
                <a:t>％</a:t>
              </a:r>
              <a:r>
                <a:rPr lang="ja-JP" kern="1200" dirty="0">
                  <a:solidFill>
                    <a:srgbClr val="000000"/>
                  </a:solidFill>
                  <a:effectLst/>
                  <a:latin typeface="ＭＳ Ｐゴシック" panose="020B0600070205080204" pitchFamily="50" charset="-128"/>
                  <a:ea typeface="ＤＦ太丸ゴシック体"/>
                  <a:cs typeface="Times New Roman" panose="02020603050405020304" pitchFamily="18" charset="0"/>
                </a:rPr>
                <a:t>）</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28" name="Picture 8" descr="j0222469[1]"/>
            <p:cNvPicPr>
              <a:picLocks noChangeAspect="1"/>
            </p:cNvPicPr>
            <p:nvPr/>
          </p:nvPicPr>
          <p:blipFill>
            <a:blip r:embed="rId3" cstate="print"/>
            <a:srcRect/>
            <a:stretch>
              <a:fillRect/>
            </a:stretch>
          </p:blipFill>
          <p:spPr bwMode="auto">
            <a:xfrm>
              <a:off x="1323102" y="2700923"/>
              <a:ext cx="2095699" cy="1893898"/>
            </a:xfrm>
            <a:prstGeom prst="rect">
              <a:avLst/>
            </a:prstGeom>
            <a:noFill/>
            <a:ln w="9525">
              <a:noFill/>
              <a:miter lim="800000"/>
              <a:headEnd/>
              <a:tailEnd/>
            </a:ln>
          </p:spPr>
        </p:pic>
        <p:sp>
          <p:nvSpPr>
            <p:cNvPr id="29" name="Text Box 9"/>
            <p:cNvSpPr txBox="1">
              <a:spLocks noChangeArrowheads="1"/>
            </p:cNvSpPr>
            <p:nvPr/>
          </p:nvSpPr>
          <p:spPr bwMode="auto">
            <a:xfrm>
              <a:off x="376253" y="2232355"/>
              <a:ext cx="2977947" cy="921093"/>
            </a:xfrm>
            <a:prstGeom prst="rect">
              <a:avLst/>
            </a:prstGeom>
            <a:noFill/>
            <a:ln w="9525" algn="ctr">
              <a:noFill/>
              <a:miter lim="800000"/>
              <a:headEnd/>
              <a:tailEnd/>
            </a:ln>
          </p:spPr>
          <p:txBody>
            <a:bodyPr/>
            <a:lstStyle/>
            <a:p>
              <a:pPr algn="just" fontAlgn="base">
                <a:lnSpc>
                  <a:spcPct val="120000"/>
                </a:lnSpc>
                <a:spcAft>
                  <a:spcPts val="0"/>
                </a:spcAft>
              </a:pPr>
              <a:r>
                <a:rPr lang="ja-JP" sz="2800" b="1"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地域のみなさま</a:t>
              </a:r>
              <a:endParaRPr 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30" name="Picture 17" descr="j0223642[1]"/>
            <p:cNvPicPr>
              <a:picLocks noChangeAspect="1"/>
            </p:cNvPicPr>
            <p:nvPr/>
          </p:nvPicPr>
          <p:blipFill>
            <a:blip r:embed="rId4" cstate="print"/>
            <a:srcRect/>
            <a:stretch>
              <a:fillRect/>
            </a:stretch>
          </p:blipFill>
          <p:spPr bwMode="auto">
            <a:xfrm>
              <a:off x="5399240" y="2817802"/>
              <a:ext cx="1637769" cy="1273882"/>
            </a:xfrm>
            <a:prstGeom prst="rect">
              <a:avLst/>
            </a:prstGeom>
            <a:noFill/>
            <a:ln w="9525">
              <a:noFill/>
              <a:miter lim="800000"/>
              <a:headEnd/>
              <a:tailEnd/>
            </a:ln>
          </p:spPr>
        </p:pic>
        <p:sp>
          <p:nvSpPr>
            <p:cNvPr id="31" name="円弧 30"/>
            <p:cNvSpPr/>
            <p:nvPr/>
          </p:nvSpPr>
          <p:spPr>
            <a:xfrm rot="4677383">
              <a:off x="4635065" y="3694000"/>
              <a:ext cx="1063243" cy="1738505"/>
            </a:xfrm>
            <a:prstGeom prst="arc">
              <a:avLst/>
            </a:prstGeom>
            <a:solidFill>
              <a:schemeClr val="bg1"/>
            </a:solidFill>
            <a:ln w="88900" cap="rnd">
              <a:solidFill>
                <a:srgbClr val="FF3399"/>
              </a:solidFill>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ja-JP" altLang="en-US"/>
            </a:p>
          </p:txBody>
        </p:sp>
        <p:sp>
          <p:nvSpPr>
            <p:cNvPr id="33" name="Text Box 19"/>
            <p:cNvSpPr txBox="1">
              <a:spLocks noChangeArrowheads="1"/>
            </p:cNvSpPr>
            <p:nvPr/>
          </p:nvSpPr>
          <p:spPr bwMode="auto">
            <a:xfrm>
              <a:off x="683568" y="4948890"/>
              <a:ext cx="2782404" cy="3088622"/>
            </a:xfrm>
            <a:prstGeom prst="rect">
              <a:avLst/>
            </a:prstGeom>
            <a:noFill/>
            <a:ln w="9525" algn="ctr">
              <a:noFill/>
              <a:miter lim="800000"/>
              <a:headEnd/>
              <a:tailEnd/>
            </a:ln>
          </p:spPr>
          <p:txBody>
            <a:bodyPr wrap="square">
              <a:noAutofit/>
            </a:bodyPr>
            <a:lstStyle/>
            <a:p>
              <a:pPr algn="ctr" fontAlgn="base">
                <a:spcAft>
                  <a:spcPts val="0"/>
                </a:spcAft>
              </a:pPr>
              <a:r>
                <a:rPr lang="ja-JP" altLang="en-US" sz="2400" b="1"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まち</a:t>
              </a:r>
              <a:r>
                <a:rPr lang="ja-JP" sz="2400" b="1"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の助けあい</a:t>
              </a:r>
              <a:endParaRPr lang="en-US" altLang="ja-JP" sz="2400" b="1"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base">
                <a:spcAft>
                  <a:spcPts val="0"/>
                </a:spcAft>
              </a:pPr>
              <a:r>
                <a:rPr lang="ja-JP" sz="2400" b="1"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2400" dirty="0" smtClean="0">
                <a:solidFill>
                  <a:srgbClr val="000000"/>
                </a:solidFill>
                <a:latin typeface="ＭＳ Ｐゴシック" panose="020B0600070205080204" pitchFamily="50" charset="-128"/>
                <a:ea typeface="ＤＦ太丸ゴシック体"/>
                <a:cs typeface="Times New Roman" panose="02020603050405020304" pitchFamily="18" charset="0"/>
              </a:endParaRPr>
            </a:p>
            <a:p>
              <a:pPr algn="ctr" fontAlgn="base">
                <a:spcAft>
                  <a:spcPts val="0"/>
                </a:spcAft>
              </a:pPr>
              <a:r>
                <a:rPr lang="ja-JP" altLang="en-US"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（住民同士の交流や見守り、助けあいのための</a:t>
              </a:r>
              <a:endParaRPr lang="en-US" altLang="ja-JP"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fontAlgn="base">
                <a:spcAft>
                  <a:spcPts val="0"/>
                </a:spcAft>
              </a:pPr>
              <a:r>
                <a:rPr lang="ja-JP" altLang="en-US" dirty="0">
                  <a:latin typeface="ＭＳ Ｐゴシック" panose="020B0600070205080204" pitchFamily="50" charset="-128"/>
                  <a:ea typeface="ＭＳ Ｐゴシック" panose="020B0600070205080204" pitchFamily="50" charset="-128"/>
                  <a:cs typeface="ＭＳ Ｐゴシック" panose="020B0600070205080204" pitchFamily="50" charset="-128"/>
                </a:rPr>
                <a:t>事業</a:t>
              </a:r>
              <a:r>
                <a:rPr lang="ja-JP" altLang="en-US"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の財源</a:t>
              </a:r>
              <a:r>
                <a:rPr lang="ja-JP" altLang="en-US" dirty="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34" name="Picture 11" descr="j0282376[1]"/>
            <p:cNvPicPr>
              <a:picLocks noChangeAspect="1"/>
            </p:cNvPicPr>
            <p:nvPr/>
          </p:nvPicPr>
          <p:blipFill>
            <a:blip r:embed="rId5" cstate="print"/>
            <a:srcRect/>
            <a:stretch>
              <a:fillRect/>
            </a:stretch>
          </p:blipFill>
          <p:spPr bwMode="auto">
            <a:xfrm>
              <a:off x="3491331" y="5157192"/>
              <a:ext cx="1800749" cy="1457439"/>
            </a:xfrm>
            <a:prstGeom prst="rect">
              <a:avLst/>
            </a:prstGeom>
            <a:noFill/>
            <a:ln w="9525">
              <a:noFill/>
              <a:miter lim="800000"/>
              <a:headEnd/>
              <a:tailEnd/>
            </a:ln>
          </p:spPr>
        </p:pic>
        <p:sp>
          <p:nvSpPr>
            <p:cNvPr id="35" name="円弧 34"/>
            <p:cNvSpPr/>
            <p:nvPr/>
          </p:nvSpPr>
          <p:spPr>
            <a:xfrm rot="10631579">
              <a:off x="2695725" y="3924240"/>
              <a:ext cx="1241533" cy="1145871"/>
            </a:xfrm>
            <a:prstGeom prst="arc">
              <a:avLst/>
            </a:prstGeom>
            <a:ln w="88900" cap="rnd">
              <a:solidFill>
                <a:srgbClr val="92D050"/>
              </a:solidFill>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ja-JP" altLang="en-US"/>
            </a:p>
          </p:txBody>
        </p:sp>
        <p:sp>
          <p:nvSpPr>
            <p:cNvPr id="37" name="Text Box 9"/>
            <p:cNvSpPr txBox="1">
              <a:spLocks noChangeArrowheads="1"/>
            </p:cNvSpPr>
            <p:nvPr/>
          </p:nvSpPr>
          <p:spPr bwMode="auto">
            <a:xfrm>
              <a:off x="5976778" y="2187613"/>
              <a:ext cx="2399327" cy="770999"/>
            </a:xfrm>
            <a:prstGeom prst="rect">
              <a:avLst/>
            </a:prstGeom>
            <a:noFill/>
            <a:ln w="9525" algn="ctr">
              <a:noFill/>
              <a:miter lim="800000"/>
              <a:headEnd/>
              <a:tailEnd/>
            </a:ln>
          </p:spPr>
          <p:txBody>
            <a:bodyPr/>
            <a:lstStyle/>
            <a:p>
              <a:pPr algn="ctr" fontAlgn="base">
                <a:lnSpc>
                  <a:spcPct val="120000"/>
                </a:lnSpc>
                <a:spcAft>
                  <a:spcPts val="0"/>
                </a:spcAft>
              </a:pPr>
              <a:r>
                <a:rPr lang="ja-JP" sz="2800" b="1"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港北区社協</a:t>
              </a:r>
              <a:endParaRPr 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8" name="Text Box 9"/>
            <p:cNvSpPr txBox="1">
              <a:spLocks noChangeArrowheads="1"/>
            </p:cNvSpPr>
            <p:nvPr/>
          </p:nvSpPr>
          <p:spPr bwMode="auto">
            <a:xfrm>
              <a:off x="3145171" y="4734336"/>
              <a:ext cx="2399327" cy="770999"/>
            </a:xfrm>
            <a:prstGeom prst="rect">
              <a:avLst/>
            </a:prstGeom>
            <a:noFill/>
            <a:ln w="9525" algn="ctr">
              <a:noFill/>
              <a:miter lim="800000"/>
              <a:headEnd/>
              <a:tailEnd/>
            </a:ln>
          </p:spPr>
          <p:txBody>
            <a:bodyPr/>
            <a:lstStyle/>
            <a:p>
              <a:pPr algn="ctr" fontAlgn="base">
                <a:lnSpc>
                  <a:spcPct val="120000"/>
                </a:lnSpc>
                <a:spcAft>
                  <a:spcPts val="0"/>
                </a:spcAft>
              </a:pPr>
              <a:r>
                <a:rPr lang="ja-JP" sz="2800" b="1"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地区社協</a:t>
              </a:r>
              <a:endParaRPr 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18" name="テキスト ボックス 17"/>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2</a:t>
            </a:r>
            <a:r>
              <a:rPr lang="en-US" altLang="ja-JP" sz="2800" dirty="0">
                <a:solidFill>
                  <a:schemeClr val="bg1"/>
                </a:solidFill>
                <a:latin typeface="+mj-ea"/>
                <a:ea typeface="+mj-ea"/>
              </a:rPr>
              <a:t>3</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3501679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6" y="258901"/>
            <a:ext cx="7467600" cy="1143000"/>
          </a:xfrm>
        </p:spPr>
        <p:txBody>
          <a:bodyPr>
            <a:normAutofit fontScale="90000"/>
          </a:bodyPr>
          <a:lstStyle/>
          <a:p>
            <a:r>
              <a:rPr kumimoji="1" lang="ja-JP" altLang="en-US" dirty="0" smtClean="0">
                <a:solidFill>
                  <a:srgbClr val="006600"/>
                </a:solidFill>
              </a:rPr>
              <a:t>賛助会費を原資にした地区社協への助成金</a:t>
            </a:r>
            <a:r>
              <a:rPr kumimoji="1" lang="en-US" altLang="ja-JP" dirty="0" smtClean="0">
                <a:solidFill>
                  <a:srgbClr val="006600"/>
                </a:solidFill>
              </a:rPr>
              <a:t/>
            </a:r>
            <a:br>
              <a:rPr kumimoji="1" lang="en-US" altLang="ja-JP" dirty="0" smtClean="0">
                <a:solidFill>
                  <a:srgbClr val="006600"/>
                </a:solidFill>
              </a:rPr>
            </a:br>
            <a:r>
              <a:rPr kumimoji="1" lang="ja-JP" altLang="en-US" sz="4800" dirty="0" smtClean="0">
                <a:solidFill>
                  <a:srgbClr val="006600"/>
                </a:solidFill>
                <a:latin typeface="HGP創英ﾌﾟﾚｾﾞﾝｽEB" pitchFamily="18" charset="-128"/>
                <a:ea typeface="HGP創英ﾌﾟﾚｾﾞﾝｽEB" pitchFamily="18" charset="-128"/>
              </a:rPr>
              <a:t>　「地区社協事業助成金」</a:t>
            </a:r>
            <a:endParaRPr kumimoji="1" lang="ja-JP" altLang="en-US" sz="4800" dirty="0">
              <a:solidFill>
                <a:srgbClr val="006600"/>
              </a:solidFill>
              <a:latin typeface="HGP創英ﾌﾟﾚｾﾞﾝｽEB" pitchFamily="18" charset="-128"/>
              <a:ea typeface="HGP創英ﾌﾟﾚｾﾞﾝｽEB" pitchFamily="18" charset="-128"/>
            </a:endParaRPr>
          </a:p>
        </p:txBody>
      </p:sp>
      <p:sp>
        <p:nvSpPr>
          <p:cNvPr id="4" name="コンテンツ プレースホルダ 3"/>
          <p:cNvSpPr>
            <a:spLocks noGrp="1"/>
          </p:cNvSpPr>
          <p:nvPr>
            <p:ph sz="quarter" idx="2"/>
          </p:nvPr>
        </p:nvSpPr>
        <p:spPr>
          <a:xfrm>
            <a:off x="3016352" y="1628800"/>
            <a:ext cx="4507976" cy="4055545"/>
          </a:xfrm>
        </p:spPr>
        <p:txBody>
          <a:bodyPr>
            <a:normAutofit/>
          </a:bodyPr>
          <a:lstStyle/>
          <a:p>
            <a:pPr>
              <a:buNone/>
            </a:pPr>
            <a:r>
              <a:rPr lang="en-US" altLang="ja-JP" u="sng" dirty="0" smtClean="0">
                <a:latin typeface="+mj-ea"/>
                <a:ea typeface="+mj-ea"/>
              </a:rPr>
              <a:t>10</a:t>
            </a:r>
            <a:r>
              <a:rPr lang="ja-JP" altLang="en-US" u="sng" dirty="0" smtClean="0">
                <a:latin typeface="+mj-ea"/>
                <a:ea typeface="+mj-ea"/>
              </a:rPr>
              <a:t>～</a:t>
            </a:r>
            <a:r>
              <a:rPr lang="en-US" altLang="ja-JP" u="sng" dirty="0" smtClean="0">
                <a:latin typeface="+mj-ea"/>
                <a:ea typeface="+mj-ea"/>
              </a:rPr>
              <a:t>20</a:t>
            </a:r>
            <a:r>
              <a:rPr lang="ja-JP" altLang="en-US" u="sng" dirty="0" smtClean="0">
                <a:latin typeface="+mj-ea"/>
                <a:ea typeface="+mj-ea"/>
              </a:rPr>
              <a:t>％加算</a:t>
            </a:r>
            <a:endParaRPr lang="en-US" altLang="ja-JP" u="sng" dirty="0" smtClean="0">
              <a:latin typeface="+mj-ea"/>
              <a:ea typeface="+mj-ea"/>
            </a:endParaRPr>
          </a:p>
          <a:p>
            <a:pPr lvl="1">
              <a:buNone/>
            </a:pPr>
            <a:r>
              <a:rPr lang="ja-JP" altLang="en-US" dirty="0" smtClean="0"/>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地区社協事務所運営</a:t>
            </a:r>
            <a:r>
              <a:rPr lang="ja-JP" altLang="en-US" dirty="0" smtClean="0"/>
              <a:t>）</a:t>
            </a:r>
            <a:endParaRPr kumimoji="1" lang="en-US" altLang="ja-JP" dirty="0" smtClean="0"/>
          </a:p>
          <a:p>
            <a:pPr>
              <a:buNone/>
            </a:pPr>
            <a:r>
              <a:rPr lang="en-US" altLang="ja-JP" u="sng" dirty="0" smtClean="0">
                <a:latin typeface="+mj-ea"/>
                <a:ea typeface="+mj-ea"/>
              </a:rPr>
              <a:t>10</a:t>
            </a:r>
            <a:r>
              <a:rPr lang="ja-JP" altLang="en-US" u="sng" dirty="0" smtClean="0">
                <a:latin typeface="+mj-ea"/>
                <a:ea typeface="+mj-ea"/>
              </a:rPr>
              <a:t>％加算</a:t>
            </a:r>
            <a:r>
              <a:rPr lang="ja-JP" altLang="en-US" sz="2000" dirty="0" smtClean="0"/>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障がい関係事業</a:t>
            </a:r>
            <a:r>
              <a:rPr lang="ja-JP" altLang="en-US" sz="2000" dirty="0" smtClean="0"/>
              <a:t>）</a:t>
            </a:r>
            <a:endParaRPr lang="en-US" altLang="ja-JP" sz="2000" dirty="0" smtClean="0"/>
          </a:p>
          <a:p>
            <a:endParaRPr lang="en-US" altLang="ja-JP" sz="800" u="sng" dirty="0" smtClean="0">
              <a:latin typeface="+mj-lt"/>
            </a:endParaRPr>
          </a:p>
          <a:p>
            <a:pPr>
              <a:buNone/>
            </a:pPr>
            <a:r>
              <a:rPr lang="en-US" altLang="ja-JP" u="sng" dirty="0" smtClean="0">
                <a:latin typeface="+mj-ea"/>
                <a:ea typeface="+mj-ea"/>
              </a:rPr>
              <a:t>60</a:t>
            </a:r>
            <a:r>
              <a:rPr lang="ja-JP" altLang="en-US" u="sng" dirty="0" smtClean="0">
                <a:latin typeface="+mj-ea"/>
                <a:ea typeface="+mj-ea"/>
              </a:rPr>
              <a:t>％配分</a:t>
            </a:r>
            <a:r>
              <a:rPr lang="ja-JP" altLang="en-US" dirty="0" smtClean="0"/>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基幹・必須事業</a:t>
            </a:r>
            <a:r>
              <a:rPr lang="ja-JP" altLang="en-US" dirty="0" smtClean="0"/>
              <a:t>）</a:t>
            </a:r>
            <a:endParaRPr lang="en-US" altLang="ja-JP" dirty="0" smtClean="0"/>
          </a:p>
          <a:p>
            <a:pPr marL="365760" lvl="1" indent="0">
              <a:buNone/>
            </a:pPr>
            <a:r>
              <a:rPr lang="ja-JP" altLang="en-US" dirty="0" smtClean="0"/>
              <a:t>高齢者支援・子育て支援</a:t>
            </a:r>
            <a:endParaRPr lang="en-US" altLang="ja-JP" dirty="0" smtClean="0"/>
          </a:p>
          <a:p>
            <a:pPr marL="365760" lvl="1" indent="0">
              <a:buNone/>
            </a:pPr>
            <a:r>
              <a:rPr lang="ja-JP" altLang="en-US" dirty="0" smtClean="0"/>
              <a:t>個別支援・地域交流</a:t>
            </a:r>
            <a:endParaRPr lang="en-US" altLang="ja-JP" dirty="0" smtClean="0"/>
          </a:p>
          <a:p>
            <a:pPr marL="365760" lvl="1" indent="0">
              <a:buNone/>
            </a:pPr>
            <a:r>
              <a:rPr lang="ja-JP" altLang="en-US" dirty="0" smtClean="0"/>
              <a:t>広報・研修　など</a:t>
            </a:r>
            <a:endParaRPr lang="en-US" altLang="ja-JP" dirty="0"/>
          </a:p>
          <a:p>
            <a:pPr marL="365760" lvl="1" indent="0">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福祉のまちづくりのための</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365760" lvl="1" indent="0">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活動を組織的に展開</a:t>
            </a:r>
            <a:r>
              <a:rPr lang="ja-JP" altLang="en-US" dirty="0" smtClean="0"/>
              <a:t>　</a:t>
            </a:r>
            <a:endParaRPr kumimoji="1" lang="en-US" altLang="ja-JP" dirty="0" smtClean="0"/>
          </a:p>
          <a:p>
            <a:endParaRPr kumimoji="1" lang="ja-JP" altLang="en-US" dirty="0"/>
          </a:p>
        </p:txBody>
      </p:sp>
      <p:sp>
        <p:nvSpPr>
          <p:cNvPr id="5" name="正方形/長方形 4"/>
          <p:cNvSpPr/>
          <p:nvPr/>
        </p:nvSpPr>
        <p:spPr>
          <a:xfrm>
            <a:off x="1547664" y="3023988"/>
            <a:ext cx="1080120" cy="2484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1547664" y="2456214"/>
            <a:ext cx="1080120" cy="5760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1547664" y="1637090"/>
            <a:ext cx="1080120" cy="8558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1547664" y="5517232"/>
            <a:ext cx="1080120" cy="576064"/>
          </a:xfrm>
          <a:prstGeom prst="rect">
            <a:avLst/>
          </a:prstGeom>
          <a:pattFill prst="wdDnDiag">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0" name="直線コネクタ 9"/>
          <p:cNvCxnSpPr/>
          <p:nvPr/>
        </p:nvCxnSpPr>
        <p:spPr>
          <a:xfrm>
            <a:off x="1115616" y="6093296"/>
            <a:ext cx="65527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1331640" y="1628800"/>
            <a:ext cx="0" cy="4248472"/>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4" name="直線矢印コネクタ 13"/>
          <p:cNvCxnSpPr/>
          <p:nvPr/>
        </p:nvCxnSpPr>
        <p:spPr>
          <a:xfrm>
            <a:off x="2915816" y="3032277"/>
            <a:ext cx="0" cy="2484955"/>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16" name="直線矢印コネクタ 15"/>
          <p:cNvCxnSpPr/>
          <p:nvPr/>
        </p:nvCxnSpPr>
        <p:spPr>
          <a:xfrm>
            <a:off x="2915816" y="2551318"/>
            <a:ext cx="0" cy="480959"/>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直線矢印コネクタ 17"/>
          <p:cNvCxnSpPr/>
          <p:nvPr/>
        </p:nvCxnSpPr>
        <p:spPr>
          <a:xfrm>
            <a:off x="2915816" y="1628800"/>
            <a:ext cx="0" cy="80159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2" name="直線矢印コネクタ 21"/>
          <p:cNvCxnSpPr/>
          <p:nvPr/>
        </p:nvCxnSpPr>
        <p:spPr>
          <a:xfrm>
            <a:off x="2915816" y="5612337"/>
            <a:ext cx="0" cy="480959"/>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4" name="テキスト ボックス 23"/>
          <p:cNvSpPr txBox="1"/>
          <p:nvPr/>
        </p:nvSpPr>
        <p:spPr>
          <a:xfrm>
            <a:off x="644079" y="1942785"/>
            <a:ext cx="615553" cy="3142399"/>
          </a:xfrm>
          <a:prstGeom prst="rect">
            <a:avLst/>
          </a:prstGeom>
          <a:noFill/>
        </p:spPr>
        <p:txBody>
          <a:bodyPr vert="eaVert" wrap="square" rtlCol="0">
            <a:spAutoFit/>
          </a:bodyPr>
          <a:lstStyle/>
          <a:p>
            <a:r>
              <a:rPr lang="en-US" altLang="ja-JP" sz="2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実績額を按分</a:t>
            </a:r>
            <a:endPar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25"/>
          <p:cNvCxnSpPr/>
          <p:nvPr/>
        </p:nvCxnSpPr>
        <p:spPr>
          <a:xfrm>
            <a:off x="2627784" y="3068960"/>
            <a:ext cx="4608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627784" y="2492896"/>
            <a:ext cx="4608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627784" y="1628800"/>
            <a:ext cx="460851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線吹き出し 2 (枠付き) 40"/>
          <p:cNvSpPr/>
          <p:nvPr/>
        </p:nvSpPr>
        <p:spPr>
          <a:xfrm>
            <a:off x="6876256" y="1644428"/>
            <a:ext cx="1800200" cy="1945573"/>
          </a:xfrm>
          <a:prstGeom prst="borderCallout2">
            <a:avLst>
              <a:gd name="adj1" fmla="val 28447"/>
              <a:gd name="adj2" fmla="val -8100"/>
              <a:gd name="adj3" fmla="val 32115"/>
              <a:gd name="adj4" fmla="val -21900"/>
              <a:gd name="adj5" fmla="val 34211"/>
              <a:gd name="adj6" fmla="val -45924"/>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white"/>
                </a:solidFill>
              </a:rPr>
              <a:t>平成</a:t>
            </a:r>
            <a:r>
              <a:rPr lang="en-US" altLang="ja-JP" dirty="0" smtClean="0">
                <a:solidFill>
                  <a:prstClr val="white"/>
                </a:solidFill>
              </a:rPr>
              <a:t>25</a:t>
            </a:r>
            <a:r>
              <a:rPr lang="ja-JP" altLang="en-US" dirty="0" smtClean="0">
                <a:solidFill>
                  <a:prstClr val="white"/>
                </a:solidFill>
              </a:rPr>
              <a:t>年度から</a:t>
            </a:r>
            <a:endParaRPr lang="en-US" altLang="ja-JP" dirty="0" smtClean="0">
              <a:solidFill>
                <a:prstClr val="white"/>
              </a:solidFill>
            </a:endParaRPr>
          </a:p>
          <a:p>
            <a:r>
              <a:rPr lang="ja-JP" altLang="en-US" dirty="0" smtClean="0">
                <a:solidFill>
                  <a:prstClr val="white"/>
                </a:solidFill>
              </a:rPr>
              <a:t>２段階に細分化</a:t>
            </a:r>
            <a:endParaRPr lang="en-US" altLang="ja-JP" dirty="0" smtClean="0">
              <a:solidFill>
                <a:prstClr val="white"/>
              </a:solidFill>
            </a:endParaRPr>
          </a:p>
          <a:p>
            <a:endParaRPr lang="en-US" altLang="ja-JP" dirty="0" smtClean="0">
              <a:solidFill>
                <a:prstClr val="white"/>
              </a:solidFill>
            </a:endParaRPr>
          </a:p>
          <a:p>
            <a:r>
              <a:rPr lang="ja-JP" altLang="en-US" dirty="0" smtClean="0">
                <a:solidFill>
                  <a:prstClr val="white"/>
                </a:solidFill>
              </a:rPr>
              <a:t>　＋</a:t>
            </a:r>
            <a:r>
              <a:rPr lang="en-US" altLang="ja-JP" dirty="0" smtClean="0">
                <a:solidFill>
                  <a:prstClr val="white"/>
                </a:solidFill>
              </a:rPr>
              <a:t>10</a:t>
            </a:r>
            <a:r>
              <a:rPr lang="ja-JP" altLang="en-US" dirty="0" smtClean="0">
                <a:solidFill>
                  <a:prstClr val="white"/>
                </a:solidFill>
              </a:rPr>
              <a:t>％加算</a:t>
            </a:r>
            <a:endParaRPr lang="en-US" altLang="ja-JP" dirty="0" smtClean="0">
              <a:solidFill>
                <a:prstClr val="white"/>
              </a:solidFill>
            </a:endParaRPr>
          </a:p>
          <a:p>
            <a:r>
              <a:rPr lang="ja-JP" altLang="en-US" dirty="0">
                <a:solidFill>
                  <a:prstClr val="white"/>
                </a:solidFill>
              </a:rPr>
              <a:t>　</a:t>
            </a:r>
            <a:r>
              <a:rPr lang="ja-JP" altLang="en-US" dirty="0" smtClean="0">
                <a:solidFill>
                  <a:prstClr val="white"/>
                </a:solidFill>
              </a:rPr>
              <a:t>　　または</a:t>
            </a:r>
            <a:endParaRPr lang="en-US" altLang="ja-JP" dirty="0" smtClean="0">
              <a:solidFill>
                <a:prstClr val="white"/>
              </a:solidFill>
            </a:endParaRPr>
          </a:p>
          <a:p>
            <a:r>
              <a:rPr lang="ja-JP" altLang="en-US" dirty="0" smtClean="0">
                <a:solidFill>
                  <a:prstClr val="white"/>
                </a:solidFill>
              </a:rPr>
              <a:t>　＋</a:t>
            </a:r>
            <a:r>
              <a:rPr lang="en-US" altLang="ja-JP" dirty="0" smtClean="0">
                <a:solidFill>
                  <a:prstClr val="white"/>
                </a:solidFill>
              </a:rPr>
              <a:t>20</a:t>
            </a:r>
            <a:r>
              <a:rPr lang="ja-JP" altLang="en-US" dirty="0" smtClean="0">
                <a:solidFill>
                  <a:prstClr val="white"/>
                </a:solidFill>
              </a:rPr>
              <a:t>％加算</a:t>
            </a:r>
            <a:endParaRPr lang="en-US" altLang="ja-JP" dirty="0" smtClean="0">
              <a:solidFill>
                <a:prstClr val="white"/>
              </a:solidFill>
            </a:endParaRPr>
          </a:p>
          <a:p>
            <a:endParaRPr lang="en-US" altLang="ja-JP" sz="1200" dirty="0" smtClean="0">
              <a:solidFill>
                <a:prstClr val="white"/>
              </a:solidFill>
            </a:endParaRPr>
          </a:p>
        </p:txBody>
      </p:sp>
      <p:sp>
        <p:nvSpPr>
          <p:cNvPr id="21" name="線吹き出し 2 (枠付き) 20"/>
          <p:cNvSpPr/>
          <p:nvPr/>
        </p:nvSpPr>
        <p:spPr>
          <a:xfrm>
            <a:off x="1100807" y="6194703"/>
            <a:ext cx="5127377" cy="400398"/>
          </a:xfrm>
          <a:prstGeom prst="borderCallout2">
            <a:avLst>
              <a:gd name="adj1" fmla="val 77989"/>
              <a:gd name="adj2" fmla="val 729"/>
              <a:gd name="adj3" fmla="val -99176"/>
              <a:gd name="adj4" fmla="val -3486"/>
              <a:gd name="adj5" fmla="val -416024"/>
              <a:gd name="adj6" fmla="val -3469"/>
            </a:avLst>
          </a:prstGeom>
          <a:ln>
            <a:tailEnd type="stealth" w="lg" len="lg"/>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賛助会員が増えると、地区への助成金も増えます！</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2627784" y="5517232"/>
            <a:ext cx="4608512"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正方形/長方形 2"/>
          <p:cNvSpPr/>
          <p:nvPr/>
        </p:nvSpPr>
        <p:spPr>
          <a:xfrm>
            <a:off x="3016352" y="5651956"/>
            <a:ext cx="5084040" cy="369332"/>
          </a:xfrm>
          <a:prstGeom prst="rect">
            <a:avLst/>
          </a:prstGeom>
        </p:spPr>
        <p:txBody>
          <a:bodyPr wrap="square">
            <a:spAutoFit/>
          </a:bodyPr>
          <a:lstStyle/>
          <a:p>
            <a:r>
              <a:rPr lang="ja-JP" altLang="en-US" dirty="0" smtClean="0"/>
              <a:t>区社協　賛助会員運動事務費・各種事業費に充当</a:t>
            </a:r>
            <a:endParaRPr lang="en-US" altLang="ja-JP" dirty="0"/>
          </a:p>
        </p:txBody>
      </p:sp>
      <p:sp>
        <p:nvSpPr>
          <p:cNvPr id="25" name="円形吹き出し 24"/>
          <p:cNvSpPr/>
          <p:nvPr/>
        </p:nvSpPr>
        <p:spPr>
          <a:xfrm>
            <a:off x="6660232" y="126505"/>
            <a:ext cx="2358994" cy="1430287"/>
          </a:xfrm>
          <a:prstGeom prst="wedgeEllipseCallout">
            <a:avLst>
              <a:gd name="adj1" fmla="val -57029"/>
              <a:gd name="adj2" fmla="val 3781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85</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％は</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まちの活動の</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財源に還元</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されます</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2</a:t>
            </a:r>
            <a:r>
              <a:rPr lang="en-US" altLang="ja-JP" sz="2800" dirty="0">
                <a:solidFill>
                  <a:schemeClr val="bg1"/>
                </a:solidFill>
                <a:latin typeface="+mj-ea"/>
                <a:ea typeface="+mj-ea"/>
              </a:rPr>
              <a:t>4</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763518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33586" t="24235" r="30977" b="8829"/>
          <a:stretch>
            <a:fillRect/>
          </a:stretch>
        </p:blipFill>
        <p:spPr bwMode="auto">
          <a:xfrm>
            <a:off x="262369" y="4339855"/>
            <a:ext cx="1692770" cy="2398090"/>
          </a:xfrm>
          <a:prstGeom prst="rect">
            <a:avLst/>
          </a:prstGeom>
          <a:noFill/>
          <a:ln w="9525">
            <a:noFill/>
            <a:miter lim="800000"/>
            <a:headEnd/>
            <a:tailEnd/>
          </a:ln>
        </p:spPr>
      </p:pic>
      <p:sp>
        <p:nvSpPr>
          <p:cNvPr id="6" name="タイトル 1"/>
          <p:cNvSpPr>
            <a:spLocks noGrp="1"/>
          </p:cNvSpPr>
          <p:nvPr>
            <p:ph type="title"/>
          </p:nvPr>
        </p:nvSpPr>
        <p:spPr>
          <a:xfrm>
            <a:off x="457200" y="273050"/>
            <a:ext cx="4186808" cy="716681"/>
          </a:xfrm>
        </p:spPr>
        <p:txBody>
          <a:bodyPr>
            <a:noAutofit/>
          </a:bodyPr>
          <a:lstStyle/>
          <a:p>
            <a:r>
              <a:rPr kumimoji="1" lang="ja-JP" altLang="en-US" sz="5400" dirty="0" smtClean="0">
                <a:solidFill>
                  <a:srgbClr val="006600"/>
                </a:solidFill>
                <a:latin typeface="HGP創英ﾌﾟﾚｾﾞﾝｽEB" pitchFamily="18" charset="-128"/>
                <a:ea typeface="HGP創英ﾌﾟﾚｾﾞﾝｽEB" pitchFamily="18" charset="-128"/>
              </a:rPr>
              <a:t>運動の資材</a:t>
            </a:r>
            <a:endParaRPr kumimoji="1" lang="ja-JP" altLang="en-US" sz="5400" dirty="0">
              <a:solidFill>
                <a:srgbClr val="006600"/>
              </a:solidFill>
              <a:latin typeface="HGP創英ﾌﾟﾚｾﾞﾝｽEB" pitchFamily="18" charset="-128"/>
              <a:ea typeface="HGP創英ﾌﾟﾚｾﾞﾝｽEB" pitchFamily="18" charset="-128"/>
            </a:endParaRPr>
          </a:p>
        </p:txBody>
      </p:sp>
      <p:sp>
        <p:nvSpPr>
          <p:cNvPr id="4" name="コンテンツ プレースホルダ 3"/>
          <p:cNvSpPr>
            <a:spLocks noGrp="1"/>
          </p:cNvSpPr>
          <p:nvPr>
            <p:ph sz="quarter" idx="2"/>
          </p:nvPr>
        </p:nvSpPr>
        <p:spPr>
          <a:xfrm>
            <a:off x="323374" y="1165640"/>
            <a:ext cx="3657600" cy="3886200"/>
          </a:xfrm>
        </p:spPr>
        <p:txBody>
          <a:bodyPr>
            <a:normAutofit/>
          </a:bodyPr>
          <a:lstStyle/>
          <a:p>
            <a:endParaRPr lang="en-US" altLang="ja-JP" sz="2800" dirty="0" smtClean="0"/>
          </a:p>
          <a:p>
            <a:pPr>
              <a:buNone/>
            </a:pPr>
            <a:endParaRPr lang="en-US" altLang="ja-JP" dirty="0" smtClean="0"/>
          </a:p>
          <a:p>
            <a:endParaRPr lang="en-US" altLang="ja-JP" dirty="0" smtClean="0"/>
          </a:p>
          <a:p>
            <a:endParaRPr lang="en-US" altLang="ja-JP" dirty="0" smtClean="0"/>
          </a:p>
          <a:p>
            <a:endParaRPr lang="en-US" altLang="ja-JP" dirty="0" smtClean="0"/>
          </a:p>
        </p:txBody>
      </p:sp>
      <p:sp>
        <p:nvSpPr>
          <p:cNvPr id="8" name="テキスト プレースホルダ 7"/>
          <p:cNvSpPr>
            <a:spLocks noGrp="1"/>
          </p:cNvSpPr>
          <p:nvPr>
            <p:ph type="body" sz="quarter" idx="1"/>
          </p:nvPr>
        </p:nvSpPr>
        <p:spPr>
          <a:xfrm>
            <a:off x="323528" y="1143065"/>
            <a:ext cx="1484474" cy="491128"/>
          </a:xfrm>
        </p:spPr>
        <p:txBody>
          <a:bodyPr/>
          <a:lstStyle/>
          <a:p>
            <a:pPr algn="ctr"/>
            <a:r>
              <a:rPr lang="ja-JP" altLang="en-US" sz="2400" dirty="0" smtClean="0"/>
              <a:t>領収書</a:t>
            </a:r>
            <a:endParaRPr kumimoji="1" lang="en-US" altLang="ja-JP" sz="2400" dirty="0" smtClean="0"/>
          </a:p>
        </p:txBody>
      </p:sp>
      <p:sp>
        <p:nvSpPr>
          <p:cNvPr id="10" name="テキスト プレースホルダ 7"/>
          <p:cNvSpPr>
            <a:spLocks noGrp="1"/>
          </p:cNvSpPr>
          <p:nvPr>
            <p:ph type="body" sz="quarter" idx="3"/>
          </p:nvPr>
        </p:nvSpPr>
        <p:spPr>
          <a:xfrm>
            <a:off x="251520" y="3799561"/>
            <a:ext cx="2866628" cy="485130"/>
          </a:xfrm>
        </p:spPr>
        <p:txBody>
          <a:bodyPr/>
          <a:lstStyle/>
          <a:p>
            <a:pPr algn="ctr"/>
            <a:r>
              <a:rPr lang="ja-JP" altLang="en-US" sz="2400" dirty="0" smtClean="0"/>
              <a:t>地区社協リーフレット</a:t>
            </a:r>
            <a:endParaRPr kumimoji="1" lang="en-US" altLang="ja-JP" sz="2400" dirty="0" smtClean="0"/>
          </a:p>
        </p:txBody>
      </p:sp>
      <p:pic>
        <p:nvPicPr>
          <p:cNvPr id="1030" name="Picture 6" descr="\\192.168.0.254\h25共有\07 業務\6503 地区社協\12 研修\05 出張研修\01　樽（130909）\画像 002.jpg"/>
          <p:cNvPicPr>
            <a:picLocks noChangeAspect="1" noChangeArrowheads="1"/>
          </p:cNvPicPr>
          <p:nvPr/>
        </p:nvPicPr>
        <p:blipFill>
          <a:blip r:embed="rId4" cstate="print"/>
          <a:srcRect l="18527" t="21875" r="17243" b="22016"/>
          <a:stretch>
            <a:fillRect/>
          </a:stretch>
        </p:blipFill>
        <p:spPr bwMode="auto">
          <a:xfrm>
            <a:off x="1907704" y="1778880"/>
            <a:ext cx="1512168" cy="990731"/>
          </a:xfrm>
          <a:prstGeom prst="rect">
            <a:avLst/>
          </a:prstGeom>
          <a:ln>
            <a:noFill/>
          </a:ln>
          <a:effectLst>
            <a:softEdge rad="112500"/>
          </a:effectLst>
        </p:spPr>
      </p:pic>
      <p:pic>
        <p:nvPicPr>
          <p:cNvPr id="1032" name="Picture 8" descr="\\192.168.0.254\h25共有\07 業務\6503 地区社協\12 研修\05 出張研修\01　樽（130909）\画像 003.jpg"/>
          <p:cNvPicPr>
            <a:picLocks noChangeAspect="1" noChangeArrowheads="1"/>
          </p:cNvPicPr>
          <p:nvPr/>
        </p:nvPicPr>
        <p:blipFill>
          <a:blip r:embed="rId5" cstate="print"/>
          <a:srcRect l="22963" r="19452"/>
          <a:stretch>
            <a:fillRect/>
          </a:stretch>
        </p:blipFill>
        <p:spPr bwMode="auto">
          <a:xfrm>
            <a:off x="323528" y="1742846"/>
            <a:ext cx="1444086" cy="1880806"/>
          </a:xfrm>
          <a:prstGeom prst="rect">
            <a:avLst/>
          </a:prstGeom>
          <a:noFill/>
          <a:ln>
            <a:solidFill>
              <a:schemeClr val="tx1"/>
            </a:solidFill>
          </a:ln>
        </p:spPr>
      </p:pic>
      <p:pic>
        <p:nvPicPr>
          <p:cNvPr id="1026" name="Picture 2"/>
          <p:cNvPicPr>
            <a:picLocks noChangeAspect="1" noChangeArrowheads="1"/>
          </p:cNvPicPr>
          <p:nvPr/>
        </p:nvPicPr>
        <p:blipFill>
          <a:blip r:embed="rId6" cstate="print"/>
          <a:srcRect/>
          <a:stretch>
            <a:fillRect/>
          </a:stretch>
        </p:blipFill>
        <p:spPr bwMode="auto">
          <a:xfrm>
            <a:off x="2066375" y="4378071"/>
            <a:ext cx="1051773" cy="2264048"/>
          </a:xfrm>
          <a:prstGeom prst="rect">
            <a:avLst/>
          </a:prstGeom>
          <a:noFill/>
          <a:ln w="9525">
            <a:solidFill>
              <a:schemeClr val="tx1"/>
            </a:solidFill>
            <a:miter lim="800000"/>
            <a:headEnd/>
            <a:tailEnd/>
          </a:ln>
        </p:spPr>
      </p:pic>
      <p:pic>
        <p:nvPicPr>
          <p:cNvPr id="14" name="図 13"/>
          <p:cNvPicPr>
            <a:picLocks noChangeAspect="1"/>
          </p:cNvPicPr>
          <p:nvPr/>
        </p:nvPicPr>
        <p:blipFill rotWithShape="1">
          <a:blip r:embed="rId7"/>
          <a:srcRect l="42615" t="13666" r="23626" b="5501"/>
          <a:stretch/>
        </p:blipFill>
        <p:spPr>
          <a:xfrm>
            <a:off x="3350281" y="4134508"/>
            <a:ext cx="1909744" cy="2570845"/>
          </a:xfrm>
          <a:prstGeom prst="rect">
            <a:avLst/>
          </a:prstGeom>
        </p:spPr>
      </p:pic>
      <p:pic>
        <p:nvPicPr>
          <p:cNvPr id="5" name="図 4"/>
          <p:cNvPicPr>
            <a:picLocks noChangeAspect="1"/>
          </p:cNvPicPr>
          <p:nvPr/>
        </p:nvPicPr>
        <p:blipFill rotWithShape="1">
          <a:blip r:embed="rId8"/>
          <a:srcRect l="11813" t="11610" r="55534" b="6688"/>
          <a:stretch/>
        </p:blipFill>
        <p:spPr>
          <a:xfrm>
            <a:off x="6608326" y="4505046"/>
            <a:ext cx="1564074" cy="2200307"/>
          </a:xfrm>
          <a:prstGeom prst="rect">
            <a:avLst/>
          </a:prstGeom>
        </p:spPr>
      </p:pic>
      <p:sp>
        <p:nvSpPr>
          <p:cNvPr id="16" name="テキスト プレースホルダ 7"/>
          <p:cNvSpPr txBox="1">
            <a:spLocks/>
          </p:cNvSpPr>
          <p:nvPr/>
        </p:nvSpPr>
        <p:spPr>
          <a:xfrm>
            <a:off x="1955140" y="1165639"/>
            <a:ext cx="1392724" cy="468553"/>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1"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lgn="ctr"/>
            <a:r>
              <a:rPr lang="ja-JP" altLang="en-US" sz="2400" dirty="0" smtClean="0"/>
              <a:t>会員証</a:t>
            </a:r>
            <a:endParaRPr lang="en-US" altLang="ja-JP" sz="2400" dirty="0" smtClean="0"/>
          </a:p>
        </p:txBody>
      </p:sp>
      <p:sp>
        <p:nvSpPr>
          <p:cNvPr id="17" name="テキスト プレースホルダ 7"/>
          <p:cNvSpPr txBox="1">
            <a:spLocks/>
          </p:cNvSpPr>
          <p:nvPr/>
        </p:nvSpPr>
        <p:spPr>
          <a:xfrm>
            <a:off x="3275242" y="3597776"/>
            <a:ext cx="2089032" cy="458252"/>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1"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lgn="ctr"/>
            <a:r>
              <a:rPr lang="ja-JP" altLang="en-US" sz="2400" dirty="0" smtClean="0"/>
              <a:t>地区別チラシ</a:t>
            </a:r>
            <a:endParaRPr lang="en-US" altLang="ja-JP" sz="1800" dirty="0" smtClean="0"/>
          </a:p>
        </p:txBody>
      </p:sp>
      <p:sp>
        <p:nvSpPr>
          <p:cNvPr id="18" name="テキスト プレースホルダ 7"/>
          <p:cNvSpPr txBox="1">
            <a:spLocks/>
          </p:cNvSpPr>
          <p:nvPr/>
        </p:nvSpPr>
        <p:spPr>
          <a:xfrm>
            <a:off x="6660232" y="3652108"/>
            <a:ext cx="1549113" cy="848173"/>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1"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lgn="ctr"/>
            <a:r>
              <a:rPr lang="ja-JP" altLang="en-US" sz="2400" dirty="0" smtClean="0"/>
              <a:t>掲示板用ポスター</a:t>
            </a:r>
            <a:endParaRPr lang="en-US" altLang="ja-JP" sz="2400" dirty="0" smtClean="0"/>
          </a:p>
        </p:txBody>
      </p:sp>
      <p:pic>
        <p:nvPicPr>
          <p:cNvPr id="11" name="図 10"/>
          <p:cNvPicPr>
            <a:picLocks noChangeAspect="1"/>
          </p:cNvPicPr>
          <p:nvPr/>
        </p:nvPicPr>
        <p:blipFill rotWithShape="1">
          <a:blip r:embed="rId9"/>
          <a:srcRect l="15132" t="11610" r="53321" b="7673"/>
          <a:stretch/>
        </p:blipFill>
        <p:spPr>
          <a:xfrm>
            <a:off x="6873100" y="1184730"/>
            <a:ext cx="1587332" cy="2283530"/>
          </a:xfrm>
          <a:prstGeom prst="rect">
            <a:avLst/>
          </a:prstGeom>
        </p:spPr>
      </p:pic>
      <p:sp>
        <p:nvSpPr>
          <p:cNvPr id="21" name="テキスト プレースホルダ 7"/>
          <p:cNvSpPr txBox="1">
            <a:spLocks/>
          </p:cNvSpPr>
          <p:nvPr/>
        </p:nvSpPr>
        <p:spPr>
          <a:xfrm>
            <a:off x="6774384" y="170053"/>
            <a:ext cx="1858746" cy="973012"/>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1"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lgn="ctr"/>
            <a:r>
              <a:rPr lang="ja-JP" altLang="en-US" sz="2400" dirty="0" smtClean="0"/>
              <a:t>区社協</a:t>
            </a:r>
            <a:endParaRPr lang="en-US" altLang="ja-JP" sz="2400" dirty="0" smtClean="0"/>
          </a:p>
          <a:p>
            <a:pPr algn="ctr"/>
            <a:r>
              <a:rPr lang="ja-JP" altLang="en-US" sz="2400" dirty="0" smtClean="0"/>
              <a:t>共通チラシ</a:t>
            </a:r>
            <a:endParaRPr lang="en-US" altLang="ja-JP" sz="1800" dirty="0" smtClean="0"/>
          </a:p>
        </p:txBody>
      </p:sp>
      <p:sp>
        <p:nvSpPr>
          <p:cNvPr id="20" name="テキスト プレースホルダ 7"/>
          <p:cNvSpPr txBox="1">
            <a:spLocks/>
          </p:cNvSpPr>
          <p:nvPr/>
        </p:nvSpPr>
        <p:spPr>
          <a:xfrm>
            <a:off x="5126912" y="847680"/>
            <a:ext cx="1515896" cy="775285"/>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1"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lgn="ctr"/>
            <a:r>
              <a:rPr lang="ja-JP" altLang="en-US" sz="2400" dirty="0" smtClean="0"/>
              <a:t>会費封筒</a:t>
            </a:r>
            <a:endParaRPr lang="en-US" altLang="ja-JP" sz="2400" dirty="0" smtClean="0"/>
          </a:p>
          <a:p>
            <a:pPr algn="ctr"/>
            <a:r>
              <a:rPr lang="en-US" altLang="ja-JP" sz="1600" dirty="0"/>
              <a:t>2</a:t>
            </a:r>
            <a:r>
              <a:rPr lang="ja-JP" altLang="en-US" sz="1600" dirty="0"/>
              <a:t>種類</a:t>
            </a:r>
            <a:endParaRPr lang="en-US" altLang="ja-JP" sz="1600" dirty="0" smtClean="0"/>
          </a:p>
        </p:txBody>
      </p:sp>
      <p:sp>
        <p:nvSpPr>
          <p:cNvPr id="26" name="正方形/長方形 25"/>
          <p:cNvSpPr/>
          <p:nvPr/>
        </p:nvSpPr>
        <p:spPr>
          <a:xfrm>
            <a:off x="3567010" y="1719111"/>
            <a:ext cx="1377658" cy="1783435"/>
          </a:xfrm>
          <a:prstGeom prst="rect">
            <a:avLst/>
          </a:prstGeom>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正方形/長方形 27"/>
          <p:cNvSpPr/>
          <p:nvPr/>
        </p:nvSpPr>
        <p:spPr>
          <a:xfrm>
            <a:off x="3634774" y="1844824"/>
            <a:ext cx="1225258" cy="1558716"/>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テキスト ボックス 26"/>
          <p:cNvSpPr txBox="1"/>
          <p:nvPr/>
        </p:nvSpPr>
        <p:spPr>
          <a:xfrm>
            <a:off x="3681336" y="1887180"/>
            <a:ext cx="1149006" cy="253916"/>
          </a:xfrm>
          <a:prstGeom prst="rect">
            <a:avLst/>
          </a:prstGeom>
          <a:solidFill>
            <a:schemeClr val="tx1"/>
          </a:solidFill>
        </p:spPr>
        <p:txBody>
          <a:bodyPr wrap="square" rtlCol="0">
            <a:spAutoFit/>
          </a:bodyPr>
          <a:lstStyle/>
          <a:p>
            <a:pPr algn="ctr"/>
            <a:r>
              <a:rPr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集計</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用紙</a:t>
            </a:r>
            <a:endParaRPr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プレースホルダ 7"/>
          <p:cNvSpPr txBox="1">
            <a:spLocks/>
          </p:cNvSpPr>
          <p:nvPr/>
        </p:nvSpPr>
        <p:spPr>
          <a:xfrm>
            <a:off x="3479440" y="1143065"/>
            <a:ext cx="1515896" cy="458252"/>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1"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lgn="ctr"/>
            <a:r>
              <a:rPr lang="ja-JP" altLang="en-US" sz="2400" dirty="0" smtClean="0"/>
              <a:t>集計</a:t>
            </a:r>
            <a:r>
              <a:rPr lang="ja-JP" altLang="en-US" sz="2400" dirty="0"/>
              <a:t>用紙</a:t>
            </a:r>
            <a:endParaRPr lang="en-US" altLang="ja-JP" sz="2400" dirty="0" smtClean="0"/>
          </a:p>
        </p:txBody>
      </p:sp>
      <p:grpSp>
        <p:nvGrpSpPr>
          <p:cNvPr id="9" name="グループ化 8"/>
          <p:cNvGrpSpPr/>
          <p:nvPr/>
        </p:nvGrpSpPr>
        <p:grpSpPr>
          <a:xfrm>
            <a:off x="5458772" y="1768209"/>
            <a:ext cx="912764" cy="2060991"/>
            <a:chOff x="5316046" y="1369236"/>
            <a:chExt cx="912764" cy="2060991"/>
          </a:xfrm>
        </p:grpSpPr>
        <p:grpSp>
          <p:nvGrpSpPr>
            <p:cNvPr id="13" name="グループ化 12"/>
            <p:cNvGrpSpPr/>
            <p:nvPr/>
          </p:nvGrpSpPr>
          <p:grpSpPr>
            <a:xfrm>
              <a:off x="5316046" y="1369236"/>
              <a:ext cx="912764" cy="2060991"/>
              <a:chOff x="5603452" y="4581128"/>
              <a:chExt cx="912764" cy="2060991"/>
            </a:xfrm>
          </p:grpSpPr>
          <p:sp>
            <p:nvSpPr>
              <p:cNvPr id="3" name="正方形/長方形 2"/>
              <p:cNvSpPr/>
              <p:nvPr/>
            </p:nvSpPr>
            <p:spPr>
              <a:xfrm>
                <a:off x="5603452" y="4797152"/>
                <a:ext cx="912764" cy="1844967"/>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台形 11"/>
              <p:cNvSpPr/>
              <p:nvPr/>
            </p:nvSpPr>
            <p:spPr>
              <a:xfrm>
                <a:off x="5620767" y="4581128"/>
                <a:ext cx="895449" cy="216024"/>
              </a:xfrm>
              <a:prstGeom prst="trapezoid">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正方形/長方形 1"/>
            <p:cNvSpPr/>
            <p:nvPr/>
          </p:nvSpPr>
          <p:spPr>
            <a:xfrm>
              <a:off x="5436096" y="2951596"/>
              <a:ext cx="667780" cy="333388"/>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5436096" y="2451115"/>
              <a:ext cx="667780" cy="257805"/>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39" name="正方形/長方形 38"/>
          <p:cNvSpPr/>
          <p:nvPr/>
        </p:nvSpPr>
        <p:spPr>
          <a:xfrm>
            <a:off x="3774748" y="2480995"/>
            <a:ext cx="941268" cy="288616"/>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正方形/長方形 39"/>
          <p:cNvSpPr/>
          <p:nvPr/>
        </p:nvSpPr>
        <p:spPr>
          <a:xfrm>
            <a:off x="3774748" y="2924360"/>
            <a:ext cx="941268" cy="288616"/>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 name="正方形/長方形 30"/>
          <p:cNvSpPr/>
          <p:nvPr/>
        </p:nvSpPr>
        <p:spPr>
          <a:xfrm>
            <a:off x="5346451" y="5190213"/>
            <a:ext cx="1209531" cy="1451906"/>
          </a:xfrm>
          <a:prstGeom prst="rect">
            <a:avLst/>
          </a:prstGeom>
          <a:ln w="952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テキスト プレースホルダ 7"/>
          <p:cNvSpPr txBox="1">
            <a:spLocks/>
          </p:cNvSpPr>
          <p:nvPr/>
        </p:nvSpPr>
        <p:spPr>
          <a:xfrm>
            <a:off x="5327647" y="4216354"/>
            <a:ext cx="1228335" cy="900216"/>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1"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lgn="ctr"/>
            <a:r>
              <a:rPr lang="ja-JP" altLang="en-US" sz="2400" dirty="0" smtClean="0"/>
              <a:t>運動のてびき</a:t>
            </a:r>
            <a:endParaRPr lang="en-US" altLang="ja-JP" sz="2400" dirty="0" smtClean="0"/>
          </a:p>
        </p:txBody>
      </p:sp>
      <p:sp>
        <p:nvSpPr>
          <p:cNvPr id="42" name="正方形/長方形 41"/>
          <p:cNvSpPr/>
          <p:nvPr/>
        </p:nvSpPr>
        <p:spPr>
          <a:xfrm>
            <a:off x="5414226" y="5316583"/>
            <a:ext cx="1074116" cy="573608"/>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正方形/長方形 42"/>
          <p:cNvSpPr/>
          <p:nvPr/>
        </p:nvSpPr>
        <p:spPr>
          <a:xfrm>
            <a:off x="5414226" y="5994867"/>
            <a:ext cx="1074116" cy="573608"/>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テキスト ボックス 43"/>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2</a:t>
            </a:r>
            <a:r>
              <a:rPr lang="en-US" altLang="ja-JP" sz="2800" dirty="0">
                <a:solidFill>
                  <a:schemeClr val="bg1"/>
                </a:solidFill>
                <a:latin typeface="+mj-ea"/>
                <a:ea typeface="+mj-ea"/>
              </a:rPr>
              <a:t>5</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3447493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932040" y="4274876"/>
            <a:ext cx="1756546" cy="1674404"/>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4716016" y="4229709"/>
            <a:ext cx="1959845" cy="381020"/>
          </a:xfrm>
          <a:prstGeom prst="rect">
            <a:avLst/>
          </a:prstGeom>
          <a:noFill/>
        </p:spPr>
        <p:txBody>
          <a:bodyPr wrap="square" rtlCol="0">
            <a:spAutoFit/>
          </a:bodyPr>
          <a:lstStyle/>
          <a:p>
            <a:pPr algn="r"/>
            <a:r>
              <a:rPr lang="en-US" altLang="ja-JP" dirty="0" smtClean="0"/>
              <a:t>2</a:t>
            </a:r>
            <a:r>
              <a:rPr lang="ja-JP" altLang="en-US" dirty="0" smtClean="0"/>
              <a:t>枚目 </a:t>
            </a:r>
            <a:r>
              <a:rPr kumimoji="1" lang="ja-JP" altLang="en-US" dirty="0" smtClean="0"/>
              <a:t>区社協控</a:t>
            </a:r>
            <a:endParaRPr kumimoji="1" lang="ja-JP" altLang="en-US" dirty="0"/>
          </a:p>
        </p:txBody>
      </p:sp>
      <p:sp>
        <p:nvSpPr>
          <p:cNvPr id="14" name="テキスト ボックス 13"/>
          <p:cNvSpPr txBox="1"/>
          <p:nvPr/>
        </p:nvSpPr>
        <p:spPr>
          <a:xfrm>
            <a:off x="5076056" y="4533520"/>
            <a:ext cx="1352764"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領収証</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quarter" idx="1"/>
          </p:nvPr>
        </p:nvSpPr>
        <p:spPr>
          <a:xfrm>
            <a:off x="128736" y="1312168"/>
            <a:ext cx="4947320" cy="4781128"/>
          </a:xfrm>
        </p:spPr>
        <p:txBody>
          <a:bodyPr>
            <a:normAutofit lnSpcReduction="10000"/>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13</a:t>
            </a:r>
            <a:r>
              <a:rPr lang="ja-JP" altLang="en-US" dirty="0" smtClean="0">
                <a:latin typeface="HG丸ｺﾞｼｯｸM-PRO" panose="020F0600000000000000" pitchFamily="50" charset="-128"/>
                <a:ea typeface="HG丸ｺﾞｼｯｸM-PRO" panose="020F0600000000000000" pitchFamily="50" charset="-128"/>
              </a:rPr>
              <a:t>地区毎の通し番号入り</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本年度のみ使う仕様です</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3</a:t>
            </a:r>
            <a:r>
              <a:rPr lang="ja-JP" altLang="en-US" dirty="0" smtClean="0">
                <a:latin typeface="HG丸ｺﾞｼｯｸM-PRO" panose="020F0600000000000000" pitchFamily="50" charset="-128"/>
                <a:ea typeface="HG丸ｺﾞｼｯｸM-PRO" panose="020F0600000000000000" pitchFamily="50" charset="-128"/>
              </a:rPr>
              <a:t>枚複写式</a:t>
            </a:r>
            <a:r>
              <a:rPr lang="ja-JP" altLang="en-US" sz="1800" dirty="0" smtClean="0">
                <a:latin typeface="HG丸ｺﾞｼｯｸM-PRO" panose="020F0600000000000000" pitchFamily="50" charset="-128"/>
                <a:ea typeface="HG丸ｺﾞｼｯｸM-PRO" panose="020F0600000000000000" pitchFamily="50" charset="-128"/>
              </a:rPr>
              <a:t>（</a:t>
            </a:r>
            <a:r>
              <a:rPr lang="en-US" altLang="ja-JP" sz="1800" dirty="0" smtClean="0">
                <a:latin typeface="HG丸ｺﾞｼｯｸM-PRO" panose="020F0600000000000000" pitchFamily="50" charset="-128"/>
                <a:ea typeface="HG丸ｺﾞｼｯｸM-PRO" panose="020F0600000000000000" pitchFamily="50" charset="-128"/>
              </a:rPr>
              <a:t>1</a:t>
            </a:r>
            <a:r>
              <a:rPr lang="ja-JP" altLang="en-US" sz="1800" dirty="0" smtClean="0">
                <a:latin typeface="HG丸ｺﾞｼｯｸM-PRO" panose="020F0600000000000000" pitchFamily="50" charset="-128"/>
                <a:ea typeface="HG丸ｺﾞｼｯｸM-PRO" panose="020F0600000000000000" pitchFamily="50" charset="-128"/>
              </a:rPr>
              <a:t>枚目：地区社協控、</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en-US" altLang="ja-JP" sz="1800" dirty="0" smtClean="0">
                <a:latin typeface="HG丸ｺﾞｼｯｸM-PRO" panose="020F0600000000000000" pitchFamily="50" charset="-128"/>
                <a:ea typeface="HG丸ｺﾞｼｯｸM-PRO" panose="020F0600000000000000" pitchFamily="50" charset="-128"/>
              </a:rPr>
              <a:t>2</a:t>
            </a:r>
            <a:r>
              <a:rPr lang="ja-JP" altLang="en-US" sz="1800" dirty="0" smtClean="0">
                <a:latin typeface="HG丸ｺﾞｼｯｸM-PRO" panose="020F0600000000000000" pitchFamily="50" charset="-128"/>
                <a:ea typeface="HG丸ｺﾞｼｯｸM-PRO" panose="020F0600000000000000" pitchFamily="50" charset="-128"/>
              </a:rPr>
              <a:t>枚目：区社協控、</a:t>
            </a:r>
            <a:r>
              <a:rPr lang="en-US" altLang="ja-JP" sz="1800" dirty="0" smtClean="0">
                <a:latin typeface="HG丸ｺﾞｼｯｸM-PRO" panose="020F0600000000000000" pitchFamily="50" charset="-128"/>
                <a:ea typeface="HG丸ｺﾞｼｯｸM-PRO" panose="020F0600000000000000" pitchFamily="50" charset="-128"/>
              </a:rPr>
              <a:t>3</a:t>
            </a:r>
            <a:r>
              <a:rPr lang="ja-JP" altLang="en-US" sz="1800" dirty="0" smtClean="0">
                <a:latin typeface="HG丸ｺﾞｼｯｸM-PRO" panose="020F0600000000000000" pitchFamily="50" charset="-128"/>
                <a:ea typeface="HG丸ｺﾞｼｯｸM-PRO" panose="020F0600000000000000" pitchFamily="50" charset="-128"/>
              </a:rPr>
              <a:t>枚目会員様へお渡し）</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◆区社協窓口への会費納入時には、</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下記を持参ください</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①会費現金（小切手も可）</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②領収書</a:t>
            </a:r>
            <a:r>
              <a:rPr lang="en-US" altLang="ja-JP" dirty="0" smtClean="0">
                <a:latin typeface="HG丸ｺﾞｼｯｸM-PRO" panose="020F0600000000000000" pitchFamily="50" charset="-128"/>
                <a:ea typeface="HG丸ｺﾞｼｯｸM-PRO" panose="020F0600000000000000" pitchFamily="50" charset="-128"/>
              </a:rPr>
              <a:t>2</a:t>
            </a:r>
            <a:r>
              <a:rPr lang="ja-JP" altLang="en-US" dirty="0" smtClean="0">
                <a:latin typeface="HG丸ｺﾞｼｯｸM-PRO" panose="020F0600000000000000" pitchFamily="50" charset="-128"/>
                <a:ea typeface="HG丸ｺﾞｼｯｸM-PRO" panose="020F0600000000000000" pitchFamily="50" charset="-128"/>
              </a:rPr>
              <a:t>枚目区社協控</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③「集計用紙」</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④領収書残部</a:t>
            </a:r>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sp>
        <p:nvSpPr>
          <p:cNvPr id="4" name="タイトル 1"/>
          <p:cNvSpPr>
            <a:spLocks noGrp="1"/>
          </p:cNvSpPr>
          <p:nvPr>
            <p:ph type="title"/>
          </p:nvPr>
        </p:nvSpPr>
        <p:spPr>
          <a:xfrm>
            <a:off x="344760" y="-86990"/>
            <a:ext cx="8259688" cy="1139726"/>
          </a:xfrm>
        </p:spPr>
        <p:txBody>
          <a:bodyPr>
            <a:noAutofit/>
          </a:bodyPr>
          <a:lstStyle/>
          <a:p>
            <a:r>
              <a:rPr kumimoji="1" lang="ja-JP" altLang="en-US" sz="4400" dirty="0" smtClean="0">
                <a:solidFill>
                  <a:srgbClr val="006600"/>
                </a:solidFill>
                <a:latin typeface="HGP創英ﾌﾟﾚｾﾞﾝｽEB" pitchFamily="18" charset="-128"/>
                <a:ea typeface="HGP創英ﾌﾟﾚｾﾞﾝｽEB" pitchFamily="18" charset="-128"/>
              </a:rPr>
              <a:t>「領収証」と「集計用紙」の取り扱い</a:t>
            </a:r>
            <a:endParaRPr kumimoji="1" lang="ja-JP" altLang="en-US" sz="4400" dirty="0">
              <a:solidFill>
                <a:srgbClr val="006600"/>
              </a:solidFill>
              <a:latin typeface="HGP創英ﾌﾟﾚｾﾞﾝｽEB" pitchFamily="18" charset="-128"/>
              <a:ea typeface="HGP創英ﾌﾟﾚｾﾞﾝｽEB" pitchFamily="18" charset="-128"/>
            </a:endParaRPr>
          </a:p>
        </p:txBody>
      </p:sp>
      <p:sp>
        <p:nvSpPr>
          <p:cNvPr id="9" name="正方形/長方形 8"/>
          <p:cNvSpPr/>
          <p:nvPr/>
        </p:nvSpPr>
        <p:spPr>
          <a:xfrm>
            <a:off x="6228184" y="4594294"/>
            <a:ext cx="1828554" cy="2049855"/>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6228184" y="4683388"/>
            <a:ext cx="1851667" cy="1938992"/>
          </a:xfrm>
          <a:prstGeom prst="rect">
            <a:avLst/>
          </a:prstGeom>
          <a:noFill/>
        </p:spPr>
        <p:txBody>
          <a:bodyPr wrap="square" rtlCol="0">
            <a:spAutoFit/>
          </a:bodyPr>
          <a:lstStyle/>
          <a:p>
            <a:pPr algn="ct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集計用紙</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t>１）領収書№</a:t>
            </a:r>
            <a:endParaRPr kumimoji="1" lang="en-US" altLang="ja-JP" dirty="0" smtClean="0"/>
          </a:p>
          <a:p>
            <a:r>
              <a:rPr lang="ja-JP" altLang="en-US" dirty="0" smtClean="0"/>
              <a:t>２）会員内訳</a:t>
            </a:r>
            <a:endParaRPr lang="en-US" altLang="ja-JP" dirty="0" smtClean="0"/>
          </a:p>
          <a:p>
            <a:r>
              <a:rPr kumimoji="1" lang="ja-JP" altLang="en-US" dirty="0" smtClean="0"/>
              <a:t>３）金種内訳</a:t>
            </a:r>
            <a:endParaRPr kumimoji="1" lang="en-US" altLang="ja-JP" dirty="0" smtClean="0"/>
          </a:p>
          <a:p>
            <a:r>
              <a:rPr lang="ja-JP" altLang="en-US" sz="1400" dirty="0" smtClean="0"/>
              <a:t>をご記入のうえ、区社協控とともにお持ちください</a:t>
            </a:r>
            <a:endParaRPr kumimoji="1" lang="ja-JP" altLang="en-US" sz="1400" dirty="0"/>
          </a:p>
        </p:txBody>
      </p:sp>
      <p:graphicFrame>
        <p:nvGraphicFramePr>
          <p:cNvPr id="17" name="表 16"/>
          <p:cNvGraphicFramePr>
            <a:graphicFrameLocks noGrp="1"/>
          </p:cNvGraphicFramePr>
          <p:nvPr>
            <p:extLst/>
          </p:nvPr>
        </p:nvGraphicFramePr>
        <p:xfrm>
          <a:off x="5045039" y="1128296"/>
          <a:ext cx="3515668" cy="2225040"/>
        </p:xfrm>
        <a:graphic>
          <a:graphicData uri="http://schemas.openxmlformats.org/drawingml/2006/table">
            <a:tbl>
              <a:tblPr bandRow="1">
                <a:tableStyleId>{616DA210-FB5B-4158-B5E0-FEB733F419BA}</a:tableStyleId>
              </a:tblPr>
              <a:tblGrid>
                <a:gridCol w="878917"/>
                <a:gridCol w="878917"/>
                <a:gridCol w="878917"/>
                <a:gridCol w="878917"/>
              </a:tblGrid>
              <a:tr h="370840">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日吉</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大曽根</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樽</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菊名</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r>
              <a:tr h="370840">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01</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03</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04</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05</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師岡</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大倉山</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篠原</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城郷</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r>
              <a:tr h="370840">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06</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07</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08</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09</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新羽</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新吉田</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あすなろ</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c>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高田</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r>
              <a:tr h="370840">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9" name="線吹き出し 2 (枠付き) 18"/>
          <p:cNvSpPr/>
          <p:nvPr/>
        </p:nvSpPr>
        <p:spPr>
          <a:xfrm>
            <a:off x="6939130" y="3429000"/>
            <a:ext cx="1881342" cy="1046489"/>
          </a:xfrm>
          <a:prstGeom prst="borderCallout2">
            <a:avLst>
              <a:gd name="adj1" fmla="val 18750"/>
              <a:gd name="adj2" fmla="val 1553"/>
              <a:gd name="adj3" fmla="val 41281"/>
              <a:gd name="adj4" fmla="val -12592"/>
              <a:gd name="adj5" fmla="val 75423"/>
              <a:gd name="adj6" fmla="val -23078"/>
            </a:avLst>
          </a:prstGeom>
          <a:ln>
            <a:tailEnd type="stealth" w="lg" len="lg"/>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600" dirty="0"/>
              <a:t>地区を表す上</a:t>
            </a:r>
            <a:r>
              <a:rPr lang="en-US" altLang="ja-JP" sz="1600" dirty="0"/>
              <a:t>2</a:t>
            </a:r>
            <a:r>
              <a:rPr lang="ja-JP" altLang="en-US" sz="1600" dirty="0" smtClean="0"/>
              <a:t>桁＋</a:t>
            </a:r>
            <a:r>
              <a:rPr lang="en-US" altLang="ja-JP" sz="1600" dirty="0" smtClean="0"/>
              <a:t>4</a:t>
            </a:r>
            <a:r>
              <a:rPr lang="ja-JP" altLang="en-US" sz="1600" dirty="0" smtClean="0"/>
              <a:t>桁通</a:t>
            </a:r>
            <a:r>
              <a:rPr lang="ja-JP" altLang="en-US" sz="1600" dirty="0"/>
              <a:t>し番号</a:t>
            </a:r>
            <a:endParaRPr lang="en-US" altLang="ja-JP" sz="1600" dirty="0"/>
          </a:p>
          <a:p>
            <a:pPr algn="ctr"/>
            <a:r>
              <a:rPr lang="ja-JP" altLang="en-US" sz="1600" dirty="0"/>
              <a:t>例）</a:t>
            </a:r>
            <a:r>
              <a:rPr lang="en-US" altLang="ja-JP" sz="1600" dirty="0" smtClean="0"/>
              <a:t>130001</a:t>
            </a:r>
          </a:p>
          <a:p>
            <a:pPr algn="ctr"/>
            <a:r>
              <a:rPr lang="ja-JP" altLang="en-US" sz="1600" dirty="0" smtClean="0"/>
              <a:t>（</a:t>
            </a:r>
            <a:r>
              <a:rPr lang="ja-JP" altLang="en-US" sz="1600" dirty="0"/>
              <a:t>高田</a:t>
            </a:r>
            <a:r>
              <a:rPr lang="en-US" altLang="ja-JP" sz="1600" dirty="0"/>
              <a:t>0001</a:t>
            </a:r>
            <a:r>
              <a:rPr lang="ja-JP" altLang="en-US" sz="1600" dirty="0"/>
              <a:t>番）</a:t>
            </a:r>
            <a:endParaRPr lang="en-US" altLang="ja-JP" sz="1600" dirty="0"/>
          </a:p>
        </p:txBody>
      </p:sp>
      <p:sp>
        <p:nvSpPr>
          <p:cNvPr id="20" name="線吹き出し 2 (枠付き) 19"/>
          <p:cNvSpPr/>
          <p:nvPr/>
        </p:nvSpPr>
        <p:spPr>
          <a:xfrm>
            <a:off x="5004048" y="3429000"/>
            <a:ext cx="1440910" cy="589647"/>
          </a:xfrm>
          <a:prstGeom prst="borderCallout2">
            <a:avLst>
              <a:gd name="adj1" fmla="val 77989"/>
              <a:gd name="adj2" fmla="val 104985"/>
              <a:gd name="adj3" fmla="val 38442"/>
              <a:gd name="adj4" fmla="val 116180"/>
              <a:gd name="adj5" fmla="val -18484"/>
              <a:gd name="adj6" fmla="val 121005"/>
            </a:avLst>
          </a:prstGeom>
          <a:ln>
            <a:tailEnd type="stealth" w="lg" len="lg"/>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600" dirty="0"/>
              <a:t>地区を</a:t>
            </a:r>
            <a:r>
              <a:rPr lang="ja-JP" altLang="en-US" sz="1600" dirty="0" smtClean="0"/>
              <a:t>表す</a:t>
            </a:r>
            <a:endParaRPr lang="en-US" altLang="ja-JP" sz="1600" dirty="0" smtClean="0"/>
          </a:p>
          <a:p>
            <a:pPr algn="ctr"/>
            <a:r>
              <a:rPr lang="ja-JP" altLang="en-US" sz="1600" dirty="0" smtClean="0"/>
              <a:t>上</a:t>
            </a:r>
            <a:r>
              <a:rPr lang="en-US" altLang="ja-JP" sz="1600" dirty="0"/>
              <a:t>2</a:t>
            </a:r>
            <a:r>
              <a:rPr lang="ja-JP" altLang="en-US" sz="1600" dirty="0" smtClean="0"/>
              <a:t>桁一覧</a:t>
            </a:r>
            <a:endParaRPr lang="en-US" altLang="ja-JP" sz="1600" dirty="0"/>
          </a:p>
        </p:txBody>
      </p:sp>
      <p:sp>
        <p:nvSpPr>
          <p:cNvPr id="2" name="角丸四角形吹き出し 1"/>
          <p:cNvSpPr/>
          <p:nvPr/>
        </p:nvSpPr>
        <p:spPr>
          <a:xfrm>
            <a:off x="570077" y="6093296"/>
            <a:ext cx="5370075" cy="529084"/>
          </a:xfrm>
          <a:prstGeom prst="wedgeRoundRectCallout">
            <a:avLst>
              <a:gd name="adj1" fmla="val -11652"/>
              <a:gd name="adj2" fmla="val -3123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smtClean="0">
                <a:latin typeface="HG丸ｺﾞｼｯｸM-PRO" panose="020F0600000000000000" pitchFamily="50" charset="-128"/>
                <a:ea typeface="HG丸ｺﾞｼｯｸM-PRO" panose="020F0600000000000000" pitchFamily="50" charset="-128"/>
              </a:rPr>
              <a:t>書き損じ</a:t>
            </a:r>
            <a:r>
              <a:rPr lang="ja-JP" altLang="en-US" dirty="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未使用も</a:t>
            </a:r>
            <a:r>
              <a:rPr lang="ja-JP" altLang="en-US" dirty="0">
                <a:latin typeface="HG丸ｺﾞｼｯｸM-PRO" panose="020F0600000000000000" pitchFamily="50" charset="-128"/>
                <a:ea typeface="HG丸ｺﾞｼｯｸM-PRO" panose="020F0600000000000000" pitchFamily="50" charset="-128"/>
              </a:rPr>
              <a:t>全て区社協へお返し</a:t>
            </a:r>
            <a:r>
              <a:rPr lang="ja-JP" altLang="en-US" dirty="0" smtClean="0">
                <a:latin typeface="HG丸ｺﾞｼｯｸM-PRO" panose="020F0600000000000000" pitchFamily="50" charset="-128"/>
                <a:ea typeface="HG丸ｺﾞｼｯｸM-PRO" panose="020F0600000000000000" pitchFamily="50" charset="-128"/>
              </a:rPr>
              <a:t>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2</a:t>
            </a:r>
            <a:r>
              <a:rPr lang="en-US" altLang="ja-JP" sz="2800" dirty="0">
                <a:solidFill>
                  <a:schemeClr val="bg1"/>
                </a:solidFill>
                <a:latin typeface="+mj-ea"/>
                <a:ea typeface="+mj-ea"/>
              </a:rPr>
              <a:t>6</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1085374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95536" y="116632"/>
            <a:ext cx="6048672" cy="762934"/>
          </a:xfrm>
          <a:noFill/>
        </p:spPr>
        <p:txBody>
          <a:bodyPr lIns="83613" tIns="41806" rIns="83613" bIns="41806">
            <a:normAutofit/>
          </a:bodyPr>
          <a:lstStyle/>
          <a:p>
            <a:pPr algn="ctr" eaLnBrk="1" hangingPunct="1"/>
            <a:r>
              <a:rPr lang="ja-JP" altLang="en-US" sz="4400" dirty="0" smtClean="0">
                <a:solidFill>
                  <a:srgbClr val="006600"/>
                </a:solidFill>
                <a:latin typeface="HG創英ﾌﾟﾚｾﾞﾝｽEB" panose="02020809000000000000" pitchFamily="17" charset="-128"/>
                <a:ea typeface="HG創英ﾌﾟﾚｾﾞﾝｽEB" panose="02020809000000000000" pitchFamily="17" charset="-128"/>
              </a:rPr>
              <a:t>港北区社協</a:t>
            </a:r>
            <a:r>
              <a:rPr lang="ja-JP" altLang="en-US" sz="4400" dirty="0">
                <a:solidFill>
                  <a:srgbClr val="006600"/>
                </a:solidFill>
                <a:latin typeface="HG創英ﾌﾟﾚｾﾞﾝｽEB" panose="02020809000000000000" pitchFamily="17" charset="-128"/>
                <a:ea typeface="HG創英ﾌﾟﾚｾﾞﾝｽEB" panose="02020809000000000000" pitchFamily="17" charset="-128"/>
              </a:rPr>
              <a:t>の主</a:t>
            </a:r>
            <a:r>
              <a:rPr lang="ja-JP" altLang="en-US" sz="4400" dirty="0" smtClean="0">
                <a:solidFill>
                  <a:srgbClr val="006600"/>
                </a:solidFill>
                <a:latin typeface="HG創英ﾌﾟﾚｾﾞﾝｽEB" panose="02020809000000000000" pitchFamily="17" charset="-128"/>
                <a:ea typeface="HG創英ﾌﾟﾚｾﾞﾝｽEB" panose="02020809000000000000" pitchFamily="17" charset="-128"/>
              </a:rPr>
              <a:t>な事業</a:t>
            </a:r>
            <a:endParaRPr lang="ja-JP" altLang="en-US" sz="4400" dirty="0">
              <a:solidFill>
                <a:srgbClr val="006600"/>
              </a:solidFill>
              <a:latin typeface="HG創英ﾌﾟﾚｾﾞﾝｽEB" panose="02020809000000000000" pitchFamily="17" charset="-128"/>
              <a:ea typeface="HG創英ﾌﾟﾚｾﾞﾝｽEB" panose="02020809000000000000" pitchFamily="17" charset="-128"/>
            </a:endParaRPr>
          </a:p>
        </p:txBody>
      </p:sp>
      <p:sp>
        <p:nvSpPr>
          <p:cNvPr id="333827" name="Rectangle 3"/>
          <p:cNvSpPr>
            <a:spLocks noGrp="1" noChangeArrowheads="1"/>
          </p:cNvSpPr>
          <p:nvPr>
            <p:ph type="body" sz="half" idx="1"/>
          </p:nvPr>
        </p:nvSpPr>
        <p:spPr>
          <a:xfrm>
            <a:off x="304601" y="1412776"/>
            <a:ext cx="5203503" cy="2736303"/>
          </a:xfrm>
          <a:pattFill prst="ltHorz">
            <a:fgClr>
              <a:srgbClr val="CCFFCC"/>
            </a:fgClr>
            <a:bgClr>
              <a:schemeClr val="bg1"/>
            </a:bgClr>
          </a:pattFill>
          <a:ln w="57150" cap="flat">
            <a:solidFill>
              <a:schemeClr val="folHlink"/>
            </a:solidFill>
            <a:prstDash val="sysDot"/>
            <a:miter lim="800000"/>
            <a:headEnd/>
            <a:tailEnd/>
          </a:ln>
        </p:spPr>
        <p:txBody>
          <a:bodyPr lIns="83613" tIns="41806" rIns="83613" bIns="41806" anchor="ctr" anchorCtr="0">
            <a:normAutofit lnSpcReduction="10000"/>
          </a:bodyPr>
          <a:lstStyle/>
          <a:p>
            <a:pPr marL="0" indent="0" eaLnBrk="1" hangingPunct="1">
              <a:lnSpc>
                <a:spcPct val="80000"/>
              </a:lnSpc>
              <a:buNone/>
            </a:pPr>
            <a:r>
              <a:rPr lang="ja-JP" altLang="en-US" sz="2200" dirty="0" smtClean="0">
                <a:ea typeface="HG丸ｺﾞｼｯｸM-PRO" pitchFamily="50" charset="-128"/>
              </a:rPr>
              <a:t>・移送サービス</a:t>
            </a:r>
            <a:r>
              <a:rPr lang="ja-JP" altLang="en-US" sz="2200" dirty="0">
                <a:ea typeface="HG丸ｺﾞｼｯｸM-PRO" pitchFamily="50" charset="-128"/>
              </a:rPr>
              <a:t>事業</a:t>
            </a:r>
          </a:p>
          <a:p>
            <a:pPr marL="0" indent="0" eaLnBrk="1" hangingPunct="1">
              <a:lnSpc>
                <a:spcPct val="80000"/>
              </a:lnSpc>
              <a:buNone/>
            </a:pPr>
            <a:r>
              <a:rPr lang="ja-JP" altLang="en-US" sz="2200" dirty="0" smtClean="0">
                <a:ea typeface="HG丸ｺﾞｼｯｸM-PRO"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ボランティアセンター</a:t>
            </a:r>
            <a:r>
              <a:rPr lang="ja-JP" altLang="en-US" sz="2200" dirty="0">
                <a:ea typeface="HG丸ｺﾞｼｯｸM-PRO" pitchFamily="50" charset="-128"/>
              </a:rPr>
              <a:t>事業</a:t>
            </a:r>
          </a:p>
          <a:p>
            <a:pPr eaLnBrk="1" hangingPunct="1">
              <a:lnSpc>
                <a:spcPct val="80000"/>
              </a:lnSpc>
              <a:buFontTx/>
              <a:buNone/>
            </a:pPr>
            <a:r>
              <a:rPr lang="ja-JP" altLang="en-US" sz="1600" dirty="0">
                <a:ea typeface="HG丸ｺﾞｼｯｸM-PRO" pitchFamily="50" charset="-128"/>
              </a:rPr>
              <a:t>　　（ボランティア相談・派遣調整）</a:t>
            </a:r>
          </a:p>
          <a:p>
            <a:pPr marL="0" indent="0" eaLnBrk="1" hangingPunct="1">
              <a:lnSpc>
                <a:spcPct val="80000"/>
              </a:lnSpc>
              <a:buNone/>
            </a:pPr>
            <a:r>
              <a:rPr lang="ja-JP" altLang="en-US" sz="2200" dirty="0" smtClean="0">
                <a:ea typeface="HG丸ｺﾞｼｯｸM-PRO" pitchFamily="50" charset="-128"/>
              </a:rPr>
              <a:t>・あんしん</a:t>
            </a:r>
            <a:r>
              <a:rPr lang="ja-JP" altLang="en-US" sz="2200" dirty="0">
                <a:ea typeface="HG丸ｺﾞｼｯｸM-PRO" pitchFamily="50" charset="-128"/>
              </a:rPr>
              <a:t>センター（権利擁護）事業</a:t>
            </a:r>
          </a:p>
          <a:p>
            <a:pPr marL="0" indent="0" eaLnBrk="1" hangingPunct="1">
              <a:lnSpc>
                <a:spcPct val="80000"/>
              </a:lnSpc>
              <a:buNone/>
            </a:pPr>
            <a:r>
              <a:rPr lang="ja-JP" altLang="en-US" sz="2200" dirty="0" smtClean="0">
                <a:ea typeface="HG丸ｺﾞｼｯｸM-PRO" pitchFamily="50" charset="-128"/>
              </a:rPr>
              <a:t>・生活</a:t>
            </a:r>
            <a:r>
              <a:rPr lang="ja-JP" altLang="en-US" sz="2200" dirty="0">
                <a:ea typeface="HG丸ｺﾞｼｯｸM-PRO" pitchFamily="50" charset="-128"/>
              </a:rPr>
              <a:t>福祉資金貸付事業</a:t>
            </a:r>
          </a:p>
          <a:p>
            <a:pPr marL="0" indent="0" eaLnBrk="1" hangingPunct="1">
              <a:lnSpc>
                <a:spcPct val="80000"/>
              </a:lnSpc>
              <a:buNone/>
            </a:pPr>
            <a:r>
              <a:rPr lang="ja-JP" altLang="en-US" sz="2200" dirty="0" smtClean="0">
                <a:ea typeface="HG丸ｺﾞｼｯｸM-PRO" pitchFamily="50" charset="-128"/>
              </a:rPr>
              <a:t>・総合</a:t>
            </a:r>
            <a:r>
              <a:rPr lang="ja-JP" altLang="en-US" sz="2200" dirty="0">
                <a:ea typeface="HG丸ｺﾞｼｯｸM-PRO" pitchFamily="50" charset="-128"/>
              </a:rPr>
              <a:t>支援資金貸付事業</a:t>
            </a:r>
          </a:p>
          <a:p>
            <a:pPr marL="0" indent="0" eaLnBrk="1" hangingPunct="1">
              <a:lnSpc>
                <a:spcPct val="80000"/>
              </a:lnSpc>
              <a:buNone/>
            </a:pPr>
            <a:r>
              <a:rPr lang="ja-JP" altLang="en-US" sz="2200" dirty="0" smtClean="0">
                <a:ea typeface="HG丸ｺﾞｼｯｸM-PRO" pitchFamily="50" charset="-128"/>
              </a:rPr>
              <a:t>・移動情報ｾﾝﾀｰ</a:t>
            </a:r>
            <a:r>
              <a:rPr lang="ja-JP" altLang="en-US" sz="1200" dirty="0" smtClean="0">
                <a:ea typeface="HG丸ｺﾞｼｯｸM-PRO" pitchFamily="50" charset="-128"/>
              </a:rPr>
              <a:t>（おでかけ</a:t>
            </a:r>
            <a:r>
              <a:rPr lang="en-US" altLang="ja-JP" sz="1200" dirty="0" smtClean="0">
                <a:ea typeface="HG丸ｺﾞｼｯｸM-PRO" pitchFamily="50" charset="-128"/>
              </a:rPr>
              <a:t>Go</a:t>
            </a:r>
            <a:r>
              <a:rPr lang="ja-JP" altLang="en-US" sz="1200" dirty="0" smtClean="0">
                <a:ea typeface="HG丸ｺﾞｼｯｸM-PRO" pitchFamily="50" charset="-128"/>
              </a:rPr>
              <a:t>！）</a:t>
            </a:r>
            <a:endParaRPr lang="ja-JP" altLang="en-US" sz="1200" dirty="0">
              <a:ea typeface="HG丸ｺﾞｼｯｸM-PRO" pitchFamily="50" charset="-128"/>
            </a:endParaRPr>
          </a:p>
          <a:p>
            <a:pPr marL="0" indent="0" eaLnBrk="1" hangingPunct="1">
              <a:lnSpc>
                <a:spcPct val="80000"/>
              </a:lnSpc>
              <a:buNone/>
            </a:pPr>
            <a:r>
              <a:rPr lang="ja-JP" altLang="en-US" sz="2200" dirty="0" smtClean="0">
                <a:ea typeface="HG丸ｺﾞｼｯｸM-PRO" pitchFamily="50" charset="-128"/>
              </a:rPr>
              <a:t>・福祉</a:t>
            </a:r>
            <a:r>
              <a:rPr lang="ja-JP" altLang="en-US" sz="2200" dirty="0">
                <a:ea typeface="HG丸ｺﾞｼｯｸM-PRO" pitchFamily="50" charset="-128"/>
              </a:rPr>
              <a:t>相談</a:t>
            </a:r>
          </a:p>
        </p:txBody>
      </p:sp>
      <p:sp>
        <p:nvSpPr>
          <p:cNvPr id="333828" name="Rectangle 4"/>
          <p:cNvSpPr>
            <a:spLocks noGrp="1" noChangeArrowheads="1"/>
          </p:cNvSpPr>
          <p:nvPr>
            <p:ph type="body" sz="half" idx="2"/>
          </p:nvPr>
        </p:nvSpPr>
        <p:spPr>
          <a:xfrm>
            <a:off x="3995935" y="2923002"/>
            <a:ext cx="4680521" cy="2736303"/>
          </a:xfrm>
          <a:pattFill prst="lgCheck">
            <a:fgClr>
              <a:srgbClr val="FFFF99"/>
            </a:fgClr>
            <a:bgClr>
              <a:schemeClr val="bg1"/>
            </a:bgClr>
          </a:pattFill>
          <a:ln w="57150" cap="flat">
            <a:solidFill>
              <a:srgbClr val="0000FF"/>
            </a:solidFill>
            <a:prstDash val="sysDot"/>
            <a:miter lim="800000"/>
            <a:headEnd/>
            <a:tailEnd/>
          </a:ln>
        </p:spPr>
        <p:txBody>
          <a:bodyPr lIns="83613" tIns="41806" rIns="83613" bIns="41806" anchor="ctr" anchorCtr="0">
            <a:normAutofit lnSpcReduction="10000"/>
          </a:bodyPr>
          <a:lstStyle/>
          <a:p>
            <a:pPr marL="0" indent="0" eaLnBrk="1" hangingPunct="1">
              <a:lnSpc>
                <a:spcPct val="80000"/>
              </a:lnSpc>
              <a:buNone/>
            </a:pPr>
            <a:r>
              <a:rPr lang="ja-JP" altLang="en-US" sz="2200" dirty="0" smtClean="0">
                <a:ea typeface="HG丸ｺﾞｼｯｸM-PRO" pitchFamily="50" charset="-128"/>
              </a:rPr>
              <a:t>・</a:t>
            </a:r>
            <a:r>
              <a:rPr lang="ja-JP" altLang="en-US" sz="2200" dirty="0" err="1" smtClean="0">
                <a:ea typeface="HG丸ｺﾞｼｯｸM-PRO" pitchFamily="50" charset="-128"/>
              </a:rPr>
              <a:t>障がい</a:t>
            </a:r>
            <a:r>
              <a:rPr lang="ja-JP" altLang="en-US" sz="2200" dirty="0" smtClean="0">
                <a:ea typeface="HG丸ｺﾞｼｯｸM-PRO" pitchFamily="50" charset="-128"/>
              </a:rPr>
              <a:t>児者支援事業</a:t>
            </a:r>
            <a:endParaRPr lang="en-US" altLang="ja-JP" sz="2200" dirty="0" smtClean="0">
              <a:ea typeface="HG丸ｺﾞｼｯｸM-PRO" pitchFamily="50" charset="-128"/>
            </a:endParaRPr>
          </a:p>
          <a:p>
            <a:pPr marL="0" indent="0">
              <a:lnSpc>
                <a:spcPct val="80000"/>
              </a:lnSpc>
              <a:buNone/>
            </a:pPr>
            <a:r>
              <a:rPr lang="ja-JP" altLang="en-US" sz="2200" dirty="0" smtClean="0">
                <a:ea typeface="HG丸ｺﾞｼｯｸM-PRO" pitchFamily="50" charset="-128"/>
              </a:rPr>
              <a:t>・</a:t>
            </a:r>
            <a:r>
              <a:rPr lang="ja-JP" altLang="en-US" sz="2200" dirty="0">
                <a:ea typeface="HG丸ｺﾞｼｯｸM-PRO" pitchFamily="50" charset="-128"/>
              </a:rPr>
              <a:t>みんなの助成</a:t>
            </a:r>
            <a:r>
              <a:rPr lang="ja-JP" altLang="en-US" sz="2200" dirty="0" smtClean="0">
                <a:ea typeface="HG丸ｺﾞｼｯｸM-PRO" pitchFamily="50" charset="-128"/>
              </a:rPr>
              <a:t>金・</a:t>
            </a:r>
            <a:r>
              <a:rPr lang="ja-JP" altLang="en-US" sz="2200" dirty="0">
                <a:ea typeface="HG丸ｺﾞｼｯｸM-PRO" pitchFamily="50" charset="-128"/>
              </a:rPr>
              <a:t>善意銀行</a:t>
            </a:r>
          </a:p>
          <a:p>
            <a:pPr marL="0" indent="0" eaLnBrk="1" hangingPunct="1">
              <a:lnSpc>
                <a:spcPct val="90000"/>
              </a:lnSpc>
              <a:buNone/>
            </a:pPr>
            <a:r>
              <a:rPr lang="ja-JP" altLang="en-US" sz="2200" dirty="0" smtClean="0">
                <a:ea typeface="HG丸ｺﾞｼｯｸM-PRO" pitchFamily="50" charset="-128"/>
              </a:rPr>
              <a:t>・福祉</a:t>
            </a:r>
            <a:r>
              <a:rPr lang="ja-JP" altLang="en-US" sz="2200" dirty="0">
                <a:ea typeface="HG丸ｺﾞｼｯｸM-PRO" pitchFamily="50" charset="-128"/>
              </a:rPr>
              <a:t>関係団体事務</a:t>
            </a:r>
            <a:r>
              <a:rPr lang="en-US" altLang="ja-JP" sz="1600" dirty="0">
                <a:ea typeface="HG丸ｺﾞｼｯｸM-PRO" pitchFamily="50" charset="-128"/>
              </a:rPr>
              <a:t>(</a:t>
            </a:r>
            <a:r>
              <a:rPr lang="ja-JP" altLang="en-US" sz="1600" dirty="0">
                <a:ea typeface="HG丸ｺﾞｼｯｸM-PRO" pitchFamily="50" charset="-128"/>
              </a:rPr>
              <a:t>日赤、保護司会、</a:t>
            </a:r>
          </a:p>
          <a:p>
            <a:pPr eaLnBrk="1" hangingPunct="1">
              <a:lnSpc>
                <a:spcPct val="90000"/>
              </a:lnSpc>
              <a:buFontTx/>
              <a:buNone/>
            </a:pPr>
            <a:r>
              <a:rPr lang="ja-JP" altLang="en-US" sz="1600" dirty="0">
                <a:ea typeface="HG丸ｺﾞｼｯｸM-PRO" pitchFamily="50" charset="-128"/>
              </a:rPr>
              <a:t>　　</a:t>
            </a:r>
            <a:r>
              <a:rPr lang="ja-JP" altLang="en-US" sz="1600" dirty="0" smtClean="0">
                <a:ea typeface="HG丸ｺﾞｼｯｸM-PRO" pitchFamily="50" charset="-128"/>
              </a:rPr>
              <a:t>　更生</a:t>
            </a:r>
            <a:r>
              <a:rPr lang="ja-JP" altLang="en-US" sz="1600" dirty="0">
                <a:ea typeface="HG丸ｺﾞｼｯｸM-PRO" pitchFamily="50" charset="-128"/>
              </a:rPr>
              <a:t>保護女性会、遺族会</a:t>
            </a:r>
            <a:r>
              <a:rPr lang="ja-JP" altLang="en-US" sz="1600" dirty="0" smtClean="0">
                <a:ea typeface="HG丸ｺﾞｼｯｸM-PRO" pitchFamily="50" charset="-128"/>
              </a:rPr>
              <a:t>、共同</a:t>
            </a:r>
            <a:r>
              <a:rPr lang="ja-JP" altLang="en-US" sz="1600" dirty="0">
                <a:ea typeface="HG丸ｺﾞｼｯｸM-PRO" pitchFamily="50" charset="-128"/>
              </a:rPr>
              <a:t>募金会）</a:t>
            </a:r>
          </a:p>
          <a:p>
            <a:pPr marL="0" indent="0" eaLnBrk="1" hangingPunct="1">
              <a:lnSpc>
                <a:spcPct val="80000"/>
              </a:lnSpc>
              <a:buNone/>
            </a:pPr>
            <a:r>
              <a:rPr lang="ja-JP" altLang="en-US" sz="2200" dirty="0" smtClean="0">
                <a:ea typeface="HG丸ｺﾞｼｯｸM-PRO" pitchFamily="50" charset="-128"/>
              </a:rPr>
              <a:t>・福祉</a:t>
            </a:r>
            <a:r>
              <a:rPr lang="ja-JP" altLang="en-US" sz="2200" dirty="0">
                <a:ea typeface="HG丸ｺﾞｼｯｸM-PRO" pitchFamily="50" charset="-128"/>
              </a:rPr>
              <a:t>保健活動拠点の</a:t>
            </a:r>
            <a:r>
              <a:rPr lang="ja-JP" altLang="en-US" sz="2200" dirty="0" smtClean="0">
                <a:ea typeface="HG丸ｺﾞｼｯｸM-PRO" pitchFamily="50" charset="-128"/>
              </a:rPr>
              <a:t>運営</a:t>
            </a:r>
            <a:endParaRPr lang="en-US" altLang="ja-JP" sz="2200" dirty="0" smtClean="0">
              <a:ea typeface="HG丸ｺﾞｼｯｸM-PRO" pitchFamily="50" charset="-128"/>
            </a:endParaRPr>
          </a:p>
          <a:p>
            <a:pPr marL="0" indent="0">
              <a:lnSpc>
                <a:spcPct val="80000"/>
              </a:lnSpc>
              <a:buNone/>
            </a:pPr>
            <a:r>
              <a:rPr lang="ja-JP" altLang="en-US" sz="2200" dirty="0" smtClean="0">
                <a:ea typeface="HG丸ｺﾞｼｯｸM-PRO" pitchFamily="50" charset="-128"/>
              </a:rPr>
              <a:t>・みんなの居場所</a:t>
            </a:r>
            <a:endParaRPr lang="en-US" altLang="ja-JP" sz="2200" dirty="0" smtClean="0">
              <a:ea typeface="HG丸ｺﾞｼｯｸM-PRO" pitchFamily="50" charset="-128"/>
            </a:endParaRPr>
          </a:p>
          <a:p>
            <a:pPr marL="0" indent="0">
              <a:lnSpc>
                <a:spcPct val="80000"/>
              </a:lnSpc>
              <a:buNone/>
            </a:pPr>
            <a:r>
              <a:rPr lang="ja-JP" altLang="en-US" sz="2200" b="1" dirty="0">
                <a:latin typeface="HG丸ｺﾞｼｯｸM-PRO" pitchFamily="50" charset="-128"/>
                <a:ea typeface="HG丸ｺﾞｼｯｸM-PRO"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地区社協</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2800" dirty="0" smtClean="0">
              <a:ea typeface="HG丸ｺﾞｼｯｸM-PRO" pitchFamily="50" charset="-128"/>
            </a:endParaRPr>
          </a:p>
          <a:p>
            <a:pPr marL="0" indent="0" eaLnBrk="1" hangingPunct="1">
              <a:lnSpc>
                <a:spcPct val="80000"/>
              </a:lnSpc>
              <a:buNone/>
            </a:pPr>
            <a:r>
              <a:rPr lang="ja-JP" altLang="en-US" sz="2200" dirty="0" smtClean="0">
                <a:ea typeface="HG丸ｺﾞｼｯｸM-PRO"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災害ボランティアネットワーク</a:t>
            </a:r>
          </a:p>
        </p:txBody>
      </p:sp>
      <p:sp>
        <p:nvSpPr>
          <p:cNvPr id="13318" name="Rectangle 6"/>
          <p:cNvSpPr>
            <a:spLocks noChangeArrowheads="1"/>
          </p:cNvSpPr>
          <p:nvPr/>
        </p:nvSpPr>
        <p:spPr bwMode="auto">
          <a:xfrm>
            <a:off x="1547664" y="908720"/>
            <a:ext cx="2808312" cy="59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2794" rIns="82296" bIns="42794"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2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rPr>
              <a:t>個別支援的な事業</a:t>
            </a:r>
          </a:p>
        </p:txBody>
      </p:sp>
      <p:sp>
        <p:nvSpPr>
          <p:cNvPr id="13319" name="Rectangle 7"/>
          <p:cNvSpPr>
            <a:spLocks noChangeArrowheads="1"/>
          </p:cNvSpPr>
          <p:nvPr/>
        </p:nvSpPr>
        <p:spPr bwMode="auto">
          <a:xfrm>
            <a:off x="5652121" y="2478661"/>
            <a:ext cx="2664296" cy="4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2794" rIns="82296" bIns="42794"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2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rPr>
              <a:t>団体支援的な事業</a:t>
            </a:r>
          </a:p>
        </p:txBody>
      </p:sp>
      <p:sp>
        <p:nvSpPr>
          <p:cNvPr id="333832" name="Rectangle 8"/>
          <p:cNvSpPr>
            <a:spLocks noChangeArrowheads="1"/>
          </p:cNvSpPr>
          <p:nvPr/>
        </p:nvSpPr>
        <p:spPr bwMode="auto">
          <a:xfrm>
            <a:off x="448617" y="4581128"/>
            <a:ext cx="3386445" cy="1078177"/>
          </a:xfrm>
          <a:prstGeom prst="rect">
            <a:avLst/>
          </a:prstGeom>
          <a:pattFill prst="pct20">
            <a:fgClr>
              <a:srgbClr val="FF99CC"/>
            </a:fgClr>
            <a:bgClr>
              <a:schemeClr val="bg1"/>
            </a:bgClr>
          </a:pattFill>
          <a:ln w="57150">
            <a:solidFill>
              <a:srgbClr val="FF00FF"/>
            </a:solidFill>
            <a:prstDash val="sysDot"/>
            <a:miter lim="800000"/>
            <a:headEnd/>
            <a:tailEnd/>
          </a:ln>
        </p:spPr>
        <p:txBody>
          <a:bodyPr lIns="91413" tIns="45705" rIns="91413" bIns="45705" anchor="ctr" anchorCtr="0"/>
          <a:lstStyle>
            <a:lvl1pPr marL="374650" indent="-374650"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marL="0" indent="0" eaLnBrk="1" hangingPunct="1">
              <a:lnSpc>
                <a:spcPct val="80000"/>
              </a:lnSpc>
              <a:buNone/>
            </a:pPr>
            <a:r>
              <a:rPr lang="ja-JP" altLang="en-US" sz="2200" dirty="0" smtClean="0">
                <a:ea typeface="HG丸ｺﾞｼｯｸM-PRO" pitchFamily="50" charset="-128"/>
              </a:rPr>
              <a:t>・ボランティア</a:t>
            </a:r>
            <a:r>
              <a:rPr lang="ja-JP" altLang="en-US" sz="2200" dirty="0">
                <a:ea typeface="HG丸ｺﾞｼｯｸM-PRO" pitchFamily="50" charset="-128"/>
              </a:rPr>
              <a:t>育成</a:t>
            </a:r>
          </a:p>
          <a:p>
            <a:pPr marL="0" indent="0" eaLnBrk="1" hangingPunct="1">
              <a:lnSpc>
                <a:spcPct val="80000"/>
              </a:lnSpc>
              <a:buNone/>
            </a:pPr>
            <a:r>
              <a:rPr lang="ja-JP" altLang="en-US" sz="2200" dirty="0" smtClean="0">
                <a:ea typeface="HG丸ｺﾞｼｯｸM-PRO" pitchFamily="50" charset="-128"/>
              </a:rPr>
              <a:t>・福祉教育・広報紙</a:t>
            </a:r>
            <a:endParaRPr lang="ja-JP" altLang="en-US" sz="2200" dirty="0">
              <a:ea typeface="HG丸ｺﾞｼｯｸM-PRO" pitchFamily="50" charset="-128"/>
            </a:endParaRPr>
          </a:p>
          <a:p>
            <a:pPr marL="0" indent="0" eaLnBrk="1" hangingPunct="1">
              <a:lnSpc>
                <a:spcPct val="80000"/>
              </a:lnSpc>
              <a:buNone/>
            </a:pPr>
            <a:r>
              <a:rPr lang="ja-JP" altLang="en-US" sz="2200" dirty="0" smtClean="0">
                <a:ea typeface="HG丸ｺﾞｼｯｸM-PRO" pitchFamily="50" charset="-128"/>
              </a:rPr>
              <a:t>・ホームページ</a:t>
            </a:r>
            <a:endParaRPr lang="ja-JP" altLang="en-US" sz="2200" dirty="0">
              <a:ea typeface="富士ポップＰ" pitchFamily="50" charset="-128"/>
            </a:endParaRPr>
          </a:p>
        </p:txBody>
      </p:sp>
      <p:sp>
        <p:nvSpPr>
          <p:cNvPr id="13321" name="Rectangle 9"/>
          <p:cNvSpPr>
            <a:spLocks noChangeArrowheads="1"/>
          </p:cNvSpPr>
          <p:nvPr/>
        </p:nvSpPr>
        <p:spPr bwMode="auto">
          <a:xfrm>
            <a:off x="448617" y="4077072"/>
            <a:ext cx="3386445" cy="59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2794" rIns="82296" bIns="42794"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2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rPr>
              <a:t>広報・啓発事業</a:t>
            </a:r>
            <a:r>
              <a:rPr lang="ja-JP" altLang="en-US" sz="15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rPr>
              <a:t>（人材育成）</a:t>
            </a:r>
          </a:p>
        </p:txBody>
      </p:sp>
      <p:sp>
        <p:nvSpPr>
          <p:cNvPr id="11" name="Rectangle 7"/>
          <p:cNvSpPr>
            <a:spLocks noChangeArrowheads="1"/>
          </p:cNvSpPr>
          <p:nvPr/>
        </p:nvSpPr>
        <p:spPr bwMode="auto">
          <a:xfrm>
            <a:off x="5796136" y="1149427"/>
            <a:ext cx="2664296" cy="4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2794" rIns="82296" bIns="42794"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200" b="1" dirty="0" smtClean="0">
                <a:solidFill>
                  <a:srgbClr val="660033"/>
                </a:solidFill>
                <a:latin typeface="Meiryo UI" panose="020B0604030504040204" pitchFamily="50" charset="-128"/>
                <a:ea typeface="Meiryo UI" panose="020B0604030504040204" pitchFamily="50" charset="-128"/>
                <a:cs typeface="Meiryo UI" panose="020B0604030504040204" pitchFamily="50" charset="-128"/>
              </a:rPr>
              <a:t>総合的地域福祉推進</a:t>
            </a:r>
            <a:r>
              <a:rPr lang="ja-JP" altLang="en-US" sz="1200" b="1" dirty="0" smtClean="0">
                <a:solidFill>
                  <a:srgbClr val="660033"/>
                </a:solidFill>
                <a:latin typeface="Meiryo UI" panose="020B0604030504040204" pitchFamily="50" charset="-128"/>
                <a:ea typeface="Meiryo UI" panose="020B0604030504040204" pitchFamily="50" charset="-128"/>
                <a:cs typeface="Meiryo UI" panose="020B0604030504040204" pitchFamily="50" charset="-128"/>
              </a:rPr>
              <a:t>ほか</a:t>
            </a:r>
            <a:endParaRPr lang="ja-JP" altLang="en-US" sz="12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8"/>
          <p:cNvSpPr>
            <a:spLocks noChangeArrowheads="1"/>
          </p:cNvSpPr>
          <p:nvPr/>
        </p:nvSpPr>
        <p:spPr bwMode="auto">
          <a:xfrm>
            <a:off x="5652121" y="1568450"/>
            <a:ext cx="3024336" cy="780430"/>
          </a:xfrm>
          <a:prstGeom prst="rect">
            <a:avLst/>
          </a:prstGeom>
          <a:pattFill prst="pct20">
            <a:fgClr>
              <a:srgbClr val="FF99CC"/>
            </a:fgClr>
            <a:bgClr>
              <a:schemeClr val="bg1"/>
            </a:bgClr>
          </a:pattFill>
          <a:ln w="57150">
            <a:solidFill>
              <a:srgbClr val="FF00FF"/>
            </a:solidFill>
            <a:prstDash val="sysDot"/>
            <a:miter lim="800000"/>
            <a:headEnd/>
            <a:tailEnd/>
          </a:ln>
        </p:spPr>
        <p:txBody>
          <a:bodyPr lIns="91413" tIns="45705" rIns="91413" bIns="45705" anchor="ctr" anchorCtr="0"/>
          <a:lstStyle>
            <a:lvl1pPr marL="374650" indent="-374650"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marL="0" indent="0" eaLnBrk="1" hangingPunct="1">
              <a:lnSpc>
                <a:spcPct val="80000"/>
              </a:lnSpc>
              <a:buNone/>
            </a:pPr>
            <a:r>
              <a:rPr lang="ja-JP" altLang="en-US" sz="2200" dirty="0" smtClean="0">
                <a:ea typeface="HG丸ｺﾞｼｯｸM-PRO" pitchFamily="50" charset="-128"/>
              </a:rPr>
              <a:t>・</a:t>
            </a:r>
            <a:r>
              <a:rPr lang="ja-JP" altLang="en-US" sz="2800" b="1" dirty="0" err="1" smtClean="0">
                <a:latin typeface="Meiryo UI" panose="020B0604030504040204" pitchFamily="50" charset="-128"/>
                <a:ea typeface="Meiryo UI" panose="020B0604030504040204" pitchFamily="50" charset="-128"/>
                <a:cs typeface="Meiryo UI" panose="020B0604030504040204" pitchFamily="50" charset="-128"/>
              </a:rPr>
              <a:t>ひっと</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プラン港北</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lnSpc>
                <a:spcPct val="80000"/>
              </a:lnSpc>
              <a:buNone/>
            </a:pPr>
            <a:r>
              <a:rPr lang="ja-JP" altLang="en-US" sz="2200" dirty="0" smtClean="0">
                <a:ea typeface="HG丸ｺﾞｼｯｸM-PRO" pitchFamily="50" charset="-128"/>
              </a:rPr>
              <a:t>・分科会活動</a:t>
            </a:r>
            <a:endParaRPr lang="ja-JP" altLang="en-US" sz="2200" dirty="0">
              <a:ea typeface="HG丸ｺﾞｼｯｸM-PRO" pitchFamily="50" charset="-128"/>
            </a:endParaRPr>
          </a:p>
        </p:txBody>
      </p:sp>
      <p:sp>
        <p:nvSpPr>
          <p:cNvPr id="14" name="角丸四角形吹き出し 3"/>
          <p:cNvSpPr>
            <a:spLocks noChangeArrowheads="1"/>
          </p:cNvSpPr>
          <p:nvPr/>
        </p:nvSpPr>
        <p:spPr bwMode="auto">
          <a:xfrm>
            <a:off x="448617" y="5824428"/>
            <a:ext cx="7630543" cy="864096"/>
          </a:xfrm>
          <a:prstGeom prst="wedgeRoundRectCallout">
            <a:avLst>
              <a:gd name="adj1" fmla="val -31565"/>
              <a:gd name="adj2" fmla="val -44028"/>
              <a:gd name="adj3" fmla="val 16667"/>
            </a:avLst>
          </a:prstGeom>
          <a:noFill/>
          <a:ln w="9525" algn="ctr">
            <a:solidFill>
              <a:srgbClr val="990033"/>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eaLnBrk="1" hangingPunct="1">
              <a:spcBef>
                <a:spcPct val="0"/>
              </a:spcBef>
              <a:buClrTx/>
              <a:buSzTx/>
              <a:buFontTx/>
              <a:buNone/>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港北区社協は区民</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の皆さまから</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いただいた</a:t>
            </a: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財源</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を咀嚼</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皆</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さま自身の手</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で活用</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していただく仕組み</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を、事務局</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として支える役割</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を担います</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形吹き出し 14"/>
          <p:cNvSpPr/>
          <p:nvPr/>
        </p:nvSpPr>
        <p:spPr>
          <a:xfrm>
            <a:off x="6300192" y="126506"/>
            <a:ext cx="2719034" cy="1022922"/>
          </a:xfrm>
          <a:prstGeom prst="wedgeEllipseCallout">
            <a:avLst>
              <a:gd name="adj1" fmla="val -50857"/>
              <a:gd name="adj2" fmla="val -3579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％は</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区社協</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事業費に充てられます</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2</a:t>
            </a:r>
            <a:r>
              <a:rPr lang="en-US" altLang="ja-JP" sz="2800" dirty="0">
                <a:solidFill>
                  <a:schemeClr val="bg1"/>
                </a:solidFill>
                <a:latin typeface="+mj-ea"/>
                <a:ea typeface="+mj-ea"/>
              </a:rPr>
              <a:t>7</a:t>
            </a:r>
            <a:endParaRPr kumimoji="1" lang="ja-JP" altLang="en-US" sz="2800" dirty="0">
              <a:solidFill>
                <a:schemeClr val="bg1"/>
              </a:solidFill>
              <a:latin typeface="+mj-ea"/>
              <a:ea typeface="+mj-ea"/>
            </a:endParaRPr>
          </a:p>
        </p:txBody>
      </p:sp>
    </p:spTree>
    <p:custDataLst>
      <p:tags r:id="rId1"/>
    </p:custDataLst>
    <p:extLst>
      <p:ext uri="{BB962C8B-B14F-4D97-AF65-F5344CB8AC3E}">
        <p14:creationId xmlns:p14="http://schemas.microsoft.com/office/powerpoint/2010/main" val="234100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 calcmode="lin" valueType="num">
                                      <p:cBhvr additive="base">
                                        <p:cTn id="7" dur="1000" fill="hold"/>
                                        <p:tgtEl>
                                          <p:spTgt spid="33382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38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333827">
                                            <p:txEl>
                                              <p:pRg st="1" end="1"/>
                                            </p:txEl>
                                          </p:spTgt>
                                        </p:tgtEl>
                                        <p:attrNameLst>
                                          <p:attrName>style.visibility</p:attrName>
                                        </p:attrNameLst>
                                      </p:cBhvr>
                                      <p:to>
                                        <p:strVal val="visible"/>
                                      </p:to>
                                    </p:set>
                                    <p:anim calcmode="lin" valueType="num">
                                      <p:cBhvr additive="base">
                                        <p:cTn id="12" dur="1000" fill="hold"/>
                                        <p:tgtEl>
                                          <p:spTgt spid="333827">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33827">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3827">
                                            <p:txEl>
                                              <p:pRg st="2" end="2"/>
                                            </p:txEl>
                                          </p:spTgt>
                                        </p:tgtEl>
                                        <p:attrNameLst>
                                          <p:attrName>style.visibility</p:attrName>
                                        </p:attrNameLst>
                                      </p:cBhvr>
                                      <p:to>
                                        <p:strVal val="visible"/>
                                      </p:to>
                                    </p:set>
                                    <p:anim calcmode="lin" valueType="num">
                                      <p:cBhvr additive="base">
                                        <p:cTn id="16" dur="1000" fill="hold"/>
                                        <p:tgtEl>
                                          <p:spTgt spid="333827">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33827">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2" presetClass="entr" presetSubtype="4" fill="hold" nodeType="afterEffect">
                                  <p:stCondLst>
                                    <p:cond delay="0"/>
                                  </p:stCondLst>
                                  <p:childTnLst>
                                    <p:set>
                                      <p:cBhvr>
                                        <p:cTn id="20" dur="1" fill="hold">
                                          <p:stCondLst>
                                            <p:cond delay="0"/>
                                          </p:stCondLst>
                                        </p:cTn>
                                        <p:tgtEl>
                                          <p:spTgt spid="333827">
                                            <p:txEl>
                                              <p:pRg st="3" end="3"/>
                                            </p:txEl>
                                          </p:spTgt>
                                        </p:tgtEl>
                                        <p:attrNameLst>
                                          <p:attrName>style.visibility</p:attrName>
                                        </p:attrNameLst>
                                      </p:cBhvr>
                                      <p:to>
                                        <p:strVal val="visible"/>
                                      </p:to>
                                    </p:set>
                                    <p:anim calcmode="lin" valueType="num">
                                      <p:cBhvr additive="base">
                                        <p:cTn id="21" dur="1000" fill="hold"/>
                                        <p:tgtEl>
                                          <p:spTgt spid="333827">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33827">
                                            <p:txEl>
                                              <p:pRg st="3" end="3"/>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3000"/>
                            </p:stCondLst>
                            <p:childTnLst>
                              <p:par>
                                <p:cTn id="24" presetID="2" presetClass="entr" presetSubtype="4" fill="hold" nodeType="afterEffect">
                                  <p:stCondLst>
                                    <p:cond delay="0"/>
                                  </p:stCondLst>
                                  <p:childTnLst>
                                    <p:set>
                                      <p:cBhvr>
                                        <p:cTn id="25" dur="1" fill="hold">
                                          <p:stCondLst>
                                            <p:cond delay="0"/>
                                          </p:stCondLst>
                                        </p:cTn>
                                        <p:tgtEl>
                                          <p:spTgt spid="333827">
                                            <p:txEl>
                                              <p:pRg st="4" end="4"/>
                                            </p:txEl>
                                          </p:spTgt>
                                        </p:tgtEl>
                                        <p:attrNameLst>
                                          <p:attrName>style.visibility</p:attrName>
                                        </p:attrNameLst>
                                      </p:cBhvr>
                                      <p:to>
                                        <p:strVal val="visible"/>
                                      </p:to>
                                    </p:set>
                                    <p:anim calcmode="lin" valueType="num">
                                      <p:cBhvr additive="base">
                                        <p:cTn id="26" dur="1000" fill="hold"/>
                                        <p:tgtEl>
                                          <p:spTgt spid="333827">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33827">
                                            <p:txEl>
                                              <p:pRg st="4" end="4"/>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4000"/>
                            </p:stCondLst>
                            <p:childTnLst>
                              <p:par>
                                <p:cTn id="29" presetID="2" presetClass="entr" presetSubtype="4" fill="hold" nodeType="afterEffect">
                                  <p:stCondLst>
                                    <p:cond delay="0"/>
                                  </p:stCondLst>
                                  <p:childTnLst>
                                    <p:set>
                                      <p:cBhvr>
                                        <p:cTn id="30" dur="1" fill="hold">
                                          <p:stCondLst>
                                            <p:cond delay="0"/>
                                          </p:stCondLst>
                                        </p:cTn>
                                        <p:tgtEl>
                                          <p:spTgt spid="333827">
                                            <p:txEl>
                                              <p:pRg st="5" end="5"/>
                                            </p:txEl>
                                          </p:spTgt>
                                        </p:tgtEl>
                                        <p:attrNameLst>
                                          <p:attrName>style.visibility</p:attrName>
                                        </p:attrNameLst>
                                      </p:cBhvr>
                                      <p:to>
                                        <p:strVal val="visible"/>
                                      </p:to>
                                    </p:set>
                                    <p:anim calcmode="lin" valueType="num">
                                      <p:cBhvr additive="base">
                                        <p:cTn id="31" dur="1000" fill="hold"/>
                                        <p:tgtEl>
                                          <p:spTgt spid="333827">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33827">
                                            <p:txEl>
                                              <p:pRg st="5" end="5"/>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0"/>
                            </p:stCondLst>
                            <p:childTnLst>
                              <p:par>
                                <p:cTn id="34" presetID="2" presetClass="entr" presetSubtype="4" fill="hold" nodeType="afterEffect">
                                  <p:stCondLst>
                                    <p:cond delay="0"/>
                                  </p:stCondLst>
                                  <p:childTnLst>
                                    <p:set>
                                      <p:cBhvr>
                                        <p:cTn id="35" dur="1" fill="hold">
                                          <p:stCondLst>
                                            <p:cond delay="0"/>
                                          </p:stCondLst>
                                        </p:cTn>
                                        <p:tgtEl>
                                          <p:spTgt spid="333827">
                                            <p:txEl>
                                              <p:pRg st="6" end="6"/>
                                            </p:txEl>
                                          </p:spTgt>
                                        </p:tgtEl>
                                        <p:attrNameLst>
                                          <p:attrName>style.visibility</p:attrName>
                                        </p:attrNameLst>
                                      </p:cBhvr>
                                      <p:to>
                                        <p:strVal val="visible"/>
                                      </p:to>
                                    </p:set>
                                    <p:anim calcmode="lin" valueType="num">
                                      <p:cBhvr additive="base">
                                        <p:cTn id="36" dur="1000" fill="hold"/>
                                        <p:tgtEl>
                                          <p:spTgt spid="333827">
                                            <p:txEl>
                                              <p:pRg st="6" end="6"/>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33827">
                                            <p:txEl>
                                              <p:pRg st="6" end="6"/>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6000"/>
                            </p:stCondLst>
                            <p:childTnLst>
                              <p:par>
                                <p:cTn id="39" presetID="2" presetClass="entr" presetSubtype="4" fill="hold" nodeType="afterEffect">
                                  <p:stCondLst>
                                    <p:cond delay="0"/>
                                  </p:stCondLst>
                                  <p:childTnLst>
                                    <p:set>
                                      <p:cBhvr>
                                        <p:cTn id="40" dur="1" fill="hold">
                                          <p:stCondLst>
                                            <p:cond delay="0"/>
                                          </p:stCondLst>
                                        </p:cTn>
                                        <p:tgtEl>
                                          <p:spTgt spid="333827">
                                            <p:txEl>
                                              <p:pRg st="7" end="7"/>
                                            </p:txEl>
                                          </p:spTgt>
                                        </p:tgtEl>
                                        <p:attrNameLst>
                                          <p:attrName>style.visibility</p:attrName>
                                        </p:attrNameLst>
                                      </p:cBhvr>
                                      <p:to>
                                        <p:strVal val="visible"/>
                                      </p:to>
                                    </p:set>
                                    <p:anim calcmode="lin" valueType="num">
                                      <p:cBhvr additive="base">
                                        <p:cTn id="41" dur="1000" fill="hold"/>
                                        <p:tgtEl>
                                          <p:spTgt spid="333827">
                                            <p:txEl>
                                              <p:pRg st="7" end="7"/>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338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333828">
                                            <p:txEl>
                                              <p:pRg st="0" end="0"/>
                                            </p:txEl>
                                          </p:spTgt>
                                        </p:tgtEl>
                                      </p:cBhvr>
                                    </p:animEffect>
                                    <p:animScale>
                                      <p:cBhvr>
                                        <p:cTn id="47" dur="250" autoRev="1" fill="hold"/>
                                        <p:tgtEl>
                                          <p:spTgt spid="333828">
                                            <p:txEl>
                                              <p:pRg st="0" end="0"/>
                                            </p:txEl>
                                          </p:spTgt>
                                        </p:tgtEl>
                                      </p:cBhvr>
                                      <p:by x="105000" y="105000"/>
                                    </p:animScale>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333828">
                                            <p:txEl>
                                              <p:pRg st="1" end="1"/>
                                            </p:txEl>
                                          </p:spTgt>
                                        </p:tgtEl>
                                        <p:attrNameLst>
                                          <p:attrName>style.visibility</p:attrName>
                                        </p:attrNameLst>
                                      </p:cBhvr>
                                      <p:to>
                                        <p:strVal val="visible"/>
                                      </p:to>
                                    </p:set>
                                    <p:anim calcmode="lin" valueType="num">
                                      <p:cBhvr additive="base">
                                        <p:cTn id="51" dur="1000" fill="hold"/>
                                        <p:tgtEl>
                                          <p:spTgt spid="333828">
                                            <p:txEl>
                                              <p:pRg st="1" end="1"/>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33828">
                                            <p:txEl>
                                              <p:pRg st="1" end="1"/>
                                            </p:txEl>
                                          </p:spTgt>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1500"/>
                            </p:stCondLst>
                            <p:childTnLst>
                              <p:par>
                                <p:cTn id="54" presetID="2" presetClass="entr" presetSubtype="4" fill="hold" nodeType="afterEffect">
                                  <p:stCondLst>
                                    <p:cond delay="0"/>
                                  </p:stCondLst>
                                  <p:childTnLst>
                                    <p:set>
                                      <p:cBhvr>
                                        <p:cTn id="55" dur="1" fill="hold">
                                          <p:stCondLst>
                                            <p:cond delay="0"/>
                                          </p:stCondLst>
                                        </p:cTn>
                                        <p:tgtEl>
                                          <p:spTgt spid="333828">
                                            <p:txEl>
                                              <p:pRg st="2" end="2"/>
                                            </p:txEl>
                                          </p:spTgt>
                                        </p:tgtEl>
                                        <p:attrNameLst>
                                          <p:attrName>style.visibility</p:attrName>
                                        </p:attrNameLst>
                                      </p:cBhvr>
                                      <p:to>
                                        <p:strVal val="visible"/>
                                      </p:to>
                                    </p:set>
                                    <p:anim calcmode="lin" valueType="num">
                                      <p:cBhvr additive="base">
                                        <p:cTn id="56" dur="1000" fill="hold"/>
                                        <p:tgtEl>
                                          <p:spTgt spid="333828">
                                            <p:txEl>
                                              <p:pRg st="2" end="2"/>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333828">
                                            <p:txEl>
                                              <p:pRg st="2" end="2"/>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33828">
                                            <p:txEl>
                                              <p:pRg st="3" end="3"/>
                                            </p:txEl>
                                          </p:spTgt>
                                        </p:tgtEl>
                                        <p:attrNameLst>
                                          <p:attrName>style.visibility</p:attrName>
                                        </p:attrNameLst>
                                      </p:cBhvr>
                                      <p:to>
                                        <p:strVal val="visible"/>
                                      </p:to>
                                    </p:set>
                                    <p:anim calcmode="lin" valueType="num">
                                      <p:cBhvr additive="base">
                                        <p:cTn id="60" dur="1000" fill="hold"/>
                                        <p:tgtEl>
                                          <p:spTgt spid="333828">
                                            <p:txEl>
                                              <p:pRg st="3" end="3"/>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333828">
                                            <p:txEl>
                                              <p:pRg st="3" end="3"/>
                                            </p:txEl>
                                          </p:spTgt>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2500"/>
                            </p:stCondLst>
                            <p:childTnLst>
                              <p:par>
                                <p:cTn id="63" presetID="2" presetClass="entr" presetSubtype="4" fill="hold" nodeType="afterEffect">
                                  <p:stCondLst>
                                    <p:cond delay="0"/>
                                  </p:stCondLst>
                                  <p:childTnLst>
                                    <p:set>
                                      <p:cBhvr>
                                        <p:cTn id="64" dur="1" fill="hold">
                                          <p:stCondLst>
                                            <p:cond delay="0"/>
                                          </p:stCondLst>
                                        </p:cTn>
                                        <p:tgtEl>
                                          <p:spTgt spid="333828">
                                            <p:txEl>
                                              <p:pRg st="4" end="4"/>
                                            </p:txEl>
                                          </p:spTgt>
                                        </p:tgtEl>
                                        <p:attrNameLst>
                                          <p:attrName>style.visibility</p:attrName>
                                        </p:attrNameLst>
                                      </p:cBhvr>
                                      <p:to>
                                        <p:strVal val="visible"/>
                                      </p:to>
                                    </p:set>
                                    <p:anim calcmode="lin" valueType="num">
                                      <p:cBhvr additive="base">
                                        <p:cTn id="65" dur="1000" fill="hold"/>
                                        <p:tgtEl>
                                          <p:spTgt spid="333828">
                                            <p:txEl>
                                              <p:pRg st="4" end="4"/>
                                            </p:txEl>
                                          </p:spTgt>
                                        </p:tgtEl>
                                        <p:attrNameLst>
                                          <p:attrName>ppt_x</p:attrName>
                                        </p:attrNameLst>
                                      </p:cBhvr>
                                      <p:tavLst>
                                        <p:tav tm="0">
                                          <p:val>
                                            <p:strVal val="#ppt_x"/>
                                          </p:val>
                                        </p:tav>
                                        <p:tav tm="100000">
                                          <p:val>
                                            <p:strVal val="#ppt_x"/>
                                          </p:val>
                                        </p:tav>
                                      </p:tavLst>
                                    </p:anim>
                                    <p:anim calcmode="lin" valueType="num">
                                      <p:cBhvr additive="base">
                                        <p:cTn id="66" dur="1000" fill="hold"/>
                                        <p:tgtEl>
                                          <p:spTgt spid="333828">
                                            <p:txEl>
                                              <p:pRg st="4" end="4"/>
                                            </p:txEl>
                                          </p:spTgt>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 presetClass="entr" presetSubtype="4" fill="hold" nodeType="afterEffect">
                                  <p:stCondLst>
                                    <p:cond delay="0"/>
                                  </p:stCondLst>
                                  <p:childTnLst>
                                    <p:set>
                                      <p:cBhvr>
                                        <p:cTn id="69" dur="1" fill="hold">
                                          <p:stCondLst>
                                            <p:cond delay="0"/>
                                          </p:stCondLst>
                                        </p:cTn>
                                        <p:tgtEl>
                                          <p:spTgt spid="333828">
                                            <p:txEl>
                                              <p:pRg st="5" end="5"/>
                                            </p:txEl>
                                          </p:spTgt>
                                        </p:tgtEl>
                                        <p:attrNameLst>
                                          <p:attrName>style.visibility</p:attrName>
                                        </p:attrNameLst>
                                      </p:cBhvr>
                                      <p:to>
                                        <p:strVal val="visible"/>
                                      </p:to>
                                    </p:set>
                                    <p:anim calcmode="lin" valueType="num">
                                      <p:cBhvr additive="base">
                                        <p:cTn id="70" dur="1000" fill="hold"/>
                                        <p:tgtEl>
                                          <p:spTgt spid="333828">
                                            <p:txEl>
                                              <p:pRg st="5" end="5"/>
                                            </p:txEl>
                                          </p:spTgt>
                                        </p:tgtEl>
                                        <p:attrNameLst>
                                          <p:attrName>ppt_x</p:attrName>
                                        </p:attrNameLst>
                                      </p:cBhvr>
                                      <p:tavLst>
                                        <p:tav tm="0">
                                          <p:val>
                                            <p:strVal val="#ppt_x"/>
                                          </p:val>
                                        </p:tav>
                                        <p:tav tm="100000">
                                          <p:val>
                                            <p:strVal val="#ppt_x"/>
                                          </p:val>
                                        </p:tav>
                                      </p:tavLst>
                                    </p:anim>
                                    <p:anim calcmode="lin" valueType="num">
                                      <p:cBhvr additive="base">
                                        <p:cTn id="71" dur="1000" fill="hold"/>
                                        <p:tgtEl>
                                          <p:spTgt spid="333828">
                                            <p:txEl>
                                              <p:pRg st="5" end="5"/>
                                            </p:txEl>
                                          </p:spTgt>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2" presetClass="entr" presetSubtype="4" fill="hold" nodeType="afterEffect">
                                  <p:stCondLst>
                                    <p:cond delay="0"/>
                                  </p:stCondLst>
                                  <p:childTnLst>
                                    <p:set>
                                      <p:cBhvr>
                                        <p:cTn id="74" dur="1" fill="hold">
                                          <p:stCondLst>
                                            <p:cond delay="0"/>
                                          </p:stCondLst>
                                        </p:cTn>
                                        <p:tgtEl>
                                          <p:spTgt spid="333828">
                                            <p:txEl>
                                              <p:pRg st="6" end="6"/>
                                            </p:txEl>
                                          </p:spTgt>
                                        </p:tgtEl>
                                        <p:attrNameLst>
                                          <p:attrName>style.visibility</p:attrName>
                                        </p:attrNameLst>
                                      </p:cBhvr>
                                      <p:to>
                                        <p:strVal val="visible"/>
                                      </p:to>
                                    </p:set>
                                    <p:anim calcmode="lin" valueType="num">
                                      <p:cBhvr additive="base">
                                        <p:cTn id="75" dur="1000" fill="hold"/>
                                        <p:tgtEl>
                                          <p:spTgt spid="333828">
                                            <p:txEl>
                                              <p:pRg st="6" end="6"/>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33828">
                                            <p:txEl>
                                              <p:pRg st="6" end="6"/>
                                            </p:txEl>
                                          </p:spTgt>
                                        </p:tgtEl>
                                        <p:attrNameLst>
                                          <p:attrName>ppt_y</p:attrName>
                                        </p:attrNameLst>
                                      </p:cBhvr>
                                      <p:tavLst>
                                        <p:tav tm="0">
                                          <p:val>
                                            <p:strVal val="1+#ppt_h/2"/>
                                          </p:val>
                                        </p:tav>
                                        <p:tav tm="100000">
                                          <p:val>
                                            <p:strVal val="#ppt_y"/>
                                          </p:val>
                                        </p:tav>
                                      </p:tavLst>
                                    </p:anim>
                                  </p:childTnLst>
                                </p:cTn>
                              </p:par>
                            </p:childTnLst>
                          </p:cTn>
                        </p:par>
                        <p:par>
                          <p:cTn id="77" fill="hold">
                            <p:stCondLst>
                              <p:cond delay="5500"/>
                            </p:stCondLst>
                            <p:childTnLst>
                              <p:par>
                                <p:cTn id="78" presetID="2" presetClass="entr" presetSubtype="4" fill="hold" nodeType="afterEffect">
                                  <p:stCondLst>
                                    <p:cond delay="0"/>
                                  </p:stCondLst>
                                  <p:childTnLst>
                                    <p:set>
                                      <p:cBhvr>
                                        <p:cTn id="79" dur="1" fill="hold">
                                          <p:stCondLst>
                                            <p:cond delay="0"/>
                                          </p:stCondLst>
                                        </p:cTn>
                                        <p:tgtEl>
                                          <p:spTgt spid="333828">
                                            <p:txEl>
                                              <p:pRg st="7" end="7"/>
                                            </p:txEl>
                                          </p:spTgt>
                                        </p:tgtEl>
                                        <p:attrNameLst>
                                          <p:attrName>style.visibility</p:attrName>
                                        </p:attrNameLst>
                                      </p:cBhvr>
                                      <p:to>
                                        <p:strVal val="visible"/>
                                      </p:to>
                                    </p:set>
                                    <p:anim calcmode="lin" valueType="num">
                                      <p:cBhvr additive="base">
                                        <p:cTn id="80" dur="1000" fill="hold"/>
                                        <p:tgtEl>
                                          <p:spTgt spid="333828">
                                            <p:txEl>
                                              <p:pRg st="7" end="7"/>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33382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333832">
                                            <p:txEl>
                                              <p:pRg st="0" end="0"/>
                                            </p:txEl>
                                          </p:spTgt>
                                        </p:tgtEl>
                                        <p:attrNameLst>
                                          <p:attrName>style.visibility</p:attrName>
                                        </p:attrNameLst>
                                      </p:cBhvr>
                                      <p:to>
                                        <p:strVal val="visible"/>
                                      </p:to>
                                    </p:set>
                                    <p:anim calcmode="lin" valueType="num">
                                      <p:cBhvr additive="base">
                                        <p:cTn id="86" dur="1000" fill="hold"/>
                                        <p:tgtEl>
                                          <p:spTgt spid="333832">
                                            <p:txEl>
                                              <p:pRg st="0" end="0"/>
                                            </p:txEl>
                                          </p:spTgt>
                                        </p:tgtEl>
                                        <p:attrNameLst>
                                          <p:attrName>ppt_x</p:attrName>
                                        </p:attrNameLst>
                                      </p:cBhvr>
                                      <p:tavLst>
                                        <p:tav tm="0">
                                          <p:val>
                                            <p:strVal val="#ppt_x"/>
                                          </p:val>
                                        </p:tav>
                                        <p:tav tm="100000">
                                          <p:val>
                                            <p:strVal val="#ppt_x"/>
                                          </p:val>
                                        </p:tav>
                                      </p:tavLst>
                                    </p:anim>
                                    <p:anim calcmode="lin" valueType="num">
                                      <p:cBhvr additive="base">
                                        <p:cTn id="87" dur="1000" fill="hold"/>
                                        <p:tgtEl>
                                          <p:spTgt spid="333832">
                                            <p:txEl>
                                              <p:pRg st="0" end="0"/>
                                            </p:txEl>
                                          </p:spTgt>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1000"/>
                            </p:stCondLst>
                            <p:childTnLst>
                              <p:par>
                                <p:cTn id="89" presetID="2" presetClass="entr" presetSubtype="4" fill="hold" nodeType="afterEffect">
                                  <p:stCondLst>
                                    <p:cond delay="0"/>
                                  </p:stCondLst>
                                  <p:childTnLst>
                                    <p:set>
                                      <p:cBhvr>
                                        <p:cTn id="90" dur="1" fill="hold">
                                          <p:stCondLst>
                                            <p:cond delay="0"/>
                                          </p:stCondLst>
                                        </p:cTn>
                                        <p:tgtEl>
                                          <p:spTgt spid="333832">
                                            <p:txEl>
                                              <p:pRg st="1" end="1"/>
                                            </p:txEl>
                                          </p:spTgt>
                                        </p:tgtEl>
                                        <p:attrNameLst>
                                          <p:attrName>style.visibility</p:attrName>
                                        </p:attrNameLst>
                                      </p:cBhvr>
                                      <p:to>
                                        <p:strVal val="visible"/>
                                      </p:to>
                                    </p:set>
                                    <p:anim calcmode="lin" valueType="num">
                                      <p:cBhvr additive="base">
                                        <p:cTn id="91" dur="1000" fill="hold"/>
                                        <p:tgtEl>
                                          <p:spTgt spid="333832">
                                            <p:txEl>
                                              <p:pRg st="1" end="1"/>
                                            </p:txEl>
                                          </p:spTgt>
                                        </p:tgtEl>
                                        <p:attrNameLst>
                                          <p:attrName>ppt_x</p:attrName>
                                        </p:attrNameLst>
                                      </p:cBhvr>
                                      <p:tavLst>
                                        <p:tav tm="0">
                                          <p:val>
                                            <p:strVal val="#ppt_x"/>
                                          </p:val>
                                        </p:tav>
                                        <p:tav tm="100000">
                                          <p:val>
                                            <p:strVal val="#ppt_x"/>
                                          </p:val>
                                        </p:tav>
                                      </p:tavLst>
                                    </p:anim>
                                    <p:anim calcmode="lin" valueType="num">
                                      <p:cBhvr additive="base">
                                        <p:cTn id="92" dur="1000" fill="hold"/>
                                        <p:tgtEl>
                                          <p:spTgt spid="333832">
                                            <p:txEl>
                                              <p:pRg st="1" end="1"/>
                                            </p:txEl>
                                          </p:spTgt>
                                        </p:tgtEl>
                                        <p:attrNameLst>
                                          <p:attrName>ppt_y</p:attrName>
                                        </p:attrNameLst>
                                      </p:cBhvr>
                                      <p:tavLst>
                                        <p:tav tm="0">
                                          <p:val>
                                            <p:strVal val="1+#ppt_h/2"/>
                                          </p:val>
                                        </p:tav>
                                        <p:tav tm="100000">
                                          <p:val>
                                            <p:strVal val="#ppt_y"/>
                                          </p:val>
                                        </p:tav>
                                      </p:tavLst>
                                    </p:anim>
                                  </p:childTnLst>
                                </p:cTn>
                              </p:par>
                            </p:childTnLst>
                          </p:cTn>
                        </p:par>
                        <p:par>
                          <p:cTn id="93" fill="hold" nodeType="afterGroup">
                            <p:stCondLst>
                              <p:cond delay="2000"/>
                            </p:stCondLst>
                            <p:childTnLst>
                              <p:par>
                                <p:cTn id="94" presetID="2" presetClass="entr" presetSubtype="4" fill="hold" nodeType="afterEffect">
                                  <p:stCondLst>
                                    <p:cond delay="0"/>
                                  </p:stCondLst>
                                  <p:childTnLst>
                                    <p:set>
                                      <p:cBhvr>
                                        <p:cTn id="95" dur="1" fill="hold">
                                          <p:stCondLst>
                                            <p:cond delay="0"/>
                                          </p:stCondLst>
                                        </p:cTn>
                                        <p:tgtEl>
                                          <p:spTgt spid="333832">
                                            <p:txEl>
                                              <p:pRg st="2" end="2"/>
                                            </p:txEl>
                                          </p:spTgt>
                                        </p:tgtEl>
                                        <p:attrNameLst>
                                          <p:attrName>style.visibility</p:attrName>
                                        </p:attrNameLst>
                                      </p:cBhvr>
                                      <p:to>
                                        <p:strVal val="visible"/>
                                      </p:to>
                                    </p:set>
                                    <p:anim calcmode="lin" valueType="num">
                                      <p:cBhvr additive="base">
                                        <p:cTn id="96" dur="1000" fill="hold"/>
                                        <p:tgtEl>
                                          <p:spTgt spid="333832">
                                            <p:txEl>
                                              <p:pRg st="2" end="2"/>
                                            </p:txEl>
                                          </p:spTgt>
                                        </p:tgtEl>
                                        <p:attrNameLst>
                                          <p:attrName>ppt_x</p:attrName>
                                        </p:attrNameLst>
                                      </p:cBhvr>
                                      <p:tavLst>
                                        <p:tav tm="0">
                                          <p:val>
                                            <p:strVal val="#ppt_x"/>
                                          </p:val>
                                        </p:tav>
                                        <p:tav tm="100000">
                                          <p:val>
                                            <p:strVal val="#ppt_x"/>
                                          </p:val>
                                        </p:tav>
                                      </p:tavLst>
                                    </p:anim>
                                    <p:anim calcmode="lin" valueType="num">
                                      <p:cBhvr additive="base">
                                        <p:cTn id="97" dur="1000" fill="hold"/>
                                        <p:tgtEl>
                                          <p:spTgt spid="3338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2">
                                            <p:txEl>
                                              <p:pRg st="0" end="0"/>
                                            </p:txEl>
                                          </p:spTgt>
                                        </p:tgtEl>
                                        <p:attrNameLst>
                                          <p:attrName>style.visibility</p:attrName>
                                        </p:attrNameLst>
                                      </p:cBhvr>
                                      <p:to>
                                        <p:strVal val="visible"/>
                                      </p:to>
                                    </p:set>
                                    <p:anim calcmode="lin" valueType="num">
                                      <p:cBhvr additive="base">
                                        <p:cTn id="10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0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2">
                                            <p:txEl>
                                              <p:pRg st="1" end="1"/>
                                            </p:txEl>
                                          </p:spTgt>
                                        </p:tgtEl>
                                        <p:attrNameLst>
                                          <p:attrName>style.visibility</p:attrName>
                                        </p:attrNameLst>
                                      </p:cBhvr>
                                      <p:to>
                                        <p:strVal val="visible"/>
                                      </p:to>
                                    </p:set>
                                    <p:anim calcmode="lin" valueType="num">
                                      <p:cBhvr additive="base">
                                        <p:cTn id="10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09"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23528" y="273050"/>
            <a:ext cx="2800724" cy="3587998"/>
          </a:xfrm>
          <a:prstGeom prst="rect">
            <a:avLst/>
          </a:prstGeom>
        </p:spPr>
        <p:txBody>
          <a:bodyPr vert="horz" anchor="b">
            <a:normAutofit fontScale="97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dirty="0" smtClean="0">
                <a:solidFill>
                  <a:srgbClr val="006600"/>
                </a:solidFill>
              </a:rPr>
              <a:t>賛助会員運動～</a:t>
            </a:r>
            <a:endParaRPr lang="en-US" altLang="ja-JP" dirty="0" smtClean="0">
              <a:solidFill>
                <a:srgbClr val="006600"/>
              </a:solidFill>
            </a:endParaRPr>
          </a:p>
          <a:p>
            <a:pPr algn="ctr"/>
            <a:r>
              <a:rPr lang="ja-JP" altLang="en-US" sz="4000" dirty="0" smtClean="0">
                <a:solidFill>
                  <a:srgbClr val="006600"/>
                </a:solidFill>
                <a:latin typeface="HGP創英ﾌﾟﾚｾﾞﾝｽEB" pitchFamily="18" charset="-128"/>
                <a:ea typeface="HGP創英ﾌﾟﾚｾﾞﾝｽEB" pitchFamily="18" charset="-128"/>
              </a:rPr>
              <a:t>実施時期と</a:t>
            </a:r>
            <a:endParaRPr lang="en-US" altLang="ja-JP" sz="4000" dirty="0" smtClean="0">
              <a:solidFill>
                <a:srgbClr val="006600"/>
              </a:solidFill>
              <a:latin typeface="HGP創英ﾌﾟﾚｾﾞﾝｽEB" pitchFamily="18" charset="-128"/>
              <a:ea typeface="HGP創英ﾌﾟﾚｾﾞﾝｽEB" pitchFamily="18" charset="-128"/>
            </a:endParaRPr>
          </a:p>
          <a:p>
            <a:pPr algn="ctr"/>
            <a:r>
              <a:rPr lang="ja-JP" altLang="en-US" sz="4000" dirty="0" smtClean="0">
                <a:solidFill>
                  <a:srgbClr val="006600"/>
                </a:solidFill>
                <a:latin typeface="HGP創英ﾌﾟﾚｾﾞﾝｽEB" pitchFamily="18" charset="-128"/>
                <a:ea typeface="HGP創英ﾌﾟﾚｾﾞﾝｽEB" pitchFamily="18" charset="-128"/>
              </a:rPr>
              <a:t>ふくしの</a:t>
            </a:r>
            <a:r>
              <a:rPr lang="ja-JP" altLang="en-US" sz="4000" dirty="0" err="1" smtClean="0">
                <a:solidFill>
                  <a:srgbClr val="006600"/>
                </a:solidFill>
                <a:latin typeface="HGP創英ﾌﾟﾚｾﾞﾝｽEB" pitchFamily="18" charset="-128"/>
                <a:ea typeface="HGP創英ﾌﾟﾚｾﾞﾝｽEB" pitchFamily="18" charset="-128"/>
              </a:rPr>
              <a:t>まど</a:t>
            </a:r>
            <a:endParaRPr lang="en-US" altLang="ja-JP" sz="4000" dirty="0" smtClean="0">
              <a:solidFill>
                <a:srgbClr val="006600"/>
              </a:solidFill>
              <a:latin typeface="HGP創英ﾌﾟﾚｾﾞﾝｽEB" pitchFamily="18" charset="-128"/>
              <a:ea typeface="HGP創英ﾌﾟﾚｾﾞﾝｽEB" pitchFamily="18" charset="-128"/>
            </a:endParaRPr>
          </a:p>
          <a:p>
            <a:pPr algn="ctr"/>
            <a:r>
              <a:rPr lang="ja-JP" altLang="en-US" sz="2200" dirty="0" smtClean="0">
                <a:solidFill>
                  <a:srgbClr val="006600"/>
                </a:solidFill>
                <a:latin typeface="HGP創英ﾌﾟﾚｾﾞﾝｽEB" pitchFamily="18" charset="-128"/>
                <a:ea typeface="HGP創英ﾌﾟﾚｾﾞﾝｽEB" pitchFamily="18" charset="-128"/>
              </a:rPr>
              <a:t>（港北区社協広報</a:t>
            </a:r>
            <a:endParaRPr lang="en-US" altLang="ja-JP" sz="2200" dirty="0" smtClean="0">
              <a:solidFill>
                <a:srgbClr val="006600"/>
              </a:solidFill>
              <a:latin typeface="HGP創英ﾌﾟﾚｾﾞﾝｽEB" pitchFamily="18" charset="-128"/>
              <a:ea typeface="HGP創英ﾌﾟﾚｾﾞﾝｽEB" pitchFamily="18" charset="-128"/>
            </a:endParaRPr>
          </a:p>
          <a:p>
            <a:pPr algn="ctr"/>
            <a:r>
              <a:rPr lang="ja-JP" altLang="en-US" sz="2200" dirty="0" smtClean="0">
                <a:solidFill>
                  <a:srgbClr val="006600"/>
                </a:solidFill>
                <a:latin typeface="HGP創英ﾌﾟﾚｾﾞﾝｽEB" pitchFamily="18" charset="-128"/>
                <a:ea typeface="HGP創英ﾌﾟﾚｾﾞﾝｽEB" pitchFamily="18" charset="-128"/>
              </a:rPr>
              <a:t>タウンニュース版</a:t>
            </a:r>
            <a:r>
              <a:rPr lang="en-US" altLang="ja-JP" sz="2200" dirty="0" smtClean="0">
                <a:solidFill>
                  <a:srgbClr val="006600"/>
                </a:solidFill>
                <a:latin typeface="HGP創英ﾌﾟﾚｾﾞﾝｽEB" pitchFamily="18" charset="-128"/>
                <a:ea typeface="HGP創英ﾌﾟﾚｾﾞﾝｽEB" pitchFamily="18" charset="-128"/>
              </a:rPr>
              <a:t>)</a:t>
            </a:r>
            <a:endParaRPr lang="en-US" altLang="ja-JP" sz="2200" dirty="0">
              <a:solidFill>
                <a:srgbClr val="006600"/>
              </a:solidFill>
              <a:latin typeface="HGP創英ﾌﾟﾚｾﾞﾝｽEB" pitchFamily="18" charset="-128"/>
              <a:ea typeface="HGP創英ﾌﾟﾚｾﾞﾝｽEB" pitchFamily="18" charset="-128"/>
            </a:endParaRPr>
          </a:p>
          <a:p>
            <a:pPr algn="ctr"/>
            <a:r>
              <a:rPr lang="ja-JP" altLang="en-US" sz="4000" dirty="0" err="1" smtClean="0">
                <a:solidFill>
                  <a:srgbClr val="006600"/>
                </a:solidFill>
                <a:latin typeface="HGP創英ﾌﾟﾚｾﾞﾝｽEB" pitchFamily="18" charset="-128"/>
                <a:ea typeface="HGP創英ﾌﾟﾚｾﾞﾝｽEB" pitchFamily="18" charset="-128"/>
              </a:rPr>
              <a:t>での</a:t>
            </a:r>
            <a:r>
              <a:rPr lang="ja-JP" altLang="en-US" sz="4000" dirty="0" smtClean="0">
                <a:solidFill>
                  <a:srgbClr val="006600"/>
                </a:solidFill>
                <a:latin typeface="HGP創英ﾌﾟﾚｾﾞﾝｽEB" pitchFamily="18" charset="-128"/>
                <a:ea typeface="HGP創英ﾌﾟﾚｾﾞﾝｽEB" pitchFamily="18" charset="-128"/>
              </a:rPr>
              <a:t>周知</a:t>
            </a:r>
            <a:endParaRPr lang="en-US" altLang="ja-JP" sz="4000" dirty="0" smtClean="0">
              <a:solidFill>
                <a:srgbClr val="006600"/>
              </a:solidFill>
              <a:latin typeface="HGP創英ﾌﾟﾚｾﾞﾝｽEB" pitchFamily="18" charset="-128"/>
              <a:ea typeface="HGP創英ﾌﾟﾚｾﾞﾝｽEB" pitchFamily="18" charset="-128"/>
            </a:endParaRPr>
          </a:p>
          <a:p>
            <a:pPr algn="ctr"/>
            <a:r>
              <a:rPr lang="ja-JP" altLang="en-US" sz="1600" dirty="0" smtClean="0">
                <a:solidFill>
                  <a:srgbClr val="006600"/>
                </a:solidFill>
                <a:latin typeface="HGP創英ﾌﾟﾚｾﾞﾝｽEB" pitchFamily="18" charset="-128"/>
                <a:ea typeface="HGP創英ﾌﾟﾚｾﾞﾝｽEB" pitchFamily="18" charset="-128"/>
              </a:rPr>
              <a:t>（５月</a:t>
            </a:r>
            <a:r>
              <a:rPr lang="ja-JP" altLang="en-US" sz="1600" dirty="0">
                <a:solidFill>
                  <a:srgbClr val="006600"/>
                </a:solidFill>
                <a:latin typeface="HGP創英ﾌﾟﾚｾﾞﾝｽEB" pitchFamily="18" charset="-128"/>
                <a:ea typeface="HGP創英ﾌﾟﾚｾﾞﾝｽEB" pitchFamily="18" charset="-128"/>
              </a:rPr>
              <a:t>・７月・９月</a:t>
            </a:r>
            <a:r>
              <a:rPr lang="ja-JP" altLang="en-US" sz="1600" dirty="0" smtClean="0">
                <a:solidFill>
                  <a:srgbClr val="006600"/>
                </a:solidFill>
                <a:latin typeface="HGP創英ﾌﾟﾚｾﾞﾝｽEB" pitchFamily="18" charset="-128"/>
                <a:ea typeface="HGP創英ﾌﾟﾚｾﾞﾝｽEB" pitchFamily="18" charset="-128"/>
              </a:rPr>
              <a:t>・</a:t>
            </a:r>
            <a:r>
              <a:rPr lang="ja-JP" altLang="en-US" sz="1600" dirty="0">
                <a:solidFill>
                  <a:srgbClr val="006600"/>
                </a:solidFill>
                <a:latin typeface="HGP創英ﾌﾟﾚｾﾞﾝｽEB" pitchFamily="18" charset="-128"/>
                <a:ea typeface="HGP創英ﾌﾟﾚｾﾞﾝｽEB" pitchFamily="18" charset="-128"/>
              </a:rPr>
              <a:t>１２</a:t>
            </a:r>
            <a:r>
              <a:rPr lang="ja-JP" altLang="en-US" sz="1600" dirty="0" smtClean="0">
                <a:solidFill>
                  <a:srgbClr val="006600"/>
                </a:solidFill>
                <a:latin typeface="HGP創英ﾌﾟﾚｾﾞﾝｽEB" pitchFamily="18" charset="-128"/>
                <a:ea typeface="HGP創英ﾌﾟﾚｾﾞﾝｽEB" pitchFamily="18" charset="-128"/>
              </a:rPr>
              <a:t>月）</a:t>
            </a:r>
            <a:endParaRPr lang="ja-JP" altLang="en-US" sz="1600" dirty="0">
              <a:solidFill>
                <a:srgbClr val="006600"/>
              </a:solidFill>
              <a:latin typeface="HGP創英ﾌﾟﾚｾﾞﾝｽEB" pitchFamily="18" charset="-128"/>
              <a:ea typeface="HGP創英ﾌﾟﾚｾﾞﾝｽEB" pitchFamily="18" charset="-128"/>
            </a:endParaRPr>
          </a:p>
        </p:txBody>
      </p:sp>
      <p:pic>
        <p:nvPicPr>
          <p:cNvPr id="11" name="図 10"/>
          <p:cNvPicPr>
            <a:picLocks noChangeAspect="1"/>
          </p:cNvPicPr>
          <p:nvPr/>
        </p:nvPicPr>
        <p:blipFill rotWithShape="1">
          <a:blip r:embed="rId2"/>
          <a:srcRect l="58665" t="42559" r="21780" b="13146"/>
          <a:stretch/>
        </p:blipFill>
        <p:spPr>
          <a:xfrm>
            <a:off x="323528" y="4531715"/>
            <a:ext cx="1726579" cy="2198957"/>
          </a:xfrm>
          <a:prstGeom prst="rect">
            <a:avLst/>
          </a:prstGeom>
        </p:spPr>
      </p:pic>
      <p:pic>
        <p:nvPicPr>
          <p:cNvPr id="13" name="図 12"/>
          <p:cNvPicPr>
            <a:picLocks noChangeAspect="1"/>
          </p:cNvPicPr>
          <p:nvPr/>
        </p:nvPicPr>
        <p:blipFill rotWithShape="1">
          <a:blip r:embed="rId3"/>
          <a:srcRect l="57748" t="18500" r="22882" b="46063"/>
          <a:stretch/>
        </p:blipFill>
        <p:spPr>
          <a:xfrm>
            <a:off x="2134585" y="4531715"/>
            <a:ext cx="1191720" cy="1225769"/>
          </a:xfrm>
          <a:prstGeom prst="rect">
            <a:avLst/>
          </a:prstGeom>
        </p:spPr>
      </p:pic>
      <p:sp>
        <p:nvSpPr>
          <p:cNvPr id="14" name="テキスト プレースホルダ 7"/>
          <p:cNvSpPr txBox="1">
            <a:spLocks/>
          </p:cNvSpPr>
          <p:nvPr/>
        </p:nvSpPr>
        <p:spPr>
          <a:xfrm>
            <a:off x="323529" y="3967255"/>
            <a:ext cx="3002776" cy="458252"/>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1"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lgn="ctr"/>
            <a:r>
              <a:rPr lang="ja-JP" altLang="en-US" dirty="0" smtClean="0"/>
              <a:t>タウンニュースでの周知</a:t>
            </a:r>
            <a:endParaRPr lang="en-US" altLang="ja-JP" dirty="0" smtClean="0"/>
          </a:p>
        </p:txBody>
      </p:sp>
      <p:graphicFrame>
        <p:nvGraphicFramePr>
          <p:cNvPr id="3" name="表 2"/>
          <p:cNvGraphicFramePr>
            <a:graphicFrameLocks noGrp="1"/>
          </p:cNvGraphicFramePr>
          <p:nvPr>
            <p:extLst>
              <p:ext uri="{D42A27DB-BD31-4B8C-83A1-F6EECF244321}">
                <p14:modId xmlns:p14="http://schemas.microsoft.com/office/powerpoint/2010/main" val="3629250623"/>
              </p:ext>
            </p:extLst>
          </p:nvPr>
        </p:nvGraphicFramePr>
        <p:xfrm>
          <a:off x="3563889" y="430471"/>
          <a:ext cx="4464495" cy="6238889"/>
        </p:xfrm>
        <a:graphic>
          <a:graphicData uri="http://schemas.openxmlformats.org/drawingml/2006/table">
            <a:tbl>
              <a:tblPr firstRow="1" firstCol="1" bandRow="1">
                <a:tableStyleId>{BDBED569-4797-4DF1-A0F4-6AAB3CD982D8}</a:tableStyleId>
              </a:tblPr>
              <a:tblGrid>
                <a:gridCol w="1362049"/>
                <a:gridCol w="1589058"/>
                <a:gridCol w="1513388"/>
              </a:tblGrid>
              <a:tr h="234773">
                <a:tc rowSpan="2">
                  <a:txBody>
                    <a:bodyPr/>
                    <a:lstStyle/>
                    <a:p>
                      <a:pPr algn="ctr" fontAlgn="ctr"/>
                      <a:r>
                        <a:rPr lang="ja-JP" altLang="en-US" sz="1200" u="none" strike="noStrike" dirty="0">
                          <a:effectLst/>
                        </a:rPr>
                        <a:t>地区社協</a:t>
                      </a:r>
                      <a:endParaRPr lang="ja-JP" altLang="en-US" sz="1200" b="1" i="0" u="none" strike="noStrike" dirty="0">
                        <a:solidFill>
                          <a:srgbClr val="FFFFFF"/>
                        </a:solidFill>
                        <a:effectLst/>
                        <a:latin typeface="HGPｺﾞｼｯｸM" panose="020B0600000000000000" pitchFamily="50" charset="-128"/>
                        <a:ea typeface="HGPｺﾞｼｯｸM" panose="020B0600000000000000" pitchFamily="50" charset="-128"/>
                      </a:endParaRPr>
                    </a:p>
                  </a:txBody>
                  <a:tcPr marL="0" marR="0" marT="0" marB="0" anchor="ctr"/>
                </a:tc>
                <a:tc gridSpan="2">
                  <a:txBody>
                    <a:bodyPr/>
                    <a:lstStyle/>
                    <a:p>
                      <a:pPr algn="ctr" fontAlgn="ctr"/>
                      <a:r>
                        <a:rPr lang="en-US" altLang="ja-JP" sz="1200" u="none" strike="noStrike" dirty="0" smtClean="0">
                          <a:effectLst/>
                        </a:rPr>
                        <a:t>27</a:t>
                      </a:r>
                      <a:r>
                        <a:rPr lang="ja-JP" altLang="en-US" sz="1200" u="none" strike="noStrike" dirty="0" smtClean="0">
                          <a:effectLst/>
                        </a:rPr>
                        <a:t>年度</a:t>
                      </a:r>
                      <a:endParaRPr lang="ja-JP" altLang="en-US" sz="12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c hMerge="1">
                  <a:txBody>
                    <a:bodyPr/>
                    <a:lstStyle/>
                    <a:p>
                      <a:endParaRPr kumimoji="1" lang="ja-JP" altLang="en-US"/>
                    </a:p>
                  </a:txBody>
                  <a:tcPr/>
                </a:tc>
              </a:tr>
              <a:tr h="468784">
                <a:tc vMerge="1">
                  <a:txBody>
                    <a:bodyPr/>
                    <a:lstStyle/>
                    <a:p>
                      <a:endParaRPr kumimoji="1" lang="ja-JP" altLang="en-US"/>
                    </a:p>
                  </a:txBody>
                  <a:tcPr/>
                </a:tc>
                <a:tc>
                  <a:txBody>
                    <a:bodyPr/>
                    <a:lstStyle/>
                    <a:p>
                      <a:pPr algn="ctr" fontAlgn="ctr"/>
                      <a:r>
                        <a:rPr lang="ja-JP" altLang="en-US" sz="1800" u="none" strike="noStrike" dirty="0" smtClean="0">
                          <a:effectLst/>
                          <a:latin typeface="+mj-ea"/>
                          <a:ea typeface="+mj-ea"/>
                        </a:rPr>
                        <a:t>開始時期</a:t>
                      </a:r>
                      <a:endParaRPr lang="ja-JP" altLang="en-US" sz="1800" b="1" i="0" u="none" strike="noStrike" dirty="0">
                        <a:solidFill>
                          <a:srgbClr val="FFFFFF"/>
                        </a:solidFill>
                        <a:effectLst/>
                        <a:latin typeface="+mj-ea"/>
                        <a:ea typeface="+mj-ea"/>
                      </a:endParaRPr>
                    </a:p>
                  </a:txBody>
                  <a:tcPr marL="0" marR="0" marT="0" marB="0" anchor="ctr"/>
                </a:tc>
                <a:tc>
                  <a:txBody>
                    <a:bodyPr/>
                    <a:lstStyle/>
                    <a:p>
                      <a:pPr algn="ctr" fontAlgn="ctr"/>
                      <a:r>
                        <a:rPr lang="ja-JP" altLang="en-US" sz="1800" u="none" strike="noStrike" dirty="0" smtClean="0">
                          <a:effectLst/>
                        </a:rPr>
                        <a:t>掲載希望月</a:t>
                      </a:r>
                      <a:endParaRPr lang="ja-JP" altLang="en-US" sz="1800" b="1" i="0" u="none" strike="noStrike" dirty="0">
                        <a:solidFill>
                          <a:srgbClr val="FFFFFF"/>
                        </a:solidFill>
                        <a:effectLst/>
                        <a:latin typeface="HGPｺﾞｼｯｸM" panose="020B0600000000000000" pitchFamily="50" charset="-128"/>
                        <a:ea typeface="HGPｺﾞｼｯｸM" panose="020B0600000000000000" pitchFamily="50" charset="-128"/>
                      </a:endParaRPr>
                    </a:p>
                  </a:txBody>
                  <a:tcPr marL="0" marR="0" marT="0" marB="0" anchor="ctr"/>
                </a:tc>
              </a:tr>
              <a:tr h="413000">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日吉</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en-US" altLang="ja-JP" sz="2000" b="0" u="none" strike="noStrike" dirty="0" smtClean="0">
                          <a:effectLst/>
                          <a:latin typeface="+mj-ea"/>
                          <a:ea typeface="+mj-ea"/>
                        </a:rPr>
                        <a:t>7</a:t>
                      </a:r>
                      <a:r>
                        <a:rPr lang="ja-JP" altLang="en-US" sz="2000" b="0" u="none" strike="noStrike" dirty="0" smtClean="0">
                          <a:effectLst/>
                          <a:latin typeface="+mj-ea"/>
                          <a:ea typeface="+mj-ea"/>
                        </a:rPr>
                        <a:t>～</a:t>
                      </a:r>
                      <a:r>
                        <a:rPr lang="en-US" altLang="ja-JP" sz="2000" b="0" u="none" strike="noStrike" dirty="0" smtClean="0">
                          <a:effectLst/>
                          <a:latin typeface="+mj-ea"/>
                          <a:ea typeface="+mj-ea"/>
                        </a:rPr>
                        <a:t>9</a:t>
                      </a:r>
                      <a:r>
                        <a:rPr lang="ja-JP" altLang="en-US" sz="2000" b="0" u="none" strike="noStrike" dirty="0" smtClean="0">
                          <a:effectLst/>
                          <a:latin typeface="+mj-ea"/>
                          <a:ea typeface="+mj-ea"/>
                        </a:rPr>
                        <a:t>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a:effectLst/>
                        </a:rPr>
                        <a:t>７月</a:t>
                      </a:r>
                      <a:endParaRPr lang="ja-JP" altLang="en-US" sz="2000" b="0" i="0" u="none" strike="noStrike">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綱島</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en-US" altLang="ja-JP" sz="2000" b="0" u="none" strike="noStrike" dirty="0">
                          <a:effectLst/>
                          <a:latin typeface="+mj-ea"/>
                          <a:ea typeface="+mj-ea"/>
                        </a:rPr>
                        <a:t>-</a:t>
                      </a:r>
                      <a:endParaRPr lang="en-US" altLang="ja-JP" sz="2000" b="0" i="0" u="none" strike="noStrike" dirty="0">
                        <a:effectLst/>
                        <a:latin typeface="+mj-ea"/>
                        <a:ea typeface="+mj-ea"/>
                      </a:endParaRPr>
                    </a:p>
                  </a:txBody>
                  <a:tcPr marL="0" marR="0" marT="0" marB="0" anchor="ctr"/>
                </a:tc>
                <a:tc>
                  <a:txBody>
                    <a:bodyPr/>
                    <a:lstStyle/>
                    <a:p>
                      <a:pPr algn="ctr" fontAlgn="ctr"/>
                      <a:r>
                        <a:rPr lang="en-US" altLang="ja-JP" sz="2000" u="none" strike="noStrike">
                          <a:effectLst/>
                        </a:rPr>
                        <a:t>-</a:t>
                      </a:r>
                      <a:endParaRPr lang="en-US" altLang="ja-JP" sz="2000" b="0" i="0" u="none" strike="noStrike">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大曽根</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en-US" altLang="ja-JP" sz="2000" b="0" i="0" u="none" strike="noStrike" dirty="0" smtClean="0">
                          <a:effectLst/>
                          <a:latin typeface="+mj-ea"/>
                          <a:ea typeface="+mj-ea"/>
                        </a:rPr>
                        <a:t>6/15</a:t>
                      </a:r>
                      <a:r>
                        <a:rPr lang="ja-JP" altLang="en-US" sz="2000" b="0" i="0" u="none" strike="noStrike" dirty="0" smtClean="0">
                          <a:effectLst/>
                          <a:latin typeface="+mj-ea"/>
                          <a:ea typeface="+mj-ea"/>
                        </a:rPr>
                        <a:t>～</a:t>
                      </a:r>
                      <a:r>
                        <a:rPr lang="en-US" altLang="ja-JP" sz="2000" b="0" i="0" u="none" strike="noStrike" dirty="0" smtClean="0">
                          <a:effectLst/>
                          <a:latin typeface="+mj-ea"/>
                          <a:ea typeface="+mj-ea"/>
                        </a:rPr>
                        <a:t>9/30</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a:effectLst/>
                        </a:rPr>
                        <a:t>５月</a:t>
                      </a:r>
                      <a:endParaRPr lang="ja-JP" altLang="en-US" sz="2000" b="0" i="0" u="none" strike="noStrike">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樽</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ja-JP" altLang="en-US" sz="2000" b="0" u="none" strike="noStrike" dirty="0">
                          <a:effectLst/>
                          <a:latin typeface="+mj-ea"/>
                          <a:ea typeface="+mj-ea"/>
                        </a:rPr>
                        <a:t>６月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a:effectLst/>
                        </a:rPr>
                        <a:t>７月</a:t>
                      </a:r>
                      <a:endParaRPr lang="ja-JP" altLang="en-US" sz="2000" b="0" i="0" u="none" strike="noStrike">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菊名</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en-US" altLang="ja-JP" sz="2000" b="0" u="none" strike="noStrike" dirty="0">
                          <a:effectLst/>
                          <a:latin typeface="+mj-ea"/>
                          <a:ea typeface="+mj-ea"/>
                        </a:rPr>
                        <a:t>7</a:t>
                      </a:r>
                      <a:r>
                        <a:rPr lang="ja-JP" altLang="en-US" sz="2000" b="0" u="none" strike="noStrike" dirty="0" smtClean="0">
                          <a:effectLst/>
                          <a:latin typeface="+mj-ea"/>
                          <a:ea typeface="+mj-ea"/>
                        </a:rPr>
                        <a:t>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dirty="0">
                          <a:effectLst/>
                        </a:rPr>
                        <a:t>７</a:t>
                      </a:r>
                      <a:r>
                        <a:rPr lang="ja-JP" altLang="en-US" sz="2000" u="none" strike="noStrike" dirty="0" smtClean="0">
                          <a:effectLst/>
                        </a:rPr>
                        <a:t>月</a:t>
                      </a:r>
                      <a:endParaRPr lang="ja-JP" altLang="en-US" sz="20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師岡</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ja-JP" altLang="en-US" sz="2000" b="0" u="none" strike="noStrike" dirty="0" smtClean="0">
                          <a:effectLst/>
                          <a:latin typeface="+mj-ea"/>
                          <a:ea typeface="+mj-ea"/>
                        </a:rPr>
                        <a:t>９～１０月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dirty="0">
                          <a:effectLst/>
                        </a:rPr>
                        <a:t>９月</a:t>
                      </a:r>
                      <a:endParaRPr lang="ja-JP" altLang="en-US" sz="20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大倉山</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ja-JP" altLang="en-US" sz="2000" b="0" u="none" strike="noStrike" dirty="0" smtClean="0">
                          <a:effectLst/>
                          <a:latin typeface="+mj-ea"/>
                          <a:ea typeface="+mj-ea"/>
                        </a:rPr>
                        <a:t>１２～</a:t>
                      </a:r>
                      <a:r>
                        <a:rPr lang="ja-JP" altLang="en-US" sz="2000" b="0" u="none" strike="noStrike" dirty="0">
                          <a:effectLst/>
                          <a:latin typeface="+mj-ea"/>
                          <a:ea typeface="+mj-ea"/>
                        </a:rPr>
                        <a:t>２月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dirty="0" smtClean="0">
                          <a:effectLst/>
                        </a:rPr>
                        <a:t>１２月</a:t>
                      </a:r>
                      <a:endParaRPr lang="ja-JP" altLang="en-US" sz="20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篠原</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ja-JP" altLang="en-US" sz="2000" b="0" u="none" strike="noStrike" dirty="0" smtClean="0">
                          <a:effectLst/>
                          <a:latin typeface="+mj-ea"/>
                          <a:ea typeface="+mj-ea"/>
                        </a:rPr>
                        <a:t>１～２月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dirty="0" smtClean="0">
                          <a:effectLst/>
                        </a:rPr>
                        <a:t>１２月</a:t>
                      </a:r>
                      <a:endParaRPr lang="ja-JP" altLang="en-US" sz="20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城郷</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ja-JP" altLang="en-US" sz="2000" b="0" u="none" strike="noStrike" dirty="0" smtClean="0">
                          <a:effectLst/>
                          <a:latin typeface="+mj-ea"/>
                          <a:ea typeface="+mj-ea"/>
                        </a:rPr>
                        <a:t>８月～９月末</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dirty="0">
                          <a:effectLst/>
                        </a:rPr>
                        <a:t>７月</a:t>
                      </a:r>
                      <a:endParaRPr lang="ja-JP" altLang="en-US" sz="20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新羽</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ja-JP" altLang="en-US" sz="2000" b="0" u="none" strike="noStrike" dirty="0">
                          <a:effectLst/>
                          <a:latin typeface="+mj-ea"/>
                          <a:ea typeface="+mj-ea"/>
                        </a:rPr>
                        <a:t>７</a:t>
                      </a:r>
                      <a:r>
                        <a:rPr lang="ja-JP" altLang="en-US" sz="2000" b="0" u="none" strike="noStrike" dirty="0" smtClean="0">
                          <a:effectLst/>
                          <a:latin typeface="+mj-ea"/>
                          <a:ea typeface="+mj-ea"/>
                        </a:rPr>
                        <a:t>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dirty="0">
                          <a:effectLst/>
                        </a:rPr>
                        <a:t>７月</a:t>
                      </a:r>
                      <a:endParaRPr lang="ja-JP" altLang="en-US" sz="20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新吉田</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ja-JP" altLang="en-US" sz="2000" b="0" u="none" strike="noStrike" dirty="0" smtClean="0">
                          <a:effectLst/>
                          <a:latin typeface="+mj-ea"/>
                          <a:ea typeface="+mj-ea"/>
                        </a:rPr>
                        <a:t>７～９月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dirty="0">
                          <a:effectLst/>
                        </a:rPr>
                        <a:t>７月</a:t>
                      </a:r>
                      <a:endParaRPr lang="ja-JP" altLang="en-US" sz="20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あすなろ</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ja-JP" altLang="en-US" sz="2000" b="0" u="none" strike="noStrike" dirty="0">
                          <a:effectLst/>
                          <a:latin typeface="+mj-ea"/>
                          <a:ea typeface="+mj-ea"/>
                        </a:rPr>
                        <a:t>２月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dirty="0" smtClean="0">
                          <a:effectLst/>
                        </a:rPr>
                        <a:t>１２月</a:t>
                      </a:r>
                      <a:endParaRPr lang="ja-JP" altLang="en-US" sz="20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r>
              <a:tr h="426861">
                <a:tc>
                  <a:txBody>
                    <a:bodyPr/>
                    <a:lstStyle/>
                    <a:p>
                      <a:pPr algn="dist" fontAlgn="ctr"/>
                      <a:r>
                        <a:rPr lang="ja-JP" altLang="en-US" sz="2000" b="1" u="none" strike="noStrike" dirty="0">
                          <a:effectLst/>
                          <a:latin typeface="Meiryo UI" panose="020B0604030504040204" pitchFamily="50" charset="-128"/>
                          <a:ea typeface="Meiryo UI" panose="020B0604030504040204" pitchFamily="50" charset="-128"/>
                          <a:cs typeface="Meiryo UI" panose="020B0604030504040204" pitchFamily="50" charset="-128"/>
                        </a:rPr>
                        <a:t>高田</a:t>
                      </a:r>
                      <a:endParaRPr lang="ja-JP" altLang="en-US" sz="2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3262" marR="83262" marT="0" marB="0" anchor="ctr"/>
                </a:tc>
                <a:tc>
                  <a:txBody>
                    <a:bodyPr/>
                    <a:lstStyle/>
                    <a:p>
                      <a:pPr algn="ctr" fontAlgn="ctr"/>
                      <a:r>
                        <a:rPr lang="ja-JP" altLang="en-US" sz="2000" b="0" u="none" strike="noStrike" dirty="0">
                          <a:effectLst/>
                          <a:latin typeface="+mj-ea"/>
                          <a:ea typeface="+mj-ea"/>
                        </a:rPr>
                        <a:t>７月</a:t>
                      </a:r>
                      <a:endParaRPr lang="ja-JP" altLang="en-US" sz="2000" b="0" i="0" u="none" strike="noStrike" dirty="0">
                        <a:effectLst/>
                        <a:latin typeface="+mj-ea"/>
                        <a:ea typeface="+mj-ea"/>
                      </a:endParaRPr>
                    </a:p>
                  </a:txBody>
                  <a:tcPr marL="0" marR="0" marT="0" marB="0" anchor="ctr"/>
                </a:tc>
                <a:tc>
                  <a:txBody>
                    <a:bodyPr/>
                    <a:lstStyle/>
                    <a:p>
                      <a:pPr algn="ctr" fontAlgn="ctr"/>
                      <a:r>
                        <a:rPr lang="ja-JP" altLang="en-US" sz="2000" u="none" strike="noStrike" dirty="0">
                          <a:effectLst/>
                        </a:rPr>
                        <a:t>７月</a:t>
                      </a:r>
                      <a:endParaRPr lang="ja-JP" altLang="en-US" sz="20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tc>
              </a:tr>
            </a:tbl>
          </a:graphicData>
        </a:graphic>
      </p:graphicFrame>
      <p:sp>
        <p:nvSpPr>
          <p:cNvPr id="7" name="テキスト ボックス 6"/>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2</a:t>
            </a:r>
            <a:r>
              <a:rPr lang="en-US" altLang="ja-JP" sz="2800" dirty="0">
                <a:solidFill>
                  <a:schemeClr val="bg1"/>
                </a:solidFill>
                <a:latin typeface="+mj-ea"/>
                <a:ea typeface="+mj-ea"/>
              </a:rPr>
              <a:t>8</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403609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77423" y="-99392"/>
            <a:ext cx="7467600" cy="1012974"/>
          </a:xfrm>
        </p:spPr>
        <p:txBody>
          <a:bodyPr>
            <a:normAutofit/>
          </a:bodyPr>
          <a:lstStyle/>
          <a:p>
            <a:pPr lvl="0"/>
            <a:r>
              <a:rPr lang="ja-JP" altLang="en-US" sz="4800" dirty="0" smtClean="0">
                <a:solidFill>
                  <a:srgbClr val="006600"/>
                </a:solidFill>
                <a:latin typeface="HGS創英ﾌﾟﾚｾﾞﾝｽEB" pitchFamily="18" charset="-128"/>
                <a:ea typeface="HGS創英ﾌﾟﾚｾﾞﾝｽEB" pitchFamily="18" charset="-128"/>
              </a:rPr>
              <a:t>社会福祉協議会の</a:t>
            </a:r>
            <a:r>
              <a:rPr lang="ja-JP" altLang="en-US" sz="4800" dirty="0">
                <a:solidFill>
                  <a:srgbClr val="006600"/>
                </a:solidFill>
                <a:latin typeface="HGS創英ﾌﾟﾚｾﾞﾝｽEB" pitchFamily="18" charset="-128"/>
                <a:ea typeface="HGS創英ﾌﾟﾚｾﾞﾝｽEB" pitchFamily="18" charset="-128"/>
              </a:rPr>
              <a:t>関係性</a:t>
            </a:r>
            <a:endParaRPr kumimoji="1" lang="ja-JP" altLang="en-US" sz="4800" dirty="0"/>
          </a:p>
        </p:txBody>
      </p:sp>
      <p:sp>
        <p:nvSpPr>
          <p:cNvPr id="26" name="スライド番号プレースホルダ 6"/>
          <p:cNvSpPr>
            <a:spLocks noGrp="1"/>
          </p:cNvSpPr>
          <p:nvPr>
            <p:ph type="sldNum" sz="quarter" idx="15"/>
          </p:nvPr>
        </p:nvSpPr>
        <p:spPr>
          <a:xfrm>
            <a:off x="8959850" y="6545263"/>
            <a:ext cx="841375" cy="268287"/>
          </a:xfrm>
          <a:prstGeom prst="rect">
            <a:avLst/>
          </a:prstGeom>
        </p:spPr>
        <p:txBody>
          <a:bodyPr/>
          <a:lstStyle/>
          <a:p>
            <a:pPr>
              <a:defRPr/>
            </a:pPr>
            <a:fld id="{46C97BF6-0985-46AA-85C5-A802D6226DA3}" type="slidenum">
              <a:rPr lang="en-US" altLang="ja-JP">
                <a:latin typeface="+mn-ea"/>
              </a:rPr>
              <a:pPr>
                <a:defRPr/>
              </a:pPr>
              <a:t>2</a:t>
            </a:fld>
            <a:endParaRPr lang="en-US" altLang="ja-JP">
              <a:latin typeface="+mn-ea"/>
            </a:endParaRPr>
          </a:p>
        </p:txBody>
      </p:sp>
      <p:sp>
        <p:nvSpPr>
          <p:cNvPr id="6" name="コンテンツ プレースホルダー 5"/>
          <p:cNvSpPr>
            <a:spLocks noGrp="1"/>
          </p:cNvSpPr>
          <p:nvPr>
            <p:ph sz="quarter" idx="1"/>
          </p:nvPr>
        </p:nvSpPr>
        <p:spPr>
          <a:xfrm>
            <a:off x="179511" y="5434497"/>
            <a:ext cx="8486113" cy="1666911"/>
          </a:xfrm>
        </p:spPr>
        <p:txBody>
          <a:bodyPr>
            <a:normAutofit fontScale="70000" lnSpcReduction="20000"/>
          </a:bodyPr>
          <a:lstStyle/>
          <a:p>
            <a:r>
              <a:rPr lang="ja-JP" altLang="en-US" sz="2300" dirty="0" smtClean="0">
                <a:latin typeface="HG丸ｺﾞｼｯｸM-PRO" panose="020F0600000000000000" pitchFamily="50" charset="-128"/>
                <a:ea typeface="HG丸ｺﾞｼｯｸM-PRO" panose="020F0600000000000000" pitchFamily="50" charset="-128"/>
              </a:rPr>
              <a:t>担当圏域</a:t>
            </a:r>
            <a:r>
              <a:rPr lang="ja-JP" altLang="en-US" sz="2300" dirty="0">
                <a:latin typeface="HG丸ｺﾞｼｯｸM-PRO" panose="020F0600000000000000" pitchFamily="50" charset="-128"/>
                <a:ea typeface="HG丸ｺﾞｼｯｸM-PRO" panose="020F0600000000000000" pitchFamily="50" charset="-128"/>
              </a:rPr>
              <a:t>ごとに</a:t>
            </a:r>
            <a:r>
              <a:rPr lang="ja-JP" altLang="en-US" sz="2300" dirty="0" smtClean="0">
                <a:latin typeface="HG丸ｺﾞｼｯｸM-PRO" panose="020F0600000000000000" pitchFamily="50" charset="-128"/>
                <a:ea typeface="HG丸ｺﾞｼｯｸM-PRO" panose="020F0600000000000000" pitchFamily="50" charset="-128"/>
              </a:rPr>
              <a:t>、全国</a:t>
            </a:r>
            <a:r>
              <a:rPr lang="ja-JP" altLang="en-US" sz="2300" dirty="0">
                <a:latin typeface="HG丸ｺﾞｼｯｸM-PRO" panose="020F0600000000000000" pitchFamily="50" charset="-128"/>
                <a:ea typeface="HG丸ｺﾞｼｯｸM-PRO" panose="020F0600000000000000" pitchFamily="50" charset="-128"/>
              </a:rPr>
              <a:t>、都道府県、市町村と組織化</a:t>
            </a:r>
            <a:r>
              <a:rPr lang="ja-JP" altLang="en-US" sz="2300" dirty="0" smtClean="0">
                <a:latin typeface="HG丸ｺﾞｼｯｸM-PRO" panose="020F0600000000000000" pitchFamily="50" charset="-128"/>
                <a:ea typeface="HG丸ｺﾞｼｯｸM-PRO" panose="020F0600000000000000" pitchFamily="50" charset="-128"/>
              </a:rPr>
              <a:t>、独立</a:t>
            </a:r>
            <a:r>
              <a:rPr lang="ja-JP" altLang="en-US" sz="2300" dirty="0">
                <a:latin typeface="HG丸ｺﾞｼｯｸM-PRO" panose="020F0600000000000000" pitchFamily="50" charset="-128"/>
                <a:ea typeface="HG丸ｺﾞｼｯｸM-PRO" panose="020F0600000000000000" pitchFamily="50" charset="-128"/>
              </a:rPr>
              <a:t>の社会福祉</a:t>
            </a:r>
            <a:r>
              <a:rPr lang="ja-JP" altLang="en-US" sz="2300" dirty="0" smtClean="0">
                <a:latin typeface="HG丸ｺﾞｼｯｸM-PRO" panose="020F0600000000000000" pitchFamily="50" charset="-128"/>
                <a:ea typeface="HG丸ｺﾞｼｯｸM-PRO" panose="020F0600000000000000" pitchFamily="50" charset="-128"/>
              </a:rPr>
              <a:t>法人</a:t>
            </a:r>
            <a:endParaRPr lang="en-US" altLang="ja-JP" sz="2300" dirty="0">
              <a:latin typeface="HG丸ｺﾞｼｯｸM-PRO" panose="020F0600000000000000" pitchFamily="50" charset="-128"/>
              <a:ea typeface="HG丸ｺﾞｼｯｸM-PRO" panose="020F0600000000000000" pitchFamily="50" charset="-128"/>
            </a:endParaRPr>
          </a:p>
          <a:p>
            <a:pPr marL="0" indent="0">
              <a:buNone/>
            </a:pPr>
            <a:r>
              <a:rPr lang="ja-JP" altLang="en-US" sz="2300" dirty="0" smtClean="0">
                <a:latin typeface="HG丸ｺﾞｼｯｸM-PRO" panose="020F0600000000000000" pitchFamily="50" charset="-128"/>
                <a:ea typeface="HG丸ｺﾞｼｯｸM-PRO" panose="020F0600000000000000" pitchFamily="50" charset="-128"/>
              </a:rPr>
              <a:t>　　（</a:t>
            </a:r>
            <a:r>
              <a:rPr lang="ja-JP" altLang="en-US" sz="2300" dirty="0">
                <a:latin typeface="HG丸ｺﾞｼｯｸM-PRO" panose="020F0600000000000000" pitchFamily="50" charset="-128"/>
                <a:ea typeface="HG丸ｺﾞｼｯｸM-PRO" panose="020F0600000000000000" pitchFamily="50" charset="-128"/>
              </a:rPr>
              <a:t>港北区社協も平成</a:t>
            </a:r>
            <a:r>
              <a:rPr lang="en-US" altLang="ja-JP" sz="2300" dirty="0">
                <a:latin typeface="HG丸ｺﾞｼｯｸM-PRO" panose="020F0600000000000000" pitchFamily="50" charset="-128"/>
                <a:ea typeface="HG丸ｺﾞｼｯｸM-PRO" panose="020F0600000000000000" pitchFamily="50" charset="-128"/>
              </a:rPr>
              <a:t>5</a:t>
            </a:r>
            <a:r>
              <a:rPr lang="ja-JP" altLang="en-US" sz="2300" dirty="0">
                <a:latin typeface="HG丸ｺﾞｼｯｸM-PRO" panose="020F0600000000000000" pitchFamily="50" charset="-128"/>
                <a:ea typeface="HG丸ｺﾞｼｯｸM-PRO" panose="020F0600000000000000" pitchFamily="50" charset="-128"/>
              </a:rPr>
              <a:t>年に法人格を取得</a:t>
            </a:r>
            <a:r>
              <a:rPr lang="ja-JP" altLang="en-US" sz="2300" dirty="0" smtClean="0">
                <a:latin typeface="HG丸ｺﾞｼｯｸM-PRO" panose="020F0600000000000000" pitchFamily="50" charset="-128"/>
                <a:ea typeface="HG丸ｺﾞｼｯｸM-PRO" panose="020F0600000000000000" pitchFamily="50" charset="-128"/>
              </a:rPr>
              <a:t>）</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港北区</a:t>
            </a:r>
            <a:r>
              <a:rPr lang="ja-JP" altLang="en-US" sz="2300" dirty="0" smtClean="0">
                <a:latin typeface="HG丸ｺﾞｼｯｸM-PRO" panose="020F0600000000000000" pitchFamily="50" charset="-128"/>
                <a:ea typeface="HG丸ｺﾞｼｯｸM-PRO" panose="020F0600000000000000" pitchFamily="50" charset="-128"/>
              </a:rPr>
              <a:t>は地区</a:t>
            </a:r>
            <a:r>
              <a:rPr lang="ja-JP" altLang="en-US" sz="2300" dirty="0">
                <a:latin typeface="HG丸ｺﾞｼｯｸM-PRO" panose="020F0600000000000000" pitchFamily="50" charset="-128"/>
                <a:ea typeface="HG丸ｺﾞｼｯｸM-PRO" panose="020F0600000000000000" pitchFamily="50" charset="-128"/>
              </a:rPr>
              <a:t>連合町内会を単位と</a:t>
            </a:r>
            <a:r>
              <a:rPr lang="ja-JP" altLang="en-US" sz="2300" dirty="0" smtClean="0">
                <a:latin typeface="HG丸ｺﾞｼｯｸM-PRO" panose="020F0600000000000000" pitchFamily="50" charset="-128"/>
                <a:ea typeface="HG丸ｺﾞｼｯｸM-PRO" panose="020F0600000000000000" pitchFamily="50" charset="-128"/>
              </a:rPr>
              <a:t>して、</a:t>
            </a:r>
            <a:r>
              <a:rPr lang="en-US" altLang="ja-JP" sz="2300" dirty="0" smtClean="0">
                <a:latin typeface="HG丸ｺﾞｼｯｸM-PRO" panose="020F0600000000000000" pitchFamily="50" charset="-128"/>
                <a:ea typeface="HG丸ｺﾞｼｯｸM-PRO" panose="020F0600000000000000" pitchFamily="50" charset="-128"/>
              </a:rPr>
              <a:t>13</a:t>
            </a:r>
            <a:r>
              <a:rPr lang="ja-JP" altLang="en-US" sz="2300" dirty="0" smtClean="0">
                <a:latin typeface="HG丸ｺﾞｼｯｸM-PRO" panose="020F0600000000000000" pitchFamily="50" charset="-128"/>
                <a:ea typeface="HG丸ｺﾞｼｯｸM-PRO" panose="020F0600000000000000" pitchFamily="50" charset="-128"/>
              </a:rPr>
              <a:t>地区で組織化</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区社協</a:t>
            </a:r>
            <a:r>
              <a:rPr lang="ja-JP" altLang="en-US" sz="2300" dirty="0" smtClean="0">
                <a:latin typeface="HG丸ｺﾞｼｯｸM-PRO" panose="020F0600000000000000" pitchFamily="50" charset="-128"/>
                <a:ea typeface="HG丸ｺﾞｼｯｸM-PRO" panose="020F0600000000000000" pitchFamily="50" charset="-128"/>
              </a:rPr>
              <a:t>は、</a:t>
            </a:r>
            <a:r>
              <a:rPr lang="en-US" altLang="ja-JP" sz="2300" dirty="0" smtClean="0">
                <a:latin typeface="HG丸ｺﾞｼｯｸM-PRO" panose="020F0600000000000000" pitchFamily="50" charset="-128"/>
                <a:ea typeface="HG丸ｺﾞｼｯｸM-PRO" panose="020F0600000000000000" pitchFamily="50" charset="-128"/>
              </a:rPr>
              <a:t>13</a:t>
            </a:r>
            <a:r>
              <a:rPr lang="ja-JP" altLang="en-US" sz="2300" dirty="0" smtClean="0">
                <a:latin typeface="HG丸ｺﾞｼｯｸM-PRO" panose="020F0600000000000000" pitchFamily="50" charset="-128"/>
                <a:ea typeface="HG丸ｺﾞｼｯｸM-PRO" panose="020F0600000000000000" pitchFamily="50" charset="-128"/>
              </a:rPr>
              <a:t>地区社協活動の支援並びに区全域対象にサービス提供</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smtClean="0">
                <a:latin typeface="HG丸ｺﾞｼｯｸM-PRO" panose="020F0600000000000000" pitchFamily="50" charset="-128"/>
                <a:ea typeface="HG丸ｺﾞｼｯｸM-PRO" panose="020F0600000000000000" pitchFamily="50" charset="-128"/>
              </a:rPr>
              <a:t>地区</a:t>
            </a:r>
            <a:r>
              <a:rPr lang="ja-JP" altLang="en-US" sz="2300" dirty="0">
                <a:latin typeface="HG丸ｺﾞｼｯｸM-PRO" panose="020F0600000000000000" pitchFamily="50" charset="-128"/>
                <a:ea typeface="HG丸ｺﾞｼｯｸM-PRO" panose="020F0600000000000000" pitchFamily="50" charset="-128"/>
              </a:rPr>
              <a:t>社協</a:t>
            </a:r>
            <a:r>
              <a:rPr lang="ja-JP" altLang="en-US" sz="2300" dirty="0" smtClean="0">
                <a:latin typeface="HG丸ｺﾞｼｯｸM-PRO" panose="020F0600000000000000" pitchFamily="50" charset="-128"/>
                <a:ea typeface="HG丸ｺﾞｼｯｸM-PRO" panose="020F0600000000000000" pitchFamily="50" charset="-128"/>
              </a:rPr>
              <a:t>は、地区の範囲で高齢者、子育て、</a:t>
            </a:r>
            <a:r>
              <a:rPr lang="ja-JP" altLang="en-US" sz="2300" dirty="0" err="1" smtClean="0">
                <a:latin typeface="HG丸ｺﾞｼｯｸM-PRO" panose="020F0600000000000000" pitchFamily="50" charset="-128"/>
                <a:ea typeface="HG丸ｺﾞｼｯｸM-PRO" panose="020F0600000000000000" pitchFamily="50" charset="-128"/>
              </a:rPr>
              <a:t>障がい</a:t>
            </a:r>
            <a:r>
              <a:rPr lang="ja-JP" altLang="en-US" sz="2300" dirty="0" smtClean="0">
                <a:latin typeface="HG丸ｺﾞｼｯｸM-PRO" panose="020F0600000000000000" pitchFamily="50" charset="-128"/>
                <a:ea typeface="HG丸ｺﾞｼｯｸM-PRO" panose="020F0600000000000000" pitchFamily="50" charset="-128"/>
              </a:rPr>
              <a:t>者支援、地域交流など様々</a:t>
            </a:r>
            <a:r>
              <a:rPr lang="ja-JP" altLang="en-US" sz="2300" dirty="0">
                <a:latin typeface="HG丸ｺﾞｼｯｸM-PRO" panose="020F0600000000000000" pitchFamily="50" charset="-128"/>
                <a:ea typeface="HG丸ｺﾞｼｯｸM-PRO" panose="020F0600000000000000" pitchFamily="50" charset="-128"/>
              </a:rPr>
              <a:t>に</a:t>
            </a:r>
            <a:r>
              <a:rPr lang="ja-JP" altLang="en-US" sz="2300" dirty="0" smtClean="0">
                <a:latin typeface="HG丸ｺﾞｼｯｸM-PRO" panose="020F0600000000000000" pitchFamily="50" charset="-128"/>
                <a:ea typeface="HG丸ｺﾞｼｯｸM-PRO" panose="020F0600000000000000" pitchFamily="50" charset="-128"/>
              </a:rPr>
              <a:t>活動</a:t>
            </a:r>
          </a:p>
          <a:p>
            <a:endParaRPr kumimoji="1" lang="ja-JP" altLang="en-US" dirty="0"/>
          </a:p>
        </p:txBody>
      </p:sp>
      <p:grpSp>
        <p:nvGrpSpPr>
          <p:cNvPr id="11" name="グループ化 10"/>
          <p:cNvGrpSpPr/>
          <p:nvPr/>
        </p:nvGrpSpPr>
        <p:grpSpPr>
          <a:xfrm>
            <a:off x="179512" y="1052736"/>
            <a:ext cx="8190427" cy="3168352"/>
            <a:chOff x="1669465" y="1912914"/>
            <a:chExt cx="7474535" cy="4244004"/>
          </a:xfrm>
        </p:grpSpPr>
        <p:graphicFrame>
          <p:nvGraphicFramePr>
            <p:cNvPr id="4" name="図表 3"/>
            <p:cNvGraphicFramePr/>
            <p:nvPr>
              <p:extLst>
                <p:ext uri="{D42A27DB-BD31-4B8C-83A1-F6EECF244321}">
                  <p14:modId xmlns:p14="http://schemas.microsoft.com/office/powerpoint/2010/main" val="982563393"/>
                </p:ext>
              </p:extLst>
            </p:nvPr>
          </p:nvGraphicFramePr>
          <p:xfrm>
            <a:off x="1669465" y="1912914"/>
            <a:ext cx="7474535" cy="4244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環状矢印 9"/>
            <p:cNvSpPr/>
            <p:nvPr/>
          </p:nvSpPr>
          <p:spPr>
            <a:xfrm rot="6976706">
              <a:off x="4961996" y="2924191"/>
              <a:ext cx="3048913" cy="2092586"/>
            </a:xfrm>
            <a:prstGeom prst="circularArrow">
              <a:avLst>
                <a:gd name="adj1" fmla="val 6614"/>
                <a:gd name="adj2" fmla="val 1142319"/>
                <a:gd name="adj3" fmla="val 20518098"/>
                <a:gd name="adj4" fmla="val 11759300"/>
                <a:gd name="adj5" fmla="val 12927"/>
              </a:avLst>
            </a:prstGeom>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a:solidFill>
                  <a:schemeClr val="tx1"/>
                </a:solidFill>
              </a:endParaRPr>
            </a:p>
          </p:txBody>
        </p:sp>
        <p:sp>
          <p:nvSpPr>
            <p:cNvPr id="23" name="環状矢印 22"/>
            <p:cNvSpPr/>
            <p:nvPr/>
          </p:nvSpPr>
          <p:spPr>
            <a:xfrm rot="14356870">
              <a:off x="2671358" y="3061502"/>
              <a:ext cx="2920973" cy="2190706"/>
            </a:xfrm>
            <a:prstGeom prst="circularArrow">
              <a:avLst>
                <a:gd name="adj1" fmla="val 6614"/>
                <a:gd name="adj2" fmla="val 1142319"/>
                <a:gd name="adj3" fmla="val 20518098"/>
                <a:gd name="adj4" fmla="val 11759300"/>
                <a:gd name="adj5" fmla="val 12927"/>
              </a:avLst>
            </a:prstGeom>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a:solidFill>
                  <a:schemeClr val="tx1"/>
                </a:solidFill>
              </a:endParaRPr>
            </a:p>
          </p:txBody>
        </p:sp>
      </p:grpSp>
      <p:sp>
        <p:nvSpPr>
          <p:cNvPr id="13" name="角丸四角形吹き出し 3"/>
          <p:cNvSpPr>
            <a:spLocks noChangeArrowheads="1"/>
          </p:cNvSpPr>
          <p:nvPr/>
        </p:nvSpPr>
        <p:spPr bwMode="auto">
          <a:xfrm>
            <a:off x="6465352" y="2648790"/>
            <a:ext cx="2200273" cy="2254610"/>
          </a:xfrm>
          <a:prstGeom prst="wedgeRoundRectCallout">
            <a:avLst>
              <a:gd name="adj1" fmla="val -64835"/>
              <a:gd name="adj2" fmla="val 22469"/>
              <a:gd name="adj3" fmla="val 16667"/>
            </a:avLst>
          </a:prstGeom>
          <a:solidFill>
            <a:srgbClr val="FFFFCC"/>
          </a:solidFill>
          <a:ln w="9525" algn="ctr">
            <a:solidFill>
              <a:srgbClr val="990033"/>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a:lnSpc>
                <a:spcPts val="1400"/>
              </a:lnSpc>
              <a:buNone/>
            </a:pPr>
            <a:r>
              <a:rPr lang="ja-JP" altLang="en-US" sz="1600" dirty="0" smtClean="0"/>
              <a:t>隣近所、ボランティアの</a:t>
            </a:r>
            <a:endParaRPr lang="en-US" altLang="ja-JP" sz="1600" dirty="0" smtClean="0"/>
          </a:p>
          <a:p>
            <a:pPr algn="ctr">
              <a:lnSpc>
                <a:spcPts val="1400"/>
              </a:lnSpc>
              <a:buNone/>
            </a:pPr>
            <a:r>
              <a:rPr lang="ja-JP" altLang="en-US" sz="1600" dirty="0" smtClean="0"/>
              <a:t>助けあい活動を</a:t>
            </a:r>
            <a:endParaRPr lang="en-US" altLang="ja-JP" sz="1600" dirty="0" smtClean="0"/>
          </a:p>
          <a:p>
            <a:pPr algn="ctr">
              <a:lnSpc>
                <a:spcPts val="1400"/>
              </a:lnSpc>
              <a:buNone/>
            </a:pPr>
            <a:r>
              <a:rPr lang="ja-JP" altLang="en-US" sz="1600" dirty="0" smtClean="0"/>
              <a:t>制度</a:t>
            </a:r>
            <a:r>
              <a:rPr lang="ja-JP" altLang="en-US" sz="1600" dirty="0"/>
              <a:t>・サービスなど</a:t>
            </a:r>
            <a:r>
              <a:rPr lang="ja-JP" altLang="en-US" sz="1600" dirty="0" smtClean="0"/>
              <a:t>に</a:t>
            </a:r>
            <a:endParaRPr lang="en-US" altLang="ja-JP" sz="1600" dirty="0" smtClean="0"/>
          </a:p>
          <a:p>
            <a:pPr algn="ctr">
              <a:lnSpc>
                <a:spcPts val="1400"/>
              </a:lnSpc>
              <a:buNone/>
            </a:pPr>
            <a:r>
              <a:rPr lang="ja-JP" altLang="en-US" sz="1600" dirty="0" smtClean="0"/>
              <a:t>成長させ、</a:t>
            </a:r>
            <a:endParaRPr lang="en-US" altLang="ja-JP" sz="1600" dirty="0" smtClean="0"/>
          </a:p>
          <a:p>
            <a:pPr algn="ctr">
              <a:lnSpc>
                <a:spcPts val="1400"/>
              </a:lnSpc>
              <a:buNone/>
            </a:pPr>
            <a:r>
              <a:rPr lang="ja-JP" altLang="en-US" sz="1600" dirty="0" smtClean="0"/>
              <a:t>ノウハウ</a:t>
            </a:r>
            <a:r>
              <a:rPr lang="ja-JP" altLang="en-US" sz="1600" dirty="0"/>
              <a:t>や支援</a:t>
            </a:r>
            <a:r>
              <a:rPr lang="ja-JP" altLang="en-US" sz="1600" dirty="0" smtClean="0"/>
              <a:t>の</a:t>
            </a:r>
            <a:endParaRPr lang="en-US" altLang="ja-JP" sz="1600" dirty="0" smtClean="0"/>
          </a:p>
          <a:p>
            <a:pPr algn="ctr">
              <a:lnSpc>
                <a:spcPts val="1400"/>
              </a:lnSpc>
              <a:buNone/>
            </a:pPr>
            <a:r>
              <a:rPr lang="ja-JP" altLang="en-US" sz="1600" dirty="0" smtClean="0"/>
              <a:t>仕組みを還元していく</a:t>
            </a:r>
            <a:endParaRPr lang="en-US" altLang="ja-JP" sz="1600" dirty="0" smtClean="0"/>
          </a:p>
          <a:p>
            <a:pPr algn="ctr">
              <a:lnSpc>
                <a:spcPts val="1400"/>
              </a:lnSpc>
              <a:buNone/>
            </a:pPr>
            <a:r>
              <a:rPr lang="ja-JP" altLang="en-US" sz="1600" dirty="0" smtClean="0"/>
              <a:t>ソーシャルアクションも</a:t>
            </a:r>
            <a:endParaRPr lang="en-US" altLang="ja-JP" sz="1600" dirty="0" smtClean="0"/>
          </a:p>
          <a:p>
            <a:pPr algn="ctr">
              <a:lnSpc>
                <a:spcPts val="1400"/>
              </a:lnSpc>
              <a:buNone/>
            </a:pPr>
            <a:r>
              <a:rPr lang="ja-JP" altLang="en-US" sz="1600" dirty="0" smtClean="0"/>
              <a:t>役割の一つです</a:t>
            </a:r>
            <a:endParaRPr lang="en-US" altLang="ja-JP" sz="1600" dirty="0" smtClean="0"/>
          </a:p>
        </p:txBody>
      </p:sp>
      <p:sp>
        <p:nvSpPr>
          <p:cNvPr id="14" name="スライド番号プレースホルダー 6"/>
          <p:cNvSpPr txBox="1">
            <a:spLocks/>
          </p:cNvSpPr>
          <p:nvPr/>
        </p:nvSpPr>
        <p:spPr>
          <a:xfrm>
            <a:off x="8244408" y="5716104"/>
            <a:ext cx="609600" cy="521208"/>
          </a:xfrm>
          <a:prstGeom prst="rect">
            <a:avLst/>
          </a:prstGeom>
        </p:spPr>
        <p:txBody>
          <a:bodyPr lIns="83613" tIns="41806" rIns="83613" bIns="41806"/>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514">
              <a:defRPr/>
            </a:pPr>
            <a:r>
              <a:rPr lang="ja-JP" altLang="en-US" sz="2800" b="1" dirty="0" smtClean="0">
                <a:solidFill>
                  <a:schemeClr val="bg1"/>
                </a:solidFill>
              </a:rPr>
              <a:t>２</a:t>
            </a:r>
            <a:endParaRPr lang="en-US" altLang="ja-JP" sz="2800" b="1" dirty="0">
              <a:solidFill>
                <a:schemeClr val="bg1"/>
              </a:solidFill>
            </a:endParaRPr>
          </a:p>
        </p:txBody>
      </p:sp>
    </p:spTree>
    <p:extLst>
      <p:ext uri="{BB962C8B-B14F-4D97-AF65-F5344CB8AC3E}">
        <p14:creationId xmlns:p14="http://schemas.microsoft.com/office/powerpoint/2010/main" val="1593363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836712"/>
            <a:ext cx="7920880" cy="634082"/>
          </a:xfrm>
        </p:spPr>
        <p:txBody>
          <a:bodyPr>
            <a:noAutofit/>
          </a:bodyPr>
          <a:lstStyle/>
          <a:p>
            <a:r>
              <a:rPr lang="ja-JP" altLang="en-US" sz="5400" dirty="0" smtClean="0"/>
              <a:t>年末たすけあい募金・運動</a:t>
            </a:r>
            <a:endParaRPr kumimoji="1" lang="ja-JP" altLang="en-US" sz="5400" dirty="0"/>
          </a:p>
        </p:txBody>
      </p:sp>
      <p:sp>
        <p:nvSpPr>
          <p:cNvPr id="3" name="コンテンツ プレースホルダー 2"/>
          <p:cNvSpPr>
            <a:spLocks noGrp="1"/>
          </p:cNvSpPr>
          <p:nvPr>
            <p:ph sz="quarter" idx="1"/>
          </p:nvPr>
        </p:nvSpPr>
        <p:spPr>
          <a:xfrm>
            <a:off x="457200" y="1772816"/>
            <a:ext cx="7467600" cy="4873752"/>
          </a:xfrm>
        </p:spPr>
        <p:txBody>
          <a:bodyPr/>
          <a:lstStyle/>
          <a:p>
            <a:r>
              <a:rPr lang="ja-JP" altLang="en-US" dirty="0" smtClean="0"/>
              <a:t>「年末たすけあい</a:t>
            </a:r>
            <a:r>
              <a:rPr lang="ja-JP" altLang="en-US" dirty="0"/>
              <a:t>運動」は、共同募金運動の一環と</a:t>
            </a:r>
            <a:r>
              <a:rPr lang="ja-JP" altLang="en-US" dirty="0" smtClean="0"/>
              <a:t>して新た</a:t>
            </a:r>
            <a:r>
              <a:rPr lang="ja-JP" altLang="en-US" dirty="0"/>
              <a:t>な年を迎える時期に、支援を必要とする人たちが地域で安心して暮らすことができるよう</a:t>
            </a:r>
            <a:r>
              <a:rPr lang="ja-JP" altLang="en-US" dirty="0" smtClean="0"/>
              <a:t>、さまざま</a:t>
            </a:r>
            <a:r>
              <a:rPr lang="ja-JP" altLang="en-US" dirty="0"/>
              <a:t>な福祉活動を重点的に展開するものです</a:t>
            </a:r>
            <a:r>
              <a:rPr lang="ja-JP" altLang="en-US" dirty="0" smtClean="0"/>
              <a:t>。</a:t>
            </a:r>
            <a:endParaRPr lang="en-US" altLang="ja-JP" dirty="0" smtClean="0"/>
          </a:p>
          <a:p>
            <a:r>
              <a:rPr lang="ja-JP" altLang="en-US" dirty="0" smtClean="0"/>
              <a:t>寄せられた募金の目安額の</a:t>
            </a:r>
            <a:r>
              <a:rPr lang="ja-JP" altLang="en-US" dirty="0" smtClean="0">
                <a:solidFill>
                  <a:srgbClr val="FF3399"/>
                </a:solidFill>
              </a:rPr>
              <a:t>３分の１は区社協</a:t>
            </a:r>
            <a:r>
              <a:rPr lang="ja-JP" altLang="en-US" dirty="0" smtClean="0"/>
              <a:t>、残りの</a:t>
            </a:r>
            <a:r>
              <a:rPr lang="ja-JP" altLang="en-US" dirty="0">
                <a:solidFill>
                  <a:srgbClr val="FF0000"/>
                </a:solidFill>
              </a:rPr>
              <a:t>３</a:t>
            </a:r>
            <a:r>
              <a:rPr lang="ja-JP" altLang="en-US" dirty="0" smtClean="0">
                <a:solidFill>
                  <a:srgbClr val="FF0000"/>
                </a:solidFill>
              </a:rPr>
              <a:t>分の２は地域に還元</a:t>
            </a:r>
            <a:r>
              <a:rPr lang="ja-JP" altLang="en-US" dirty="0" smtClean="0"/>
              <a:t>されます。 </a:t>
            </a:r>
            <a:r>
              <a:rPr lang="en-US" altLang="ja-JP" dirty="0" smtClean="0"/>
              <a:t>※</a:t>
            </a:r>
            <a:r>
              <a:rPr lang="ja-JP" altLang="en-US" dirty="0" smtClean="0"/>
              <a:t>区社協の３分の１についても</a:t>
            </a:r>
            <a:r>
              <a:rPr lang="ja-JP" altLang="en-US" dirty="0" smtClean="0">
                <a:solidFill>
                  <a:srgbClr val="FF3399"/>
                </a:solidFill>
              </a:rPr>
              <a:t>「港北みんなの助成金」の</a:t>
            </a:r>
            <a:r>
              <a:rPr lang="ja-JP" altLang="en-US" dirty="0">
                <a:solidFill>
                  <a:srgbClr val="FF3399"/>
                </a:solidFill>
              </a:rPr>
              <a:t>原</a:t>
            </a:r>
            <a:r>
              <a:rPr lang="ja-JP" altLang="en-US" dirty="0" smtClean="0">
                <a:solidFill>
                  <a:srgbClr val="FF3399"/>
                </a:solidFill>
              </a:rPr>
              <a:t>資</a:t>
            </a:r>
            <a:r>
              <a:rPr lang="ja-JP" altLang="en-US" dirty="0" smtClean="0"/>
              <a:t>として間接的に地域に還元されます。</a:t>
            </a:r>
            <a:endParaRPr lang="en-US" altLang="ja-JP" dirty="0" smtClean="0"/>
          </a:p>
          <a:p>
            <a:r>
              <a:rPr lang="ja-JP" altLang="en-US" dirty="0" smtClean="0"/>
              <a:t>地域への配分としては</a:t>
            </a:r>
            <a:r>
              <a:rPr lang="ja-JP" altLang="en-US" dirty="0" smtClean="0">
                <a:solidFill>
                  <a:srgbClr val="FF0000"/>
                </a:solidFill>
              </a:rPr>
              <a:t>戸別配分</a:t>
            </a:r>
            <a:r>
              <a:rPr lang="ja-JP" altLang="en-US" dirty="0" smtClean="0"/>
              <a:t>（障がい児者、ひとり親世帯等）、</a:t>
            </a:r>
            <a:r>
              <a:rPr lang="ja-JP" altLang="en-US" dirty="0" smtClean="0">
                <a:solidFill>
                  <a:srgbClr val="FF0000"/>
                </a:solidFill>
              </a:rPr>
              <a:t>施設配分</a:t>
            </a:r>
            <a:r>
              <a:rPr lang="ja-JP" altLang="en-US" dirty="0" smtClean="0"/>
              <a:t>（障害者地域作業所等）、</a:t>
            </a:r>
            <a:r>
              <a:rPr lang="ja-JP" altLang="en-US" dirty="0" smtClean="0">
                <a:solidFill>
                  <a:srgbClr val="FF0000"/>
                </a:solidFill>
              </a:rPr>
              <a:t>団体配分</a:t>
            </a:r>
            <a:r>
              <a:rPr lang="ja-JP" altLang="en-US" dirty="0" smtClean="0"/>
              <a:t>（地区社協会員で福祉活動を行っている団体）、</a:t>
            </a:r>
            <a:r>
              <a:rPr lang="ja-JP" altLang="en-US" dirty="0" smtClean="0">
                <a:solidFill>
                  <a:srgbClr val="FF0000"/>
                </a:solidFill>
              </a:rPr>
              <a:t>地区社協の活動推進費</a:t>
            </a:r>
            <a:r>
              <a:rPr lang="ja-JP" altLang="en-US" dirty="0" smtClean="0"/>
              <a:t>となります。</a:t>
            </a:r>
            <a:endParaRPr kumimoji="1" lang="ja-JP" altLang="en-US" dirty="0"/>
          </a:p>
        </p:txBody>
      </p:sp>
      <p:sp>
        <p:nvSpPr>
          <p:cNvPr id="4" name="タイトル 1"/>
          <p:cNvSpPr txBox="1">
            <a:spLocks/>
          </p:cNvSpPr>
          <p:nvPr/>
        </p:nvSpPr>
        <p:spPr>
          <a:xfrm>
            <a:off x="457200" y="116632"/>
            <a:ext cx="7467600" cy="561653"/>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800" dirty="0" smtClean="0">
                <a:solidFill>
                  <a:srgbClr val="006600"/>
                </a:solidFill>
                <a:latin typeface="HGP創英ﾌﾟﾚｾﾞﾝｽEB" pitchFamily="18" charset="-128"/>
                <a:ea typeface="HGP創英ﾌﾟﾚｾﾞﾝｽEB" pitchFamily="18" charset="-128"/>
              </a:rPr>
              <a:t>港北区社協の生活を支えるサービス</a:t>
            </a:r>
            <a:endParaRPr lang="ja-JP" altLang="en-US" sz="2800" dirty="0">
              <a:solidFill>
                <a:srgbClr val="006600"/>
              </a:solidFill>
              <a:latin typeface="HGP創英ﾌﾟﾚｾﾞﾝｽEB" pitchFamily="18" charset="-128"/>
              <a:ea typeface="HGP創英ﾌﾟﾚｾﾞﾝｽEB" pitchFamily="18" charset="-128"/>
            </a:endParaRPr>
          </a:p>
        </p:txBody>
      </p:sp>
      <p:sp>
        <p:nvSpPr>
          <p:cNvPr id="5" name="テキスト ボックス 4"/>
          <p:cNvSpPr txBox="1"/>
          <p:nvPr/>
        </p:nvSpPr>
        <p:spPr>
          <a:xfrm>
            <a:off x="8100392" y="5733256"/>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29</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849033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805356"/>
          </a:xfrm>
        </p:spPr>
        <p:txBody>
          <a:bodyPr>
            <a:noAutofit/>
          </a:bodyPr>
          <a:lstStyle/>
          <a:p>
            <a:r>
              <a:rPr lang="ja-JP" altLang="en-US" sz="4400" dirty="0" smtClean="0">
                <a:solidFill>
                  <a:srgbClr val="006600"/>
                </a:solidFill>
                <a:latin typeface="HGP創英ﾌﾟﾚｾﾞﾝｽEB" pitchFamily="18" charset="-128"/>
                <a:ea typeface="HGP創英ﾌﾟﾚｾﾞﾝｽEB" pitchFamily="18" charset="-128"/>
              </a:rPr>
              <a:t>年末たすけあい運動のながれ</a:t>
            </a:r>
            <a:endParaRPr kumimoji="1" lang="ja-JP" altLang="en-US" sz="4400" dirty="0">
              <a:solidFill>
                <a:srgbClr val="006600"/>
              </a:solidFill>
              <a:latin typeface="HGP創英ﾌﾟﾚｾﾞﾝｽEB" pitchFamily="18" charset="-128"/>
              <a:ea typeface="HGP創英ﾌﾟﾚｾﾞﾝｽEB" pitchFamily="18" charset="-128"/>
            </a:endParaRPr>
          </a:p>
        </p:txBody>
      </p:sp>
      <p:graphicFrame>
        <p:nvGraphicFramePr>
          <p:cNvPr id="13" name="コンテンツ プレースホルダ 12"/>
          <p:cNvGraphicFramePr>
            <a:graphicFrameLocks noGrp="1"/>
          </p:cNvGraphicFramePr>
          <p:nvPr>
            <p:ph sz="quarter" idx="4"/>
            <p:extLst>
              <p:ext uri="{D42A27DB-BD31-4B8C-83A1-F6EECF244321}">
                <p14:modId xmlns:p14="http://schemas.microsoft.com/office/powerpoint/2010/main" val="3181262309"/>
              </p:ext>
            </p:extLst>
          </p:nvPr>
        </p:nvGraphicFramePr>
        <p:xfrm>
          <a:off x="241718" y="4288420"/>
          <a:ext cx="3872433" cy="2222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プレースホルダ 6"/>
          <p:cNvSpPr>
            <a:spLocks noGrp="1"/>
          </p:cNvSpPr>
          <p:nvPr>
            <p:ph type="body" sz="quarter" idx="3"/>
          </p:nvPr>
        </p:nvSpPr>
        <p:spPr>
          <a:xfrm>
            <a:off x="392798" y="3668243"/>
            <a:ext cx="2841823" cy="491128"/>
          </a:xfrm>
        </p:spPr>
        <p:style>
          <a:lnRef idx="2">
            <a:schemeClr val="accent2"/>
          </a:lnRef>
          <a:fillRef idx="1">
            <a:schemeClr val="lt1"/>
          </a:fillRef>
          <a:effectRef idx="0">
            <a:schemeClr val="accent2"/>
          </a:effectRef>
          <a:fontRef idx="minor">
            <a:schemeClr val="dk1"/>
          </a:fontRef>
        </p:style>
        <p:txBody>
          <a:bodyPr/>
          <a:lstStyle/>
          <a:p>
            <a:pPr algn="ctr"/>
            <a:r>
              <a:rPr lang="ja-JP" altLang="en-US" dirty="0">
                <a:solidFill>
                  <a:sysClr val="windowText" lastClr="000000"/>
                </a:solidFill>
              </a:rPr>
              <a:t>地域</a:t>
            </a:r>
            <a:r>
              <a:rPr lang="ja-JP" altLang="en-US" dirty="0" smtClean="0">
                <a:solidFill>
                  <a:sysClr val="windowText" lastClr="000000"/>
                </a:solidFill>
              </a:rPr>
              <a:t>からみたながれ</a:t>
            </a:r>
            <a:endParaRPr kumimoji="1" lang="ja-JP" altLang="en-US" dirty="0">
              <a:solidFill>
                <a:sysClr val="windowText" lastClr="000000"/>
              </a:solidFill>
            </a:endParaRPr>
          </a:p>
        </p:txBody>
      </p:sp>
      <p:sp>
        <p:nvSpPr>
          <p:cNvPr id="60" name="円弧 59"/>
          <p:cNvSpPr/>
          <p:nvPr/>
        </p:nvSpPr>
        <p:spPr>
          <a:xfrm rot="6470638">
            <a:off x="6515413" y="3553415"/>
            <a:ext cx="593725" cy="699770"/>
          </a:xfrm>
          <a:prstGeom prst="arc">
            <a:avLst/>
          </a:prstGeom>
          <a:ln w="88900" cap="rnd">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ja-JP" altLang="en-US"/>
          </a:p>
        </p:txBody>
      </p:sp>
      <p:sp>
        <p:nvSpPr>
          <p:cNvPr id="64" name="Text Box 9"/>
          <p:cNvSpPr txBox="1">
            <a:spLocks noChangeArrowheads="1"/>
          </p:cNvSpPr>
          <p:nvPr/>
        </p:nvSpPr>
        <p:spPr bwMode="auto">
          <a:xfrm>
            <a:off x="5160766" y="4748143"/>
            <a:ext cx="2027757" cy="553065"/>
          </a:xfrm>
          <a:prstGeom prst="rect">
            <a:avLst/>
          </a:prstGeom>
          <a:noFill/>
          <a:ln w="9525" algn="ctr">
            <a:noFill/>
            <a:miter lim="800000"/>
            <a:headEnd/>
            <a:tailEnd/>
          </a:ln>
        </p:spPr>
        <p:txBody>
          <a:bodyPr/>
          <a:lstStyle/>
          <a:p>
            <a:pPr algn="ctr" fontAlgn="base">
              <a:lnSpc>
                <a:spcPct val="120000"/>
              </a:lnSpc>
              <a:spcAft>
                <a:spcPts val="0"/>
              </a:spcAft>
            </a:pPr>
            <a:r>
              <a:rPr lang="ja-JP" b="1"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港北区社協</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8" name="グループ化 7"/>
          <p:cNvGrpSpPr/>
          <p:nvPr/>
        </p:nvGrpSpPr>
        <p:grpSpPr>
          <a:xfrm>
            <a:off x="1691680" y="1127151"/>
            <a:ext cx="6875026" cy="5038153"/>
            <a:chOff x="1706790" y="934052"/>
            <a:chExt cx="6875026" cy="5038153"/>
          </a:xfrm>
        </p:grpSpPr>
        <p:sp>
          <p:nvSpPr>
            <p:cNvPr id="49" name="円弧 48"/>
            <p:cNvSpPr/>
            <p:nvPr/>
          </p:nvSpPr>
          <p:spPr>
            <a:xfrm rot="4799627">
              <a:off x="5572700" y="4705727"/>
              <a:ext cx="593725" cy="699770"/>
            </a:xfrm>
            <a:prstGeom prst="arc">
              <a:avLst/>
            </a:prstGeom>
            <a:ln w="88900" cap="rnd">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ja-JP" altLang="en-US"/>
            </a:p>
          </p:txBody>
        </p:sp>
        <p:sp>
          <p:nvSpPr>
            <p:cNvPr id="58" name="円弧 57"/>
            <p:cNvSpPr/>
            <p:nvPr/>
          </p:nvSpPr>
          <p:spPr>
            <a:xfrm rot="21198254">
              <a:off x="6762610" y="2132017"/>
              <a:ext cx="593725" cy="699770"/>
            </a:xfrm>
            <a:prstGeom prst="arc">
              <a:avLst/>
            </a:prstGeom>
            <a:ln w="88900" cap="rnd">
              <a:solidFill>
                <a:srgbClr val="FF99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ja-JP" altLang="en-US"/>
            </a:p>
          </p:txBody>
        </p:sp>
        <p:sp>
          <p:nvSpPr>
            <p:cNvPr id="40" name="Text Box 19"/>
            <p:cNvSpPr txBox="1">
              <a:spLocks noChangeArrowheads="1"/>
            </p:cNvSpPr>
            <p:nvPr/>
          </p:nvSpPr>
          <p:spPr bwMode="auto">
            <a:xfrm>
              <a:off x="3603956" y="3659589"/>
              <a:ext cx="1616116" cy="1362700"/>
            </a:xfrm>
            <a:prstGeom prst="rect">
              <a:avLst/>
            </a:prstGeom>
            <a:noFill/>
            <a:ln w="9525" algn="ctr">
              <a:noFill/>
              <a:miter lim="800000"/>
              <a:headEnd/>
              <a:tailEnd/>
            </a:ln>
          </p:spPr>
          <p:txBody>
            <a:bodyPr wrap="square">
              <a:noAutofit/>
            </a:bodyPr>
            <a:lstStyle/>
            <a:p>
              <a:pPr fontAlgn="base">
                <a:spcAft>
                  <a:spcPts val="0"/>
                </a:spcAft>
              </a:pPr>
              <a:r>
                <a:rPr lang="ja-JP" altLang="en-US" sz="160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①地区社協を通じた要援護者、施設・団体への配分、②事業費として使用</a:t>
              </a:r>
              <a:endParaRPr lang="ja-JP" sz="1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4" name="Picture 17" descr="j0223642[1]"/>
            <p:cNvPicPr>
              <a:picLocks noChangeAspect="1"/>
            </p:cNvPicPr>
            <p:nvPr/>
          </p:nvPicPr>
          <p:blipFill>
            <a:blip r:embed="rId8" cstate="print"/>
            <a:srcRect/>
            <a:stretch>
              <a:fillRect/>
            </a:stretch>
          </p:blipFill>
          <p:spPr bwMode="auto">
            <a:xfrm>
              <a:off x="6068453" y="1650062"/>
              <a:ext cx="784102" cy="678265"/>
            </a:xfrm>
            <a:prstGeom prst="rect">
              <a:avLst/>
            </a:prstGeom>
            <a:noFill/>
            <a:ln w="9525">
              <a:noFill/>
              <a:miter lim="800000"/>
              <a:headEnd/>
              <a:tailEnd/>
            </a:ln>
          </p:spPr>
        </p:pic>
        <p:sp>
          <p:nvSpPr>
            <p:cNvPr id="45" name="円弧 44"/>
            <p:cNvSpPr/>
            <p:nvPr/>
          </p:nvSpPr>
          <p:spPr>
            <a:xfrm rot="10045216">
              <a:off x="5124978" y="2706272"/>
              <a:ext cx="906486" cy="1331169"/>
            </a:xfrm>
            <a:prstGeom prst="arc">
              <a:avLst/>
            </a:prstGeom>
            <a:ln w="88900" cap="rnd">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ja-JP" altLang="en-US"/>
            </a:p>
          </p:txBody>
        </p:sp>
        <p:sp>
          <p:nvSpPr>
            <p:cNvPr id="46" name="Text Box 19"/>
            <p:cNvSpPr txBox="1">
              <a:spLocks noChangeArrowheads="1"/>
            </p:cNvSpPr>
            <p:nvPr/>
          </p:nvSpPr>
          <p:spPr bwMode="auto">
            <a:xfrm>
              <a:off x="2841557" y="1844824"/>
              <a:ext cx="1802451" cy="921774"/>
            </a:xfrm>
            <a:prstGeom prst="rect">
              <a:avLst/>
            </a:prstGeom>
            <a:noFill/>
            <a:ln w="9525" algn="ctr">
              <a:noFill/>
              <a:miter lim="800000"/>
              <a:headEnd/>
              <a:tailEnd/>
            </a:ln>
          </p:spPr>
          <p:txBody>
            <a:bodyPr/>
            <a:lstStyle/>
            <a:p>
              <a:pPr algn="ctr" fontAlgn="base">
                <a:spcAft>
                  <a:spcPts val="0"/>
                </a:spcAft>
              </a:pPr>
              <a:r>
                <a:rPr lang="ja-JP" altLang="en-US" sz="1600" dirty="0" smtClean="0">
                  <a:solidFill>
                    <a:srgbClr val="FF33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募金</a:t>
              </a:r>
              <a:endParaRPr lang="ja-JP" sz="1600" dirty="0">
                <a:solidFill>
                  <a:srgbClr val="FF33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8" name="Picture 11" descr="j0282376[1]"/>
            <p:cNvPicPr>
              <a:picLocks noChangeAspect="1"/>
            </p:cNvPicPr>
            <p:nvPr/>
          </p:nvPicPr>
          <p:blipFill>
            <a:blip r:embed="rId9" cstate="print"/>
            <a:srcRect/>
            <a:stretch>
              <a:fillRect/>
            </a:stretch>
          </p:blipFill>
          <p:spPr bwMode="auto">
            <a:xfrm>
              <a:off x="4045798" y="2184761"/>
              <a:ext cx="1135424" cy="1021986"/>
            </a:xfrm>
            <a:prstGeom prst="rect">
              <a:avLst/>
            </a:prstGeom>
            <a:noFill/>
            <a:ln w="9525">
              <a:noFill/>
              <a:miter lim="800000"/>
              <a:headEnd/>
              <a:tailEnd/>
            </a:ln>
          </p:spPr>
        </p:pic>
        <p:sp>
          <p:nvSpPr>
            <p:cNvPr id="50" name="円弧 49"/>
            <p:cNvSpPr/>
            <p:nvPr/>
          </p:nvSpPr>
          <p:spPr>
            <a:xfrm rot="19060204">
              <a:off x="3359666" y="2208218"/>
              <a:ext cx="936273" cy="1128661"/>
            </a:xfrm>
            <a:prstGeom prst="arc">
              <a:avLst/>
            </a:prstGeom>
            <a:ln w="88900" cap="rnd">
              <a:solidFill>
                <a:srgbClr val="FF99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ja-JP" altLang="en-US"/>
            </a:p>
          </p:txBody>
        </p:sp>
        <p:sp>
          <p:nvSpPr>
            <p:cNvPr id="51" name="Text Box 9"/>
            <p:cNvSpPr txBox="1">
              <a:spLocks noChangeArrowheads="1"/>
            </p:cNvSpPr>
            <p:nvPr/>
          </p:nvSpPr>
          <p:spPr bwMode="auto">
            <a:xfrm>
              <a:off x="5446625" y="934052"/>
              <a:ext cx="2027757" cy="553065"/>
            </a:xfrm>
            <a:prstGeom prst="rect">
              <a:avLst/>
            </a:prstGeom>
            <a:noFill/>
            <a:ln w="9525" algn="ctr">
              <a:noFill/>
              <a:miter lim="800000"/>
              <a:headEnd/>
              <a:tailEnd/>
            </a:ln>
          </p:spPr>
          <p:txBody>
            <a:bodyPr/>
            <a:lstStyle/>
            <a:p>
              <a:pPr algn="ctr" fontAlgn="base">
                <a:lnSpc>
                  <a:spcPct val="120000"/>
                </a:lnSpc>
                <a:spcAft>
                  <a:spcPts val="0"/>
                </a:spcAft>
              </a:pPr>
              <a:r>
                <a:rPr lang="ja-JP" altLang="en-US" b="1"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県</a:t>
              </a:r>
              <a:r>
                <a:rPr lang="ja-JP" altLang="en-US" b="1" kern="1200" dirty="0" smtClean="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共同募金会</a:t>
              </a:r>
              <a:endParaRPr lang="en-US" altLang="ja-JP" b="1" kern="1200" dirty="0" smtClean="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endParaRPr>
            </a:p>
            <a:p>
              <a:pPr algn="ctr" fontAlgn="base">
                <a:lnSpc>
                  <a:spcPct val="120000"/>
                </a:lnSpc>
                <a:spcAft>
                  <a:spcPts val="0"/>
                </a:spcAft>
              </a:pPr>
              <a:r>
                <a:rPr lang="ja-JP" b="1" kern="1200" dirty="0" smtClean="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港北区</a:t>
              </a:r>
              <a:r>
                <a:rPr lang="ja-JP" altLang="en-US" b="1" kern="1200" dirty="0" smtClean="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支会</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2" name="Text Box 9"/>
            <p:cNvSpPr txBox="1">
              <a:spLocks noChangeArrowheads="1"/>
            </p:cNvSpPr>
            <p:nvPr/>
          </p:nvSpPr>
          <p:spPr bwMode="auto">
            <a:xfrm>
              <a:off x="3569343" y="3246219"/>
              <a:ext cx="2027757" cy="553065"/>
            </a:xfrm>
            <a:prstGeom prst="rect">
              <a:avLst/>
            </a:prstGeom>
            <a:noFill/>
            <a:ln w="9525" algn="ctr">
              <a:noFill/>
              <a:miter lim="800000"/>
              <a:headEnd/>
              <a:tailEnd/>
            </a:ln>
          </p:spPr>
          <p:txBody>
            <a:bodyPr/>
            <a:lstStyle/>
            <a:p>
              <a:pPr algn="ctr" fontAlgn="base">
                <a:lnSpc>
                  <a:spcPct val="120000"/>
                </a:lnSpc>
                <a:spcAft>
                  <a:spcPts val="0"/>
                </a:spcAft>
              </a:pPr>
              <a:r>
                <a:rPr lang="ja-JP" b="1"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地区社協</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53" name="Picture 17" descr="j0223642[1]"/>
            <p:cNvPicPr>
              <a:picLocks noChangeAspect="1"/>
            </p:cNvPicPr>
            <p:nvPr/>
          </p:nvPicPr>
          <p:blipFill>
            <a:blip r:embed="rId8" cstate="print"/>
            <a:srcRect/>
            <a:stretch>
              <a:fillRect/>
            </a:stretch>
          </p:blipFill>
          <p:spPr bwMode="auto">
            <a:xfrm>
              <a:off x="7415979" y="2493011"/>
              <a:ext cx="784102" cy="678265"/>
            </a:xfrm>
            <a:prstGeom prst="rect">
              <a:avLst/>
            </a:prstGeom>
            <a:noFill/>
            <a:ln w="9525">
              <a:noFill/>
              <a:miter lim="800000"/>
              <a:headEnd/>
              <a:tailEnd/>
            </a:ln>
          </p:spPr>
        </p:pic>
        <p:pic>
          <p:nvPicPr>
            <p:cNvPr id="54" name="Picture 17" descr="j0223642[1]"/>
            <p:cNvPicPr>
              <a:picLocks noChangeAspect="1"/>
            </p:cNvPicPr>
            <p:nvPr/>
          </p:nvPicPr>
          <p:blipFill>
            <a:blip r:embed="rId8" cstate="print"/>
            <a:srcRect/>
            <a:stretch>
              <a:fillRect/>
            </a:stretch>
          </p:blipFill>
          <p:spPr bwMode="auto">
            <a:xfrm>
              <a:off x="5820698" y="3858581"/>
              <a:ext cx="784102" cy="678265"/>
            </a:xfrm>
            <a:prstGeom prst="rect">
              <a:avLst/>
            </a:prstGeom>
            <a:noFill/>
            <a:ln w="9525">
              <a:noFill/>
              <a:miter lim="800000"/>
              <a:headEnd/>
              <a:tailEnd/>
            </a:ln>
          </p:spPr>
        </p:pic>
        <p:pic>
          <p:nvPicPr>
            <p:cNvPr id="57" name="Picture 8" descr="j0222469[1]"/>
            <p:cNvPicPr>
              <a:picLocks noChangeAspect="1"/>
            </p:cNvPicPr>
            <p:nvPr/>
          </p:nvPicPr>
          <p:blipFill>
            <a:blip r:embed="rId10" cstate="print"/>
            <a:srcRect/>
            <a:stretch>
              <a:fillRect/>
            </a:stretch>
          </p:blipFill>
          <p:spPr bwMode="auto">
            <a:xfrm>
              <a:off x="1818707" y="1520226"/>
              <a:ext cx="1498037" cy="1505565"/>
            </a:xfrm>
            <a:prstGeom prst="rect">
              <a:avLst/>
            </a:prstGeom>
            <a:noFill/>
            <a:ln w="9525">
              <a:noFill/>
              <a:miter lim="800000"/>
              <a:headEnd/>
              <a:tailEnd/>
            </a:ln>
          </p:spPr>
        </p:pic>
        <p:sp>
          <p:nvSpPr>
            <p:cNvPr id="59" name="円弧 58"/>
            <p:cNvSpPr/>
            <p:nvPr/>
          </p:nvSpPr>
          <p:spPr>
            <a:xfrm rot="17267637">
              <a:off x="5351738" y="2026606"/>
              <a:ext cx="936273" cy="1128661"/>
            </a:xfrm>
            <a:prstGeom prst="arc">
              <a:avLst/>
            </a:prstGeom>
            <a:ln w="88900" cap="rnd">
              <a:solidFill>
                <a:srgbClr val="FF99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endParaRPr lang="ja-JP" altLang="en-US"/>
            </a:p>
          </p:txBody>
        </p:sp>
        <p:sp>
          <p:nvSpPr>
            <p:cNvPr id="61" name="Text Box 9"/>
            <p:cNvSpPr txBox="1">
              <a:spLocks noChangeArrowheads="1"/>
            </p:cNvSpPr>
            <p:nvPr/>
          </p:nvSpPr>
          <p:spPr bwMode="auto">
            <a:xfrm>
              <a:off x="3635896" y="1631282"/>
              <a:ext cx="2027757" cy="553065"/>
            </a:xfrm>
            <a:prstGeom prst="rect">
              <a:avLst/>
            </a:prstGeom>
            <a:noFill/>
            <a:ln w="9525" algn="ctr">
              <a:noFill/>
              <a:miter lim="800000"/>
              <a:headEnd/>
              <a:tailEnd/>
            </a:ln>
          </p:spPr>
          <p:txBody>
            <a:bodyPr/>
            <a:lstStyle/>
            <a:p>
              <a:pPr algn="ctr" fontAlgn="base">
                <a:lnSpc>
                  <a:spcPct val="120000"/>
                </a:lnSpc>
                <a:spcAft>
                  <a:spcPts val="0"/>
                </a:spcAft>
              </a:pPr>
              <a:r>
                <a:rPr lang="ja-JP" altLang="en-US" b="1" dirty="0" smtClean="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町内会</a:t>
              </a:r>
              <a:endParaRPr lang="en-US" altLang="ja-JP" b="1" dirty="0" smtClean="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endParaRPr>
            </a:p>
            <a:p>
              <a:pPr algn="ctr" fontAlgn="base">
                <a:lnSpc>
                  <a:spcPct val="120000"/>
                </a:lnSpc>
                <a:spcAft>
                  <a:spcPts val="0"/>
                </a:spcAft>
              </a:pPr>
              <a:r>
                <a:rPr lang="ja-JP" altLang="en-US" b="1" dirty="0" smtClean="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自治会</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3" name="Text Box 9"/>
            <p:cNvSpPr txBox="1">
              <a:spLocks noChangeArrowheads="1"/>
            </p:cNvSpPr>
            <p:nvPr/>
          </p:nvSpPr>
          <p:spPr bwMode="auto">
            <a:xfrm>
              <a:off x="1706790" y="1305151"/>
              <a:ext cx="2027757" cy="553065"/>
            </a:xfrm>
            <a:prstGeom prst="rect">
              <a:avLst/>
            </a:prstGeom>
            <a:noFill/>
            <a:ln w="9525" algn="ctr">
              <a:noFill/>
              <a:miter lim="800000"/>
              <a:headEnd/>
              <a:tailEnd/>
            </a:ln>
          </p:spPr>
          <p:txBody>
            <a:bodyPr/>
            <a:lstStyle/>
            <a:p>
              <a:pPr algn="just" fontAlgn="base">
                <a:lnSpc>
                  <a:spcPct val="120000"/>
                </a:lnSpc>
                <a:spcAft>
                  <a:spcPts val="0"/>
                </a:spcAft>
              </a:pPr>
              <a:r>
                <a:rPr lang="ja-JP" b="1"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地域のみなさま</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5" name="Text Box 19"/>
            <p:cNvSpPr txBox="1">
              <a:spLocks noChangeArrowheads="1"/>
            </p:cNvSpPr>
            <p:nvPr/>
          </p:nvSpPr>
          <p:spPr bwMode="auto">
            <a:xfrm>
              <a:off x="5004048" y="5373216"/>
              <a:ext cx="1580354" cy="598989"/>
            </a:xfrm>
            <a:prstGeom prst="rect">
              <a:avLst/>
            </a:prstGeom>
            <a:noFill/>
            <a:ln w="9525" algn="ctr">
              <a:noFill/>
              <a:miter lim="800000"/>
              <a:headEnd/>
              <a:tailEnd/>
            </a:ln>
          </p:spPr>
          <p:txBody>
            <a:bodyPr wrap="square">
              <a:noAutofit/>
            </a:bodyPr>
            <a:lstStyle/>
            <a:p>
              <a:pPr fontAlgn="base">
                <a:spcAft>
                  <a:spcPts val="0"/>
                </a:spcAft>
              </a:pPr>
              <a:r>
                <a:rPr lang="ja-JP" altLang="en-US" sz="160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港北みんなの</a:t>
              </a:r>
              <a:endParaRPr lang="en-US" altLang="ja-JP" sz="160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altLang="en-US" sz="160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助成金原資他</a:t>
              </a:r>
              <a:endParaRPr lang="ja-JP" sz="1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6" name="Text Box 9"/>
            <p:cNvSpPr txBox="1">
              <a:spLocks noChangeArrowheads="1"/>
            </p:cNvSpPr>
            <p:nvPr/>
          </p:nvSpPr>
          <p:spPr bwMode="auto">
            <a:xfrm>
              <a:off x="7034242" y="3178999"/>
              <a:ext cx="1547574" cy="866260"/>
            </a:xfrm>
            <a:prstGeom prst="rect">
              <a:avLst/>
            </a:prstGeom>
            <a:noFill/>
            <a:ln w="9525" algn="ctr">
              <a:noFill/>
              <a:miter lim="800000"/>
              <a:headEnd/>
              <a:tailEnd/>
            </a:ln>
          </p:spPr>
          <p:txBody>
            <a:bodyPr/>
            <a:lstStyle/>
            <a:p>
              <a:pPr algn="ctr" fontAlgn="base">
                <a:lnSpc>
                  <a:spcPct val="120000"/>
                </a:lnSpc>
                <a:spcAft>
                  <a:spcPts val="0"/>
                </a:spcAft>
              </a:pPr>
              <a:r>
                <a:rPr lang="ja-JP" altLang="en-US" b="1" dirty="0" smtClean="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神奈川県</a:t>
              </a:r>
              <a:endParaRPr lang="en-US" altLang="ja-JP" b="1" dirty="0" smtClean="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endParaRPr>
            </a:p>
            <a:p>
              <a:pPr algn="ctr" fontAlgn="base">
                <a:lnSpc>
                  <a:spcPct val="120000"/>
                </a:lnSpc>
                <a:spcAft>
                  <a:spcPts val="0"/>
                </a:spcAft>
              </a:pPr>
              <a:r>
                <a:rPr lang="ja-JP" altLang="en-US" b="1" kern="1200" dirty="0" smtClean="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共同募金会</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7" name="Text Box 19"/>
            <p:cNvSpPr txBox="1">
              <a:spLocks noChangeArrowheads="1"/>
            </p:cNvSpPr>
            <p:nvPr/>
          </p:nvSpPr>
          <p:spPr bwMode="auto">
            <a:xfrm>
              <a:off x="5846200" y="3350541"/>
              <a:ext cx="1755278" cy="460887"/>
            </a:xfrm>
            <a:prstGeom prst="rect">
              <a:avLst/>
            </a:prstGeom>
            <a:noFill/>
            <a:ln w="9525" algn="ctr">
              <a:noFill/>
              <a:miter lim="800000"/>
              <a:headEnd/>
              <a:tailEnd/>
            </a:ln>
          </p:spPr>
          <p:txBody>
            <a:bodyPr/>
            <a:lstStyle/>
            <a:p>
              <a:pPr algn="ctr" fontAlgn="base">
                <a:spcAft>
                  <a:spcPts val="0"/>
                </a:spcAft>
              </a:pPr>
              <a:r>
                <a:rPr lang="ja-JP" altLang="en-US" dirty="0" smtClean="0">
                  <a:solidFill>
                    <a:srgbClr val="00B05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配分</a:t>
              </a:r>
              <a:r>
                <a:rPr lang="ja-JP" altLang="en-US" dirty="0">
                  <a:solidFill>
                    <a:srgbClr val="00B05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金</a:t>
              </a:r>
              <a:endParaRPr lang="ja-JP" dirty="0">
                <a:solidFill>
                  <a:srgbClr val="00B05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27" name="テキスト ボックス 26"/>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3</a:t>
            </a:r>
            <a:r>
              <a:rPr lang="en-US" altLang="ja-JP" sz="2800" dirty="0">
                <a:solidFill>
                  <a:schemeClr val="bg1"/>
                </a:solidFill>
                <a:latin typeface="+mj-ea"/>
                <a:ea typeface="+mj-ea"/>
              </a:rPr>
              <a:t>0</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251156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006600"/>
                </a:solidFill>
              </a:rPr>
              <a:t>年末たすけあい運動の　</a:t>
            </a:r>
            <a:r>
              <a:rPr kumimoji="1" lang="ja-JP" altLang="en-US" sz="4800" dirty="0" smtClean="0">
                <a:solidFill>
                  <a:srgbClr val="006600"/>
                </a:solidFill>
                <a:latin typeface="HGP創英ﾌﾟﾚｾﾞﾝｽEB" pitchFamily="18" charset="-128"/>
                <a:ea typeface="HGP創英ﾌﾟﾚｾﾞﾝｽEB" pitchFamily="18" charset="-128"/>
              </a:rPr>
              <a:t>募金と配分</a:t>
            </a:r>
            <a:endParaRPr kumimoji="1" lang="ja-JP" altLang="en-US" sz="4800" dirty="0">
              <a:solidFill>
                <a:srgbClr val="006600"/>
              </a:solidFill>
              <a:latin typeface="HGP創英ﾌﾟﾚｾﾞﾝｽEB" pitchFamily="18" charset="-128"/>
              <a:ea typeface="HGP創英ﾌﾟﾚｾﾞﾝｽEB" pitchFamily="18" charset="-128"/>
            </a:endParaRPr>
          </a:p>
        </p:txBody>
      </p:sp>
      <p:graphicFrame>
        <p:nvGraphicFramePr>
          <p:cNvPr id="5" name="コンテンツ プレースホルダ 4"/>
          <p:cNvGraphicFramePr>
            <a:graphicFrameLocks noGrp="1"/>
          </p:cNvGraphicFramePr>
          <p:nvPr>
            <p:ph sz="quarter" idx="1"/>
          </p:nvPr>
        </p:nvGraphicFramePr>
        <p:xfrm>
          <a:off x="-36512" y="1124744"/>
          <a:ext cx="4474840" cy="5047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コンテンツ プレースホルダ 13"/>
          <p:cNvGraphicFramePr>
            <a:graphicFrameLocks noGrp="1"/>
          </p:cNvGraphicFramePr>
          <p:nvPr>
            <p:ph sz="quarter" idx="2"/>
          </p:nvPr>
        </p:nvGraphicFramePr>
        <p:xfrm>
          <a:off x="5940152" y="2132856"/>
          <a:ext cx="2491879" cy="3888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テキスト ボックス 5"/>
          <p:cNvSpPr txBox="1"/>
          <p:nvPr/>
        </p:nvSpPr>
        <p:spPr>
          <a:xfrm>
            <a:off x="3131840" y="1774557"/>
            <a:ext cx="1728192" cy="64633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r>
              <a:rPr lang="ja-JP" altLang="en-US" dirty="0" smtClean="0">
                <a:solidFill>
                  <a:schemeClr val="bg1"/>
                </a:solidFill>
                <a:latin typeface="+mj-ea"/>
                <a:ea typeface="+mj-ea"/>
              </a:rPr>
              <a:t>地区連合</a:t>
            </a:r>
            <a:endParaRPr lang="en-US" altLang="ja-JP" dirty="0" smtClean="0">
              <a:solidFill>
                <a:schemeClr val="bg1"/>
              </a:solidFill>
              <a:latin typeface="+mj-ea"/>
              <a:ea typeface="+mj-ea"/>
            </a:endParaRPr>
          </a:p>
          <a:p>
            <a:r>
              <a:rPr lang="ja-JP" altLang="en-US" dirty="0" smtClean="0">
                <a:solidFill>
                  <a:schemeClr val="bg1"/>
                </a:solidFill>
                <a:latin typeface="+mj-ea"/>
                <a:ea typeface="+mj-ea"/>
              </a:rPr>
              <a:t>町内会・自治会</a:t>
            </a:r>
            <a:endParaRPr kumimoji="1" lang="ja-JP" altLang="en-US" dirty="0">
              <a:solidFill>
                <a:schemeClr val="bg1"/>
              </a:solidFill>
              <a:latin typeface="+mj-ea"/>
              <a:ea typeface="+mj-ea"/>
            </a:endParaRPr>
          </a:p>
        </p:txBody>
      </p:sp>
      <p:sp>
        <p:nvSpPr>
          <p:cNvPr id="7" name="テキスト ボックス 6"/>
          <p:cNvSpPr txBox="1"/>
          <p:nvPr/>
        </p:nvSpPr>
        <p:spPr>
          <a:xfrm>
            <a:off x="251520" y="4365104"/>
            <a:ext cx="1008112" cy="64633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r>
              <a:rPr lang="ja-JP" altLang="en-US" dirty="0" smtClean="0">
                <a:solidFill>
                  <a:schemeClr val="bg1"/>
                </a:solidFill>
                <a:latin typeface="+mj-ea"/>
                <a:ea typeface="+mj-ea"/>
              </a:rPr>
              <a:t>地区</a:t>
            </a:r>
            <a:endParaRPr lang="en-US" altLang="ja-JP" dirty="0" smtClean="0">
              <a:solidFill>
                <a:schemeClr val="bg1"/>
              </a:solidFill>
              <a:latin typeface="+mj-ea"/>
              <a:ea typeface="+mj-ea"/>
            </a:endParaRPr>
          </a:p>
          <a:p>
            <a:r>
              <a:rPr kumimoji="1" lang="ja-JP" altLang="en-US" dirty="0">
                <a:solidFill>
                  <a:schemeClr val="bg1"/>
                </a:solidFill>
                <a:latin typeface="+mj-ea"/>
                <a:ea typeface="+mj-ea"/>
              </a:rPr>
              <a:t>民児協</a:t>
            </a:r>
          </a:p>
        </p:txBody>
      </p:sp>
      <p:sp>
        <p:nvSpPr>
          <p:cNvPr id="8" name="テキスト ボックス 7"/>
          <p:cNvSpPr txBox="1"/>
          <p:nvPr/>
        </p:nvSpPr>
        <p:spPr>
          <a:xfrm>
            <a:off x="1475656" y="5013176"/>
            <a:ext cx="1008112" cy="646331"/>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ja-JP" altLang="en-US" dirty="0" smtClean="0">
                <a:solidFill>
                  <a:schemeClr val="bg1"/>
                </a:solidFill>
                <a:latin typeface="+mj-ea"/>
                <a:ea typeface="+mj-ea"/>
              </a:rPr>
              <a:t>地区</a:t>
            </a:r>
            <a:endParaRPr lang="en-US" altLang="ja-JP" dirty="0" smtClean="0">
              <a:solidFill>
                <a:schemeClr val="bg1"/>
              </a:solidFill>
              <a:latin typeface="+mj-ea"/>
              <a:ea typeface="+mj-ea"/>
            </a:endParaRPr>
          </a:p>
          <a:p>
            <a:pPr algn="ctr"/>
            <a:r>
              <a:rPr lang="ja-JP" altLang="en-US" dirty="0">
                <a:solidFill>
                  <a:schemeClr val="bg1"/>
                </a:solidFill>
                <a:latin typeface="+mj-ea"/>
                <a:ea typeface="+mj-ea"/>
              </a:rPr>
              <a:t>　</a:t>
            </a:r>
            <a:r>
              <a:rPr lang="ja-JP" altLang="en-US" dirty="0" smtClean="0">
                <a:solidFill>
                  <a:schemeClr val="bg1"/>
                </a:solidFill>
                <a:latin typeface="+mj-ea"/>
                <a:ea typeface="+mj-ea"/>
              </a:rPr>
              <a:t>社協</a:t>
            </a:r>
            <a:endParaRPr kumimoji="1" lang="ja-JP" altLang="en-US" dirty="0">
              <a:solidFill>
                <a:schemeClr val="bg1"/>
              </a:solidFill>
              <a:latin typeface="+mj-ea"/>
              <a:ea typeface="+mj-ea"/>
            </a:endParaRPr>
          </a:p>
        </p:txBody>
      </p:sp>
      <p:sp>
        <p:nvSpPr>
          <p:cNvPr id="20" name="右矢印 19"/>
          <p:cNvSpPr/>
          <p:nvPr/>
        </p:nvSpPr>
        <p:spPr>
          <a:xfrm>
            <a:off x="3779912" y="2420888"/>
            <a:ext cx="1944216" cy="64807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右矢印 20"/>
          <p:cNvSpPr/>
          <p:nvPr/>
        </p:nvSpPr>
        <p:spPr>
          <a:xfrm rot="10800000">
            <a:off x="4788024" y="3789040"/>
            <a:ext cx="1080120" cy="648072"/>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467544" y="5805264"/>
            <a:ext cx="5544616" cy="646331"/>
          </a:xfrm>
          <a:prstGeom prst="rect">
            <a:avLst/>
          </a:prstGeom>
          <a:noFill/>
        </p:spPr>
        <p:txBody>
          <a:bodyPr wrap="square" rtlCol="0">
            <a:spAutoFit/>
          </a:bodyPr>
          <a:lstStyle/>
          <a:p>
            <a:r>
              <a:rPr kumimoji="1" lang="ja-JP" altLang="en-US" dirty="0" smtClean="0"/>
              <a:t>●地区社協を通じ、要援護者、施設・団体への配分</a:t>
            </a:r>
            <a:endParaRPr kumimoji="1" lang="en-US" altLang="ja-JP" dirty="0" smtClean="0"/>
          </a:p>
          <a:p>
            <a:r>
              <a:rPr lang="ja-JP" altLang="en-US" dirty="0" smtClean="0"/>
              <a:t>●地区社協事業費として使用</a:t>
            </a:r>
            <a:endParaRPr kumimoji="1" lang="ja-JP" altLang="en-US" dirty="0"/>
          </a:p>
        </p:txBody>
      </p:sp>
      <p:sp>
        <p:nvSpPr>
          <p:cNvPr id="11" name="テキスト ボックス 10"/>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31</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3769825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6954" y="-87325"/>
            <a:ext cx="7467600" cy="1143000"/>
          </a:xfrm>
        </p:spPr>
        <p:txBody>
          <a:bodyPr>
            <a:normAutofit/>
          </a:bodyPr>
          <a:lstStyle/>
          <a:p>
            <a:r>
              <a:rPr kumimoji="1" lang="ja-JP" altLang="en-US" sz="2800" dirty="0" smtClean="0">
                <a:solidFill>
                  <a:srgbClr val="006600"/>
                </a:solidFill>
              </a:rPr>
              <a:t>年末たすけあい運動の　</a:t>
            </a:r>
            <a:r>
              <a:rPr kumimoji="1" lang="ja-JP" altLang="en-US" sz="4800" dirty="0" smtClean="0">
                <a:solidFill>
                  <a:srgbClr val="006600"/>
                </a:solidFill>
                <a:latin typeface="HGP創英ﾌﾟﾚｾﾞﾝｽEB" pitchFamily="18" charset="-128"/>
                <a:ea typeface="HGP創英ﾌﾟﾚｾﾞﾝｽEB" pitchFamily="18" charset="-128"/>
              </a:rPr>
              <a:t>配分の構成</a:t>
            </a:r>
            <a:endParaRPr kumimoji="1" lang="ja-JP" altLang="en-US" sz="4800" dirty="0">
              <a:solidFill>
                <a:srgbClr val="006600"/>
              </a:solidFill>
              <a:latin typeface="HGP創英ﾌﾟﾚｾﾞﾝｽEB" pitchFamily="18" charset="-128"/>
              <a:ea typeface="HGP創英ﾌﾟﾚｾﾞﾝｽEB" pitchFamily="18" charset="-128"/>
            </a:endParaRPr>
          </a:p>
        </p:txBody>
      </p:sp>
      <p:sp>
        <p:nvSpPr>
          <p:cNvPr id="8" name="正方形/長方形 7"/>
          <p:cNvSpPr/>
          <p:nvPr/>
        </p:nvSpPr>
        <p:spPr>
          <a:xfrm>
            <a:off x="1259632" y="4725144"/>
            <a:ext cx="926706" cy="4305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flipV="1">
            <a:off x="2195736" y="4725144"/>
            <a:ext cx="6408712" cy="1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2195736" y="4005064"/>
            <a:ext cx="6336704" cy="1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195736" y="2996952"/>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3568" y="5157192"/>
            <a:ext cx="43924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直線コネクタ 44"/>
          <p:cNvCxnSpPr/>
          <p:nvPr/>
        </p:nvCxnSpPr>
        <p:spPr>
          <a:xfrm>
            <a:off x="611560" y="1988840"/>
            <a:ext cx="496855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3" name="グループ化 41"/>
          <p:cNvGrpSpPr/>
          <p:nvPr/>
        </p:nvGrpSpPr>
        <p:grpSpPr>
          <a:xfrm>
            <a:off x="-36512" y="1268760"/>
            <a:ext cx="8712968" cy="5184576"/>
            <a:chOff x="-36512" y="1484784"/>
            <a:chExt cx="8712968" cy="5184576"/>
          </a:xfrm>
        </p:grpSpPr>
        <p:sp>
          <p:nvSpPr>
            <p:cNvPr id="6" name="正方形/長方形 5"/>
            <p:cNvSpPr/>
            <p:nvPr/>
          </p:nvSpPr>
          <p:spPr>
            <a:xfrm>
              <a:off x="1259632" y="2189837"/>
              <a:ext cx="926706" cy="101500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259632" y="4200883"/>
              <a:ext cx="926706" cy="73360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259632" y="5365085"/>
              <a:ext cx="926706" cy="102164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606170" y="6380093"/>
              <a:ext cx="56220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2483768" y="4933037"/>
              <a:ext cx="0" cy="44557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4" name="直線矢印コネクタ 13"/>
            <p:cNvCxnSpPr/>
            <p:nvPr/>
          </p:nvCxnSpPr>
          <p:spPr>
            <a:xfrm>
              <a:off x="2483768" y="4212957"/>
              <a:ext cx="0" cy="71862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6" name="正方形/長方形 25"/>
            <p:cNvSpPr/>
            <p:nvPr/>
          </p:nvSpPr>
          <p:spPr>
            <a:xfrm>
              <a:off x="1259632" y="3206300"/>
              <a:ext cx="926706" cy="10081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p:nvPr/>
          </p:nvCxnSpPr>
          <p:spPr>
            <a:xfrm>
              <a:off x="2627784" y="5365085"/>
              <a:ext cx="0" cy="1008112"/>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5" name="直線矢印コネクタ 34"/>
            <p:cNvCxnSpPr/>
            <p:nvPr/>
          </p:nvCxnSpPr>
          <p:spPr>
            <a:xfrm>
              <a:off x="2483768" y="3204845"/>
              <a:ext cx="0" cy="100665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6" name="正方形/長方形 45"/>
            <p:cNvSpPr/>
            <p:nvPr/>
          </p:nvSpPr>
          <p:spPr>
            <a:xfrm>
              <a:off x="1259632" y="1764685"/>
              <a:ext cx="926706" cy="43059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a:off x="2202233" y="1764685"/>
              <a:ext cx="3953943"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627784" y="4140949"/>
              <a:ext cx="2592288" cy="800219"/>
            </a:xfrm>
            <a:prstGeom prst="rect">
              <a:avLst/>
            </a:prstGeom>
            <a:noFill/>
          </p:spPr>
          <p:txBody>
            <a:bodyPr wrap="square" rtlCol="0">
              <a:spAutoFit/>
            </a:bodyPr>
            <a:lstStyle/>
            <a:p>
              <a:r>
                <a:rPr lang="ja-JP" altLang="en-US" sz="3200" dirty="0">
                  <a:latin typeface="HGS創英角ｺﾞｼｯｸUB" pitchFamily="50" charset="-128"/>
                  <a:ea typeface="HGS創英角ｺﾞｼｯｸUB" pitchFamily="50" charset="-128"/>
                </a:rPr>
                <a:t>戸別</a:t>
              </a:r>
              <a:r>
                <a:rPr kumimoji="1" lang="ja-JP" altLang="en-US" sz="3200" dirty="0" smtClean="0">
                  <a:latin typeface="HGS創英角ｺﾞｼｯｸUB" pitchFamily="50" charset="-128"/>
                  <a:ea typeface="HGS創英角ｺﾞｼｯｸUB" pitchFamily="50" charset="-128"/>
                </a:rPr>
                <a:t>配分</a:t>
              </a:r>
              <a:r>
                <a:rPr kumimoji="1" lang="ja-JP" altLang="en-US" dirty="0" smtClean="0"/>
                <a:t>（</a:t>
              </a:r>
              <a:r>
                <a:rPr lang="en-US" altLang="ja-JP" dirty="0"/>
                <a:t>2</a:t>
              </a:r>
              <a:r>
                <a:rPr kumimoji="1" lang="en-US" altLang="ja-JP" dirty="0" smtClean="0"/>
                <a:t>0</a:t>
              </a:r>
              <a:r>
                <a:rPr kumimoji="1" lang="ja-JP" altLang="en-US" dirty="0" smtClean="0"/>
                <a:t>％）</a:t>
              </a:r>
              <a:endParaRPr kumimoji="1" lang="en-US" altLang="ja-JP" dirty="0" smtClean="0"/>
            </a:p>
            <a:p>
              <a:r>
                <a:rPr lang="ja-JP" altLang="en-US" sz="1400" dirty="0" smtClean="0">
                  <a:latin typeface="HG丸ｺﾞｼｯｸM-PRO" pitchFamily="50" charset="-128"/>
                  <a:ea typeface="HG丸ｺﾞｼｯｸM-PRO" pitchFamily="50" charset="-128"/>
                </a:rPr>
                <a:t>（事業費－在宅援護費）</a:t>
              </a:r>
              <a:endParaRPr kumimoji="1" lang="ja-JP" altLang="en-US" sz="1400" dirty="0">
                <a:latin typeface="HG丸ｺﾞｼｯｸM-PRO" pitchFamily="50" charset="-128"/>
                <a:ea typeface="HG丸ｺﾞｼｯｸM-PRO" pitchFamily="50" charset="-128"/>
              </a:endParaRPr>
            </a:p>
          </p:txBody>
        </p:sp>
        <p:sp>
          <p:nvSpPr>
            <p:cNvPr id="50" name="テキスト ボックス 49"/>
            <p:cNvSpPr txBox="1"/>
            <p:nvPr/>
          </p:nvSpPr>
          <p:spPr>
            <a:xfrm>
              <a:off x="2627784" y="4852318"/>
              <a:ext cx="2592288" cy="584775"/>
            </a:xfrm>
            <a:prstGeom prst="rect">
              <a:avLst/>
            </a:prstGeom>
            <a:noFill/>
          </p:spPr>
          <p:txBody>
            <a:bodyPr wrap="square" rtlCol="0">
              <a:spAutoFit/>
            </a:bodyPr>
            <a:lstStyle/>
            <a:p>
              <a:r>
                <a:rPr kumimoji="1" lang="ja-JP" altLang="en-US" sz="3200" dirty="0" smtClean="0">
                  <a:latin typeface="HGS創英角ｺﾞｼｯｸUB" pitchFamily="50" charset="-128"/>
                  <a:ea typeface="HGS創英角ｺﾞｼｯｸUB" pitchFamily="50" charset="-128"/>
                </a:rPr>
                <a:t>施設配分</a:t>
              </a:r>
              <a:r>
                <a:rPr kumimoji="1" lang="ja-JP" altLang="en-US" dirty="0" smtClean="0"/>
                <a:t>（</a:t>
              </a:r>
              <a:r>
                <a:rPr kumimoji="1" lang="en-US" altLang="ja-JP" dirty="0" smtClean="0"/>
                <a:t>10</a:t>
              </a:r>
              <a:r>
                <a:rPr kumimoji="1" lang="ja-JP" altLang="en-US" dirty="0" smtClean="0"/>
                <a:t>％）</a:t>
              </a:r>
              <a:endParaRPr kumimoji="1" lang="ja-JP" altLang="en-US" dirty="0"/>
            </a:p>
          </p:txBody>
        </p:sp>
        <p:sp>
          <p:nvSpPr>
            <p:cNvPr id="51" name="テキスト ボックス 50"/>
            <p:cNvSpPr txBox="1"/>
            <p:nvPr/>
          </p:nvSpPr>
          <p:spPr>
            <a:xfrm>
              <a:off x="2627784" y="3420869"/>
              <a:ext cx="2880320" cy="584775"/>
            </a:xfrm>
            <a:prstGeom prst="rect">
              <a:avLst/>
            </a:prstGeom>
            <a:noFill/>
          </p:spPr>
          <p:txBody>
            <a:bodyPr wrap="square" rtlCol="0">
              <a:spAutoFit/>
            </a:bodyPr>
            <a:lstStyle/>
            <a:p>
              <a:r>
                <a:rPr lang="ja-JP" altLang="en-US" sz="3200" dirty="0">
                  <a:latin typeface="HGS創英角ｺﾞｼｯｸUB" pitchFamily="50" charset="-128"/>
                  <a:ea typeface="HGS創英角ｺﾞｼｯｸUB" pitchFamily="50" charset="-128"/>
                </a:rPr>
                <a:t>団体</a:t>
              </a:r>
              <a:r>
                <a:rPr kumimoji="1" lang="ja-JP" altLang="en-US" sz="3200" dirty="0" smtClean="0">
                  <a:latin typeface="HGS創英角ｺﾞｼｯｸUB" pitchFamily="50" charset="-128"/>
                  <a:ea typeface="HGS創英角ｺﾞｼｯｸUB" pitchFamily="50" charset="-128"/>
                </a:rPr>
                <a:t>配分</a:t>
              </a:r>
              <a:r>
                <a:rPr kumimoji="1" lang="ja-JP" altLang="en-US" dirty="0" smtClean="0"/>
                <a:t>（</a:t>
              </a:r>
              <a:r>
                <a:rPr lang="en-US" altLang="ja-JP" dirty="0" smtClean="0"/>
                <a:t>35</a:t>
              </a:r>
              <a:r>
                <a:rPr kumimoji="1" lang="ja-JP" altLang="en-US" dirty="0" smtClean="0"/>
                <a:t>％）</a:t>
              </a:r>
              <a:endParaRPr kumimoji="1" lang="ja-JP" altLang="en-US" dirty="0"/>
            </a:p>
          </p:txBody>
        </p:sp>
        <p:sp>
          <p:nvSpPr>
            <p:cNvPr id="52" name="テキスト ボックス 51"/>
            <p:cNvSpPr txBox="1"/>
            <p:nvPr/>
          </p:nvSpPr>
          <p:spPr>
            <a:xfrm>
              <a:off x="2627784" y="2412757"/>
              <a:ext cx="3240360" cy="584775"/>
            </a:xfrm>
            <a:prstGeom prst="rect">
              <a:avLst/>
            </a:prstGeom>
            <a:noFill/>
          </p:spPr>
          <p:txBody>
            <a:bodyPr wrap="square" rtlCol="0">
              <a:spAutoFit/>
            </a:bodyPr>
            <a:lstStyle/>
            <a:p>
              <a:r>
                <a:rPr lang="ja-JP" altLang="en-US" sz="3200" dirty="0" smtClean="0">
                  <a:solidFill>
                    <a:srgbClr val="FF3399"/>
                  </a:solidFill>
                  <a:latin typeface="HGS創英角ｺﾞｼｯｸUB" pitchFamily="50" charset="-128"/>
                  <a:ea typeface="HGS創英角ｺﾞｼｯｸUB" pitchFamily="50" charset="-128"/>
                </a:rPr>
                <a:t>活動推進費</a:t>
              </a:r>
              <a:r>
                <a:rPr kumimoji="1" lang="ja-JP" altLang="en-US" dirty="0" smtClean="0"/>
                <a:t>（</a:t>
              </a:r>
              <a:r>
                <a:rPr lang="en-US" altLang="ja-JP" dirty="0" smtClean="0"/>
                <a:t>35</a:t>
              </a:r>
              <a:r>
                <a:rPr kumimoji="1" lang="ja-JP" altLang="en-US" dirty="0" smtClean="0"/>
                <a:t>％）</a:t>
              </a:r>
              <a:endParaRPr kumimoji="1" lang="ja-JP" altLang="en-US" dirty="0"/>
            </a:p>
          </p:txBody>
        </p:sp>
        <p:sp>
          <p:nvSpPr>
            <p:cNvPr id="54" name="左中かっこ 53"/>
            <p:cNvSpPr/>
            <p:nvPr/>
          </p:nvSpPr>
          <p:spPr>
            <a:xfrm>
              <a:off x="827584" y="2196733"/>
              <a:ext cx="360040" cy="3168352"/>
            </a:xfrm>
            <a:prstGeom prst="leftBrace">
              <a:avLst>
                <a:gd name="adj1" fmla="val 14747"/>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55" name="左中かっこ 54"/>
            <p:cNvSpPr/>
            <p:nvPr/>
          </p:nvSpPr>
          <p:spPr>
            <a:xfrm>
              <a:off x="827584" y="5437093"/>
              <a:ext cx="360040" cy="936104"/>
            </a:xfrm>
            <a:prstGeom prst="leftBrace">
              <a:avLst>
                <a:gd name="adj1" fmla="val 14747"/>
                <a:gd name="adj2" fmla="val 50000"/>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36512" y="3276853"/>
              <a:ext cx="1152128" cy="1015663"/>
            </a:xfrm>
            <a:prstGeom prst="rect">
              <a:avLst/>
            </a:prstGeom>
            <a:noFill/>
          </p:spPr>
          <p:txBody>
            <a:bodyPr wrap="square" rtlCol="0">
              <a:spAutoFit/>
            </a:bodyPr>
            <a:lstStyle/>
            <a:p>
              <a:pPr algn="ctr"/>
              <a:r>
                <a:rPr lang="ja-JP" altLang="en-US" sz="2000" dirty="0" smtClean="0">
                  <a:latin typeface="HGS創英角ｺﾞｼｯｸUB" pitchFamily="50" charset="-128"/>
                  <a:ea typeface="HGS創英角ｺﾞｼｯｸUB" pitchFamily="50" charset="-128"/>
                </a:rPr>
                <a:t>目安額の</a:t>
              </a:r>
              <a:endParaRPr lang="en-US" altLang="ja-JP" sz="2000" dirty="0" smtClean="0">
                <a:latin typeface="HGS創英角ｺﾞｼｯｸUB" pitchFamily="50" charset="-128"/>
                <a:ea typeface="HGS創英角ｺﾞｼｯｸUB" pitchFamily="50" charset="-128"/>
              </a:endParaRPr>
            </a:p>
            <a:p>
              <a:pPr algn="ctr"/>
              <a:r>
                <a:rPr lang="en-US" altLang="ja-JP" sz="2000" dirty="0" smtClean="0">
                  <a:latin typeface="HGS創英角ｺﾞｼｯｸUB" pitchFamily="50" charset="-128"/>
                  <a:ea typeface="HGS創英角ｺﾞｼｯｸUB" pitchFamily="50" charset="-128"/>
                </a:rPr>
                <a:t>2/3</a:t>
              </a:r>
              <a:endParaRPr kumimoji="1" lang="ja-JP" altLang="en-US" sz="2000" dirty="0"/>
            </a:p>
          </p:txBody>
        </p:sp>
        <p:sp>
          <p:nvSpPr>
            <p:cNvPr id="30" name="テキスト ボックス 29"/>
            <p:cNvSpPr txBox="1"/>
            <p:nvPr/>
          </p:nvSpPr>
          <p:spPr>
            <a:xfrm>
              <a:off x="0" y="5365085"/>
              <a:ext cx="1043608" cy="1015663"/>
            </a:xfrm>
            <a:prstGeom prst="rect">
              <a:avLst/>
            </a:prstGeom>
            <a:noFill/>
          </p:spPr>
          <p:txBody>
            <a:bodyPr wrap="square" rtlCol="0">
              <a:spAutoFit/>
            </a:bodyPr>
            <a:lstStyle/>
            <a:p>
              <a:pPr algn="ctr"/>
              <a:r>
                <a:rPr lang="ja-JP" altLang="en-US" sz="2000" dirty="0" smtClean="0">
                  <a:latin typeface="HGS創英角ｺﾞｼｯｸUB" pitchFamily="50" charset="-128"/>
                  <a:ea typeface="HGS創英角ｺﾞｼｯｸUB" pitchFamily="50" charset="-128"/>
                </a:rPr>
                <a:t>目安額の</a:t>
              </a:r>
              <a:endParaRPr lang="en-US" altLang="ja-JP" sz="2000" dirty="0" smtClean="0">
                <a:latin typeface="HGS創英角ｺﾞｼｯｸUB" pitchFamily="50" charset="-128"/>
                <a:ea typeface="HGS創英角ｺﾞｼｯｸUB" pitchFamily="50" charset="-128"/>
              </a:endParaRPr>
            </a:p>
            <a:p>
              <a:pPr algn="ctr"/>
              <a:r>
                <a:rPr lang="en-US" altLang="ja-JP" sz="2000" dirty="0" smtClean="0">
                  <a:latin typeface="HGS創英角ｺﾞｼｯｸUB" pitchFamily="50" charset="-128"/>
                  <a:ea typeface="HGS創英角ｺﾞｼｯｸUB" pitchFamily="50" charset="-128"/>
                </a:rPr>
                <a:t>1/3</a:t>
              </a:r>
              <a:endParaRPr kumimoji="1" lang="ja-JP" altLang="en-US" sz="2000" dirty="0"/>
            </a:p>
          </p:txBody>
        </p:sp>
        <p:sp>
          <p:nvSpPr>
            <p:cNvPr id="31" name="テキスト ボックス 30"/>
            <p:cNvSpPr txBox="1"/>
            <p:nvPr/>
          </p:nvSpPr>
          <p:spPr>
            <a:xfrm>
              <a:off x="2493167" y="1743199"/>
              <a:ext cx="5184576"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目安額 </a:t>
              </a:r>
              <a:r>
                <a:rPr lang="ja-JP" altLang="en-US" sz="2400" dirty="0" smtClean="0">
                  <a:solidFill>
                    <a:srgbClr val="FF3399"/>
                  </a:solidFill>
                  <a:latin typeface="Meiryo UI" panose="020B0604030504040204" pitchFamily="50" charset="-128"/>
                  <a:ea typeface="Meiryo UI" panose="020B0604030504040204" pitchFamily="50" charset="-128"/>
                  <a:cs typeface="Meiryo UI" panose="020B0604030504040204" pitchFamily="50" charset="-128"/>
                </a:rPr>
                <a:t>超過額＝活動推進費</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へ加算</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0" y="1484784"/>
              <a:ext cx="1152128" cy="707886"/>
            </a:xfrm>
            <a:prstGeom prst="rect">
              <a:avLst/>
            </a:prstGeom>
            <a:noFill/>
          </p:spPr>
          <p:txBody>
            <a:bodyPr wrap="square" rtlCol="0">
              <a:spAutoFit/>
            </a:bodyPr>
            <a:lstStyle/>
            <a:p>
              <a:pPr algn="ctr"/>
              <a:r>
                <a:rPr lang="ja-JP" altLang="en-US" sz="2000" dirty="0" smtClean="0">
                  <a:latin typeface="HGS創英角ｺﾞｼｯｸUB" pitchFamily="50" charset="-128"/>
                  <a:ea typeface="HGS創英角ｺﾞｼｯｸUB" pitchFamily="50" charset="-128"/>
                </a:rPr>
                <a:t>目安額</a:t>
              </a:r>
              <a:endParaRPr lang="en-US" altLang="ja-JP" sz="2000" dirty="0" smtClean="0">
                <a:latin typeface="HGS創英角ｺﾞｼｯｸUB" pitchFamily="50" charset="-128"/>
                <a:ea typeface="HGS創英角ｺﾞｼｯｸUB" pitchFamily="50" charset="-128"/>
              </a:endParaRPr>
            </a:p>
            <a:p>
              <a:pPr algn="ctr"/>
              <a:r>
                <a:rPr lang="ja-JP" altLang="en-US" sz="2000" dirty="0" smtClean="0">
                  <a:solidFill>
                    <a:schemeClr val="accent6">
                      <a:lumMod val="75000"/>
                    </a:schemeClr>
                  </a:solidFill>
                  <a:latin typeface="HGS創英角ｺﾞｼｯｸUB" pitchFamily="50" charset="-128"/>
                  <a:ea typeface="HGS創英角ｺﾞｼｯｸUB" pitchFamily="50" charset="-128"/>
                </a:rPr>
                <a:t>超過額</a:t>
              </a:r>
              <a:endParaRPr kumimoji="1" lang="ja-JP" altLang="en-US" sz="2000" dirty="0">
                <a:solidFill>
                  <a:schemeClr val="accent6">
                    <a:lumMod val="75000"/>
                  </a:schemeClr>
                </a:solidFill>
              </a:endParaRPr>
            </a:p>
          </p:txBody>
        </p:sp>
        <p:sp>
          <p:nvSpPr>
            <p:cNvPr id="37" name="左中かっこ 36"/>
            <p:cNvSpPr/>
            <p:nvPr/>
          </p:nvSpPr>
          <p:spPr>
            <a:xfrm>
              <a:off x="971600" y="1772816"/>
              <a:ext cx="216024" cy="360040"/>
            </a:xfrm>
            <a:prstGeom prst="leftBrace">
              <a:avLst>
                <a:gd name="adj1" fmla="val 14747"/>
                <a:gd name="adj2" fmla="val 50000"/>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5220072" y="4212957"/>
              <a:ext cx="3456384" cy="738664"/>
            </a:xfrm>
            <a:prstGeom prst="rect">
              <a:avLst/>
            </a:prstGeom>
            <a:noFill/>
          </p:spPr>
          <p:txBody>
            <a:bodyPr wrap="square" rtlCol="0">
              <a:spAutoFit/>
            </a:bodyPr>
            <a:lstStyle/>
            <a:p>
              <a:r>
                <a:rPr lang="ja-JP" altLang="en-US" sz="1400" dirty="0" smtClean="0"/>
                <a:t>民生委員が見守り・配分の必要があると判断する世帯（障がい児者、ひとり親世帯など）</a:t>
              </a:r>
              <a:endParaRPr lang="en-US" altLang="ja-JP" sz="1400" dirty="0" smtClean="0"/>
            </a:p>
            <a:p>
              <a:r>
                <a:rPr lang="ja-JP" altLang="en-US" sz="1400" spc="-150" dirty="0" smtClean="0"/>
                <a:t>＠</a:t>
              </a:r>
              <a:r>
                <a:rPr lang="en-US" altLang="ja-JP" sz="1400" spc="-150" dirty="0" smtClean="0"/>
                <a:t>5,000+</a:t>
              </a:r>
              <a:r>
                <a:rPr lang="ja-JP" altLang="en-US" sz="1400" spc="-150" dirty="0" smtClean="0"/>
                <a:t>世帯人数加算（＠</a:t>
              </a:r>
              <a:r>
                <a:rPr lang="en-US" altLang="ja-JP" sz="1400" spc="-150" dirty="0" smtClean="0"/>
                <a:t>1,000×</a:t>
              </a:r>
              <a:r>
                <a:rPr lang="ja-JP" altLang="en-US" sz="1400" spc="-150" dirty="0" smtClean="0"/>
                <a:t>世帯人数）</a:t>
              </a:r>
              <a:endParaRPr kumimoji="1" lang="ja-JP" altLang="en-US" sz="1400" spc="-150" dirty="0"/>
            </a:p>
          </p:txBody>
        </p:sp>
        <p:sp>
          <p:nvSpPr>
            <p:cNvPr id="39" name="テキスト ボックス 38"/>
            <p:cNvSpPr txBox="1"/>
            <p:nvPr/>
          </p:nvSpPr>
          <p:spPr>
            <a:xfrm>
              <a:off x="5220072" y="4933037"/>
              <a:ext cx="3456384" cy="738664"/>
            </a:xfrm>
            <a:prstGeom prst="rect">
              <a:avLst/>
            </a:prstGeom>
            <a:noFill/>
          </p:spPr>
          <p:txBody>
            <a:bodyPr wrap="square" rtlCol="0">
              <a:spAutoFit/>
            </a:bodyPr>
            <a:lstStyle/>
            <a:p>
              <a:r>
                <a:rPr lang="ja-JP" altLang="en-US" sz="1400" dirty="0" smtClean="0"/>
                <a:t>障害者地域活動ホーム、障害者地域作業所、認可保育園、横浜保育室、学童保育所など地区社協の判断により実情に応じて配分</a:t>
              </a:r>
              <a:endParaRPr lang="en-US" altLang="ja-JP" sz="1400" dirty="0" smtClean="0"/>
            </a:p>
          </p:txBody>
        </p:sp>
        <p:sp>
          <p:nvSpPr>
            <p:cNvPr id="53" name="テキスト ボックス 52"/>
            <p:cNvSpPr txBox="1"/>
            <p:nvPr/>
          </p:nvSpPr>
          <p:spPr>
            <a:xfrm>
              <a:off x="5220072" y="3348861"/>
              <a:ext cx="3456384" cy="738664"/>
            </a:xfrm>
            <a:prstGeom prst="rect">
              <a:avLst/>
            </a:prstGeom>
            <a:noFill/>
          </p:spPr>
          <p:txBody>
            <a:bodyPr wrap="square" rtlCol="0">
              <a:spAutoFit/>
            </a:bodyPr>
            <a:lstStyle/>
            <a:p>
              <a:r>
                <a:rPr lang="ja-JP" altLang="en-US" sz="1400" dirty="0" smtClean="0"/>
                <a:t>地区社協の会員として参加する団体で地区社協と目的を共有して福祉活動を行っている団体（地区社協の判断で配分）</a:t>
              </a:r>
              <a:endParaRPr lang="en-US" altLang="ja-JP" sz="1400" dirty="0" smtClean="0"/>
            </a:p>
          </p:txBody>
        </p:sp>
        <p:sp>
          <p:nvSpPr>
            <p:cNvPr id="57" name="テキスト ボックス 56"/>
            <p:cNvSpPr txBox="1"/>
            <p:nvPr/>
          </p:nvSpPr>
          <p:spPr>
            <a:xfrm>
              <a:off x="5672270" y="2167361"/>
              <a:ext cx="2664296" cy="1015663"/>
            </a:xfrm>
            <a:prstGeom prst="rect">
              <a:avLst/>
            </a:prstGeom>
            <a:noFill/>
          </p:spPr>
          <p:txBody>
            <a:bodyPr wrap="square" rtlCol="0">
              <a:spAutoFit/>
            </a:bodyPr>
            <a:lstStyle/>
            <a:p>
              <a:r>
                <a:rPr lang="ja-JP" altLang="en-US" sz="2000" dirty="0" smtClean="0">
                  <a:solidFill>
                    <a:srgbClr val="FF3399"/>
                  </a:solidFill>
                </a:rPr>
                <a:t>地区社協の運営費</a:t>
              </a:r>
              <a:r>
                <a:rPr lang="ja-JP" altLang="en-US" sz="2000" dirty="0" smtClean="0"/>
                <a:t>または</a:t>
              </a:r>
              <a:r>
                <a:rPr lang="ja-JP" altLang="en-US" sz="2000" dirty="0" smtClean="0">
                  <a:solidFill>
                    <a:srgbClr val="FF3399"/>
                  </a:solidFill>
                </a:rPr>
                <a:t>事業費</a:t>
              </a:r>
              <a:endParaRPr lang="en-US" altLang="ja-JP" sz="2000" dirty="0" smtClean="0">
                <a:solidFill>
                  <a:srgbClr val="FF3399"/>
                </a:solidFill>
              </a:endParaRPr>
            </a:p>
            <a:p>
              <a:r>
                <a:rPr lang="ja-JP" altLang="en-US" sz="2000" dirty="0" smtClean="0"/>
                <a:t>（余剰金の繰り越し可）</a:t>
              </a:r>
              <a:endParaRPr lang="en-US" altLang="ja-JP" sz="2000" dirty="0" smtClean="0"/>
            </a:p>
          </p:txBody>
        </p:sp>
        <p:sp>
          <p:nvSpPr>
            <p:cNvPr id="66" name="テキスト ボックス 65"/>
            <p:cNvSpPr txBox="1"/>
            <p:nvPr/>
          </p:nvSpPr>
          <p:spPr>
            <a:xfrm>
              <a:off x="2699792" y="5869141"/>
              <a:ext cx="5472608" cy="800219"/>
            </a:xfrm>
            <a:prstGeom prst="rect">
              <a:avLst/>
            </a:prstGeom>
            <a:noFill/>
          </p:spPr>
          <p:txBody>
            <a:bodyPr wrap="square" rtlCol="0">
              <a:spAutoFit/>
            </a:bodyPr>
            <a:lstStyle/>
            <a:p>
              <a:r>
                <a:rPr kumimoji="1" lang="en-US" altLang="ja-JP" dirty="0" smtClean="0">
                  <a:latin typeface="+mj-ea"/>
                  <a:ea typeface="+mj-ea"/>
                </a:rPr>
                <a:t>【</a:t>
              </a:r>
              <a:r>
                <a:rPr kumimoji="1" lang="ja-JP" altLang="en-US" dirty="0" smtClean="0">
                  <a:latin typeface="+mj-ea"/>
                  <a:ea typeface="+mj-ea"/>
                </a:rPr>
                <a:t>区社協へ</a:t>
              </a:r>
              <a:r>
                <a:rPr kumimoji="1" lang="en-US" altLang="ja-JP" dirty="0" smtClean="0">
                  <a:latin typeface="+mj-ea"/>
                  <a:ea typeface="+mj-ea"/>
                </a:rPr>
                <a:t>】</a:t>
              </a:r>
              <a:r>
                <a:rPr kumimoji="1" lang="ja-JP" altLang="en-US" dirty="0" smtClean="0">
                  <a:latin typeface="+mj-ea"/>
                  <a:ea typeface="+mj-ea"/>
                </a:rPr>
                <a:t>　</a:t>
              </a:r>
              <a:r>
                <a:rPr kumimoji="1" lang="ja-JP" altLang="en-US" sz="1400" dirty="0" smtClean="0"/>
                <a:t>「みんなの助成金」の原資</a:t>
              </a:r>
              <a:r>
                <a:rPr kumimoji="1" lang="en-US" altLang="ja-JP" sz="1400" dirty="0" smtClean="0"/>
                <a:t>…</a:t>
              </a:r>
              <a:r>
                <a:rPr kumimoji="1" lang="ja-JP" altLang="en-US" sz="1400" dirty="0" smtClean="0"/>
                <a:t>間接的に地域へ還元</a:t>
              </a:r>
              <a:endParaRPr kumimoji="1" lang="en-US" altLang="ja-JP" sz="1400" dirty="0" smtClean="0"/>
            </a:p>
            <a:p>
              <a:endParaRPr lang="en-US" altLang="ja-JP" sz="1400" dirty="0" smtClean="0"/>
            </a:p>
            <a:p>
              <a:r>
                <a:rPr kumimoji="1" lang="ja-JP" altLang="en-US" sz="1400" dirty="0" smtClean="0"/>
                <a:t>　　　　　　　　　　　</a:t>
              </a:r>
              <a:r>
                <a:rPr kumimoji="1" lang="en-US" altLang="ja-JP" sz="1400" dirty="0" smtClean="0"/>
                <a:t>※</a:t>
              </a:r>
              <a:r>
                <a:rPr kumimoji="1" lang="ja-JP" altLang="en-US" sz="1400" dirty="0" smtClean="0"/>
                <a:t>パーセンテージは目安</a:t>
              </a:r>
              <a:endParaRPr kumimoji="1" lang="ja-JP" altLang="en-US" sz="1400" dirty="0"/>
            </a:p>
          </p:txBody>
        </p:sp>
      </p:grpSp>
      <p:cxnSp>
        <p:nvCxnSpPr>
          <p:cNvPr id="56" name="直線矢印コネクタ 55"/>
          <p:cNvCxnSpPr/>
          <p:nvPr/>
        </p:nvCxnSpPr>
        <p:spPr>
          <a:xfrm>
            <a:off x="2411760" y="1556792"/>
            <a:ext cx="0" cy="1440160"/>
          </a:xfrm>
          <a:prstGeom prst="straightConnector1">
            <a:avLst/>
          </a:prstGeom>
          <a:ln w="66675">
            <a:solidFill>
              <a:srgbClr val="FF0066"/>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40" name="テキスト ボックス 39"/>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32</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19916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274638"/>
            <a:ext cx="6161112" cy="1143000"/>
          </a:xfrm>
        </p:spPr>
        <p:txBody>
          <a:bodyPr>
            <a:noAutofit/>
          </a:bodyPr>
          <a:lstStyle/>
          <a:p>
            <a:r>
              <a:rPr kumimoji="1" lang="ja-JP" altLang="en-US" sz="2800" dirty="0" smtClean="0">
                <a:solidFill>
                  <a:srgbClr val="006600"/>
                </a:solidFill>
                <a:latin typeface="+mj-ea"/>
              </a:rPr>
              <a:t>年末たすけあい運動</a:t>
            </a:r>
            <a:r>
              <a:rPr kumimoji="1" lang="en-US" altLang="ja-JP" sz="4800" dirty="0" smtClean="0">
                <a:solidFill>
                  <a:srgbClr val="006600"/>
                </a:solidFill>
                <a:latin typeface="HGP創英ﾌﾟﾚｾﾞﾝｽEB" pitchFamily="18" charset="-128"/>
                <a:ea typeface="HGP創英ﾌﾟﾚｾﾞﾝｽEB" pitchFamily="18" charset="-128"/>
              </a:rPr>
              <a:t/>
            </a:r>
            <a:br>
              <a:rPr kumimoji="1" lang="en-US" altLang="ja-JP" sz="4800" dirty="0" smtClean="0">
                <a:solidFill>
                  <a:srgbClr val="006600"/>
                </a:solidFill>
                <a:latin typeface="HGP創英ﾌﾟﾚｾﾞﾝｽEB" pitchFamily="18" charset="-128"/>
                <a:ea typeface="HGP創英ﾌﾟﾚｾﾞﾝｽEB" pitchFamily="18" charset="-128"/>
              </a:rPr>
            </a:br>
            <a:r>
              <a:rPr kumimoji="1" lang="ja-JP" altLang="en-US" sz="4800" dirty="0" smtClean="0">
                <a:solidFill>
                  <a:srgbClr val="006600"/>
                </a:solidFill>
                <a:latin typeface="HGP創英ﾌﾟﾚｾﾞﾝｽEB" pitchFamily="18" charset="-128"/>
                <a:ea typeface="HGP創英ﾌﾟﾚｾﾞﾝｽEB" pitchFamily="18" charset="-128"/>
              </a:rPr>
              <a:t>　～配分</a:t>
            </a:r>
            <a:r>
              <a:rPr lang="ja-JP" altLang="en-US" sz="4800" dirty="0" smtClean="0">
                <a:solidFill>
                  <a:srgbClr val="006600"/>
                </a:solidFill>
                <a:latin typeface="HGP創英ﾌﾟﾚｾﾞﾝｽEB" pitchFamily="18" charset="-128"/>
                <a:ea typeface="HGP創英ﾌﾟﾚｾﾞﾝｽEB" pitchFamily="18" charset="-128"/>
              </a:rPr>
              <a:t>事務</a:t>
            </a:r>
            <a:r>
              <a:rPr kumimoji="1" lang="ja-JP" altLang="en-US" sz="4800" dirty="0" smtClean="0">
                <a:solidFill>
                  <a:srgbClr val="006600"/>
                </a:solidFill>
                <a:latin typeface="HGP創英ﾌﾟﾚｾﾞﾝｽEB" pitchFamily="18" charset="-128"/>
                <a:ea typeface="HGP創英ﾌﾟﾚｾﾞﾝｽEB" pitchFamily="18" charset="-128"/>
              </a:rPr>
              <a:t>の流れ</a:t>
            </a:r>
            <a:endParaRPr kumimoji="1" lang="ja-JP" altLang="en-US" sz="4800" dirty="0">
              <a:solidFill>
                <a:srgbClr val="006600"/>
              </a:solidFill>
              <a:latin typeface="HGP創英ﾌﾟﾚｾﾞﾝｽEB" pitchFamily="18" charset="-128"/>
              <a:ea typeface="HGP創英ﾌﾟﾚｾﾞﾝｽEB" pitchFamily="18" charset="-128"/>
            </a:endParaRPr>
          </a:p>
        </p:txBody>
      </p:sp>
      <p:sp>
        <p:nvSpPr>
          <p:cNvPr id="4" name="コンテンツ プレースホルダ 3"/>
          <p:cNvSpPr>
            <a:spLocks noGrp="1"/>
          </p:cNvSpPr>
          <p:nvPr>
            <p:ph sz="quarter" idx="2"/>
          </p:nvPr>
        </p:nvSpPr>
        <p:spPr>
          <a:xfrm>
            <a:off x="971600" y="1484784"/>
            <a:ext cx="7344816" cy="4968552"/>
          </a:xfrm>
        </p:spPr>
        <p:txBody>
          <a:bodyPr>
            <a:normAutofit fontScale="92500" lnSpcReduction="10000"/>
          </a:bodyPr>
          <a:lstStyle/>
          <a:p>
            <a:r>
              <a:rPr kumimoji="1" lang="ja-JP" altLang="en-US" dirty="0" smtClean="0"/>
              <a:t>区社協より地区社協合同会議で依頼</a:t>
            </a:r>
            <a:r>
              <a:rPr kumimoji="1" lang="ja-JP" altLang="en-US" sz="1300" dirty="0" smtClean="0"/>
              <a:t>（連町会・区民児協にも同時並行で依頼）</a:t>
            </a:r>
            <a:endParaRPr kumimoji="1" lang="en-US" altLang="ja-JP" sz="1300" dirty="0" smtClean="0"/>
          </a:p>
          <a:p>
            <a:r>
              <a:rPr lang="ja-JP" altLang="en-US" dirty="0" smtClean="0"/>
              <a:t>「戸別配分調査票」</a:t>
            </a:r>
            <a:r>
              <a:rPr lang="ja-JP" altLang="en-US" sz="1400" dirty="0" smtClean="0"/>
              <a:t>（様式</a:t>
            </a:r>
            <a:r>
              <a:rPr lang="en-US" altLang="ja-JP" sz="1400" dirty="0" smtClean="0"/>
              <a:t>3</a:t>
            </a:r>
            <a:r>
              <a:rPr lang="ja-JP" altLang="en-US" sz="1400" dirty="0" smtClean="0"/>
              <a:t>）</a:t>
            </a:r>
            <a:r>
              <a:rPr lang="ja-JP" altLang="en-US" dirty="0" smtClean="0"/>
              <a:t>を地区民児協から取得</a:t>
            </a:r>
            <a:endParaRPr kumimoji="1" lang="en-US" altLang="ja-JP" dirty="0" smtClean="0"/>
          </a:p>
          <a:p>
            <a:r>
              <a:rPr lang="ja-JP" altLang="en-US" dirty="0" smtClean="0">
                <a:latin typeface="+mj-ea"/>
                <a:ea typeface="+mj-ea"/>
              </a:rPr>
              <a:t>「配分金使途計画書」</a:t>
            </a:r>
            <a:r>
              <a:rPr lang="ja-JP" altLang="en-US" sz="1400" dirty="0" smtClean="0"/>
              <a:t>（様式</a:t>
            </a:r>
            <a:r>
              <a:rPr lang="en-US" altLang="ja-JP" sz="1400" dirty="0" smtClean="0"/>
              <a:t>2</a:t>
            </a:r>
            <a:r>
              <a:rPr lang="ja-JP" altLang="en-US" sz="1400" dirty="0" smtClean="0"/>
              <a:t>）</a:t>
            </a:r>
            <a:r>
              <a:rPr lang="ja-JP" altLang="en-US" dirty="0" smtClean="0"/>
              <a:t>を区社協へ提出</a:t>
            </a:r>
            <a:endParaRPr lang="en-US" altLang="ja-JP" dirty="0" smtClean="0"/>
          </a:p>
          <a:p>
            <a:r>
              <a:rPr kumimoji="1" lang="ja-JP" altLang="en-US" dirty="0" smtClean="0"/>
              <a:t>募金を区社協へ</a:t>
            </a:r>
            <a:r>
              <a:rPr kumimoji="1" lang="ja-JP" altLang="en-US" dirty="0" smtClean="0">
                <a:latin typeface="+mj-ea"/>
                <a:ea typeface="+mj-ea"/>
              </a:rPr>
              <a:t>送金（</a:t>
            </a:r>
            <a:r>
              <a:rPr lang="ja-JP" altLang="en-US" dirty="0" smtClean="0">
                <a:latin typeface="+mj-ea"/>
                <a:ea typeface="+mj-ea"/>
              </a:rPr>
              <a:t>第</a:t>
            </a:r>
            <a:r>
              <a:rPr lang="en-US" altLang="ja-JP" dirty="0" smtClean="0">
                <a:latin typeface="+mj-ea"/>
                <a:ea typeface="+mj-ea"/>
              </a:rPr>
              <a:t>1</a:t>
            </a:r>
            <a:r>
              <a:rPr lang="ja-JP" altLang="en-US" dirty="0" smtClean="0">
                <a:latin typeface="+mj-ea"/>
                <a:ea typeface="+mj-ea"/>
              </a:rPr>
              <a:t>回〆切　</a:t>
            </a:r>
            <a:r>
              <a:rPr lang="en-US" altLang="ja-JP" dirty="0" smtClean="0">
                <a:latin typeface="+mj-ea"/>
                <a:ea typeface="+mj-ea"/>
              </a:rPr>
              <a:t>11</a:t>
            </a:r>
            <a:r>
              <a:rPr lang="ja-JP" altLang="en-US" dirty="0" smtClean="0">
                <a:latin typeface="+mj-ea"/>
                <a:ea typeface="+mj-ea"/>
              </a:rPr>
              <a:t>月下旬）　</a:t>
            </a:r>
            <a:endParaRPr lang="en-US" altLang="ja-JP" dirty="0" smtClean="0">
              <a:latin typeface="+mj-ea"/>
              <a:ea typeface="+mj-ea"/>
            </a:endParaRPr>
          </a:p>
          <a:p>
            <a:r>
              <a:rPr lang="ja-JP" altLang="en-US" dirty="0" smtClean="0"/>
              <a:t>計画に基づく「配分金」が区社協より送金される</a:t>
            </a:r>
            <a:endParaRPr lang="en-US" altLang="ja-JP" dirty="0" smtClean="0"/>
          </a:p>
          <a:p>
            <a:pPr lvl="1"/>
            <a:r>
              <a:rPr kumimoji="1" lang="ja-JP" altLang="en-US" dirty="0" smtClean="0"/>
              <a:t>“戸別配分”金を民児協に渡す→民児協が配分し領収書を取得</a:t>
            </a:r>
            <a:endParaRPr kumimoji="1" lang="en-US" altLang="ja-JP" dirty="0" smtClean="0"/>
          </a:p>
          <a:p>
            <a:pPr lvl="1"/>
            <a:r>
              <a:rPr lang="ja-JP" altLang="en-US" dirty="0" smtClean="0"/>
              <a:t>“施設配分”・“団体配分”の実施</a:t>
            </a:r>
            <a:endParaRPr kumimoji="1" lang="en-US" altLang="ja-JP" dirty="0" smtClean="0"/>
          </a:p>
          <a:p>
            <a:r>
              <a:rPr kumimoji="1" lang="ja-JP" altLang="en-US" dirty="0" smtClean="0"/>
              <a:t>　</a:t>
            </a:r>
            <a:r>
              <a:rPr lang="ja-JP" altLang="en-US" dirty="0" smtClean="0"/>
              <a:t>募金を区社協へ</a:t>
            </a:r>
            <a:r>
              <a:rPr lang="ja-JP" altLang="en-US" dirty="0" smtClean="0">
                <a:latin typeface="+mj-ea"/>
                <a:ea typeface="+mj-ea"/>
              </a:rPr>
              <a:t>送金（第</a:t>
            </a:r>
            <a:r>
              <a:rPr lang="en-US" altLang="ja-JP" dirty="0" smtClean="0">
                <a:latin typeface="+mj-ea"/>
                <a:ea typeface="+mj-ea"/>
              </a:rPr>
              <a:t>2</a:t>
            </a:r>
            <a:r>
              <a:rPr lang="ja-JP" altLang="en-US" dirty="0" smtClean="0">
                <a:latin typeface="+mj-ea"/>
                <a:ea typeface="+mj-ea"/>
              </a:rPr>
              <a:t>回〆切　</a:t>
            </a:r>
            <a:r>
              <a:rPr lang="en-US" altLang="ja-JP" dirty="0" smtClean="0">
                <a:latin typeface="+mj-ea"/>
                <a:ea typeface="+mj-ea"/>
              </a:rPr>
              <a:t>12</a:t>
            </a:r>
            <a:r>
              <a:rPr lang="ja-JP" altLang="en-US" dirty="0" smtClean="0">
                <a:latin typeface="+mj-ea"/>
                <a:ea typeface="+mj-ea"/>
              </a:rPr>
              <a:t>月下旬）</a:t>
            </a:r>
            <a:endParaRPr lang="en-US" altLang="ja-JP" dirty="0" smtClean="0">
              <a:latin typeface="+mj-ea"/>
              <a:ea typeface="+mj-ea"/>
            </a:endParaRPr>
          </a:p>
          <a:p>
            <a:r>
              <a:rPr kumimoji="1" lang="ja-JP" altLang="en-US" dirty="0" smtClean="0"/>
              <a:t>「活動推進費」が区社協より送金される</a:t>
            </a:r>
            <a:r>
              <a:rPr kumimoji="1" lang="ja-JP" altLang="en-US" sz="1500" dirty="0" smtClean="0"/>
              <a:t>（→予算に基づき執行）</a:t>
            </a:r>
            <a:endParaRPr kumimoji="1" lang="en-US" altLang="ja-JP" sz="1500" dirty="0" smtClean="0"/>
          </a:p>
          <a:p>
            <a:r>
              <a:rPr lang="ja-JP" altLang="en-US" dirty="0" smtClean="0"/>
              <a:t>地区民児協から「戸別配分結果報告書」</a:t>
            </a:r>
            <a:r>
              <a:rPr lang="ja-JP" altLang="en-US" sz="1500" dirty="0" smtClean="0"/>
              <a:t>（様式５）</a:t>
            </a:r>
            <a:r>
              <a:rPr lang="ja-JP" altLang="en-US" dirty="0" smtClean="0"/>
              <a:t>、「配分世帯名簿」</a:t>
            </a:r>
            <a:r>
              <a:rPr lang="ja-JP" altLang="en-US" sz="1500" dirty="0" smtClean="0"/>
              <a:t>（様式６）</a:t>
            </a:r>
            <a:r>
              <a:rPr lang="ja-JP" altLang="en-US" dirty="0" smtClean="0"/>
              <a:t>、領収書</a:t>
            </a:r>
            <a:r>
              <a:rPr lang="ja-JP" altLang="en-US" sz="1500" dirty="0" smtClean="0"/>
              <a:t>（様式</a:t>
            </a:r>
            <a:r>
              <a:rPr lang="en-US" altLang="ja-JP" sz="1500" dirty="0" smtClean="0"/>
              <a:t>8</a:t>
            </a:r>
            <a:r>
              <a:rPr lang="ja-JP" altLang="en-US" sz="1500" dirty="0" smtClean="0"/>
              <a:t>）</a:t>
            </a:r>
            <a:r>
              <a:rPr lang="ja-JP" altLang="en-US" dirty="0" smtClean="0"/>
              <a:t>を取得</a:t>
            </a:r>
            <a:endParaRPr lang="en-US" altLang="ja-JP" dirty="0" smtClean="0"/>
          </a:p>
          <a:p>
            <a:r>
              <a:rPr kumimoji="1" lang="ja-JP" altLang="en-US" dirty="0" smtClean="0"/>
              <a:t>区社協へ</a:t>
            </a:r>
            <a:r>
              <a:rPr kumimoji="1" lang="ja-JP" altLang="en-US" dirty="0" smtClean="0">
                <a:latin typeface="+mj-ea"/>
                <a:ea typeface="+mj-ea"/>
              </a:rPr>
              <a:t>「使途報告書」</a:t>
            </a:r>
            <a:r>
              <a:rPr kumimoji="1" lang="ja-JP" altLang="en-US" sz="1300" dirty="0" smtClean="0"/>
              <a:t>（様式</a:t>
            </a:r>
            <a:r>
              <a:rPr kumimoji="1" lang="en-US" altLang="ja-JP" sz="1300" dirty="0" smtClean="0"/>
              <a:t>4</a:t>
            </a:r>
            <a:r>
              <a:rPr kumimoji="1" lang="ja-JP" altLang="en-US" sz="1300" dirty="0" smtClean="0"/>
              <a:t>）</a:t>
            </a:r>
            <a:r>
              <a:rPr kumimoji="1" lang="ja-JP" altLang="en-US" dirty="0" smtClean="0"/>
              <a:t>、</a:t>
            </a:r>
            <a:r>
              <a:rPr kumimoji="1" lang="ja-JP" altLang="en-US" dirty="0" smtClean="0">
                <a:latin typeface="+mj-ea"/>
                <a:ea typeface="+mj-ea"/>
              </a:rPr>
              <a:t>「配分世帯名簿」</a:t>
            </a:r>
            <a:r>
              <a:rPr kumimoji="1" lang="ja-JP" altLang="en-US" sz="1500" dirty="0" smtClean="0"/>
              <a:t>（様式</a:t>
            </a:r>
            <a:r>
              <a:rPr kumimoji="1" lang="en-US" altLang="ja-JP" sz="1500" dirty="0" smtClean="0"/>
              <a:t>6</a:t>
            </a:r>
            <a:r>
              <a:rPr kumimoji="1" lang="ja-JP" altLang="en-US" sz="1500" dirty="0" smtClean="0"/>
              <a:t>の写し）</a:t>
            </a:r>
            <a:r>
              <a:rPr kumimoji="1" lang="ja-JP" altLang="en-US" dirty="0" smtClean="0"/>
              <a:t>、</a:t>
            </a:r>
            <a:r>
              <a:rPr kumimoji="1" lang="ja-JP" altLang="en-US" dirty="0" smtClean="0">
                <a:latin typeface="+mj-ea"/>
                <a:ea typeface="+mj-ea"/>
              </a:rPr>
              <a:t>「大口寄付者名簿」</a:t>
            </a:r>
            <a:r>
              <a:rPr lang="ja-JP" altLang="en-US" sz="1500" dirty="0" smtClean="0"/>
              <a:t>（</a:t>
            </a:r>
            <a:r>
              <a:rPr kumimoji="1" lang="ja-JP" altLang="en-US" sz="1500" dirty="0" smtClean="0"/>
              <a:t>様式７）</a:t>
            </a:r>
            <a:r>
              <a:rPr kumimoji="1" lang="ja-JP" altLang="en-US" dirty="0" smtClean="0"/>
              <a:t>、</a:t>
            </a:r>
            <a:r>
              <a:rPr kumimoji="1" lang="ja-JP" altLang="en-US" dirty="0" smtClean="0">
                <a:latin typeface="+mj-ea"/>
                <a:ea typeface="+mj-ea"/>
              </a:rPr>
              <a:t>「領収書</a:t>
            </a:r>
            <a:r>
              <a:rPr kumimoji="1" lang="ja-JP" altLang="en-US" dirty="0" smtClean="0"/>
              <a:t>」</a:t>
            </a:r>
            <a:r>
              <a:rPr kumimoji="1" lang="ja-JP" altLang="en-US" sz="1500" dirty="0" smtClean="0"/>
              <a:t>（様式８の写し）</a:t>
            </a:r>
            <a:r>
              <a:rPr kumimoji="1" lang="ja-JP" altLang="en-US" dirty="0" smtClean="0"/>
              <a:t>を</a:t>
            </a:r>
            <a:r>
              <a:rPr kumimoji="1" lang="ja-JP" altLang="en-US" dirty="0" smtClean="0">
                <a:latin typeface="+mj-ea"/>
                <a:ea typeface="+mj-ea"/>
              </a:rPr>
              <a:t>提出（</a:t>
            </a:r>
            <a:r>
              <a:rPr kumimoji="1" lang="en-US" altLang="ja-JP" dirty="0" smtClean="0">
                <a:latin typeface="+mj-ea"/>
                <a:ea typeface="+mj-ea"/>
              </a:rPr>
              <a:t>1</a:t>
            </a:r>
            <a:r>
              <a:rPr kumimoji="1" lang="ja-JP" altLang="en-US" dirty="0" smtClean="0">
                <a:latin typeface="+mj-ea"/>
                <a:ea typeface="+mj-ea"/>
              </a:rPr>
              <a:t>月上旬〆切厳守）</a:t>
            </a:r>
            <a:endParaRPr kumimoji="1" lang="en-US" altLang="ja-JP" dirty="0" smtClean="0">
              <a:latin typeface="+mj-ea"/>
              <a:ea typeface="+mj-ea"/>
            </a:endParaRPr>
          </a:p>
          <a:p>
            <a:endParaRPr kumimoji="1" lang="ja-JP" altLang="en-US" dirty="0"/>
          </a:p>
        </p:txBody>
      </p:sp>
      <p:sp>
        <p:nvSpPr>
          <p:cNvPr id="5" name="下矢印 4"/>
          <p:cNvSpPr/>
          <p:nvPr/>
        </p:nvSpPr>
        <p:spPr>
          <a:xfrm>
            <a:off x="323528" y="1628800"/>
            <a:ext cx="648072" cy="4680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順次アクセス記憶 5"/>
          <p:cNvSpPr/>
          <p:nvPr/>
        </p:nvSpPr>
        <p:spPr>
          <a:xfrm>
            <a:off x="380728" y="274638"/>
            <a:ext cx="1234480" cy="926976"/>
          </a:xfrm>
          <a:prstGeom prst="flowChartMagneticTap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2400" dirty="0" smtClean="0">
                <a:latin typeface="HG創英角ﾎﾟｯﾌﾟ体" panose="040B0A09000000000000" pitchFamily="49" charset="-128"/>
                <a:ea typeface="HG創英角ﾎﾟｯﾌﾟ体" panose="040B0A09000000000000" pitchFamily="49" charset="-128"/>
              </a:rPr>
              <a:t>参考</a:t>
            </a:r>
            <a:endParaRPr kumimoji="1" lang="ja-JP" altLang="en-US" sz="2400" dirty="0">
              <a:latin typeface="HG創英角ﾎﾟｯﾌﾟ体" panose="040B0A09000000000000" pitchFamily="49" charset="-128"/>
              <a:ea typeface="HG創英角ﾎﾟｯﾌﾟ体" panose="040B0A09000000000000" pitchFamily="49" charset="-128"/>
            </a:endParaRPr>
          </a:p>
        </p:txBody>
      </p:sp>
      <p:sp>
        <p:nvSpPr>
          <p:cNvPr id="7" name="テキスト ボックス 6"/>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33</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12614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p:cNvCxnSpPr/>
          <p:nvPr/>
        </p:nvCxnSpPr>
        <p:spPr>
          <a:xfrm flipH="1">
            <a:off x="3203848" y="5229200"/>
            <a:ext cx="1584176" cy="864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 name="タイトル 1"/>
          <p:cNvSpPr>
            <a:spLocks noGrp="1"/>
          </p:cNvSpPr>
          <p:nvPr>
            <p:ph type="title"/>
          </p:nvPr>
        </p:nvSpPr>
        <p:spPr>
          <a:xfrm>
            <a:off x="1907704" y="273050"/>
            <a:ext cx="6093296" cy="1143000"/>
          </a:xfrm>
        </p:spPr>
        <p:txBody>
          <a:bodyPr>
            <a:noAutofit/>
          </a:bodyPr>
          <a:lstStyle/>
          <a:p>
            <a:r>
              <a:rPr lang="ja-JP" altLang="en-US" sz="2800" dirty="0" smtClean="0">
                <a:solidFill>
                  <a:srgbClr val="006600"/>
                </a:solidFill>
              </a:rPr>
              <a:t>年末たすけあい運動</a:t>
            </a:r>
            <a:r>
              <a:rPr lang="en-US" altLang="ja-JP" sz="4800" dirty="0" smtClean="0">
                <a:solidFill>
                  <a:srgbClr val="006600"/>
                </a:solidFill>
              </a:rPr>
              <a:t/>
            </a:r>
            <a:br>
              <a:rPr lang="en-US" altLang="ja-JP" sz="4800" dirty="0" smtClean="0">
                <a:solidFill>
                  <a:srgbClr val="006600"/>
                </a:solidFill>
              </a:rPr>
            </a:br>
            <a:r>
              <a:rPr lang="ja-JP" altLang="en-US" sz="4800" dirty="0" smtClean="0">
                <a:solidFill>
                  <a:srgbClr val="006600"/>
                </a:solidFill>
              </a:rPr>
              <a:t>　</a:t>
            </a:r>
            <a:r>
              <a:rPr lang="ja-JP" altLang="en-US" sz="4800" dirty="0" smtClean="0">
                <a:solidFill>
                  <a:srgbClr val="006600"/>
                </a:solidFill>
                <a:latin typeface="HGP創英ﾌﾟﾚｾﾞﾝｽEB" pitchFamily="18" charset="-128"/>
                <a:ea typeface="HGP創英ﾌﾟﾚｾﾞﾝｽEB" pitchFamily="18" charset="-128"/>
              </a:rPr>
              <a:t>～区社協への提出物</a:t>
            </a:r>
            <a:endParaRPr kumimoji="1" lang="ja-JP" altLang="en-US" sz="4800" dirty="0">
              <a:solidFill>
                <a:srgbClr val="006600"/>
              </a:solidFill>
              <a:latin typeface="HGP創英ﾌﾟﾚｾﾞﾝｽEB" pitchFamily="18" charset="-128"/>
              <a:ea typeface="HGP創英ﾌﾟﾚｾﾞﾝｽEB" pitchFamily="18" charset="-128"/>
            </a:endParaRPr>
          </a:p>
        </p:txBody>
      </p:sp>
      <p:sp>
        <p:nvSpPr>
          <p:cNvPr id="3" name="コンテンツ プレースホルダ 2"/>
          <p:cNvSpPr>
            <a:spLocks noGrp="1"/>
          </p:cNvSpPr>
          <p:nvPr>
            <p:ph sz="quarter" idx="2"/>
          </p:nvPr>
        </p:nvSpPr>
        <p:spPr>
          <a:xfrm>
            <a:off x="601216" y="2060848"/>
            <a:ext cx="6779096" cy="1224136"/>
          </a:xfrm>
        </p:spPr>
        <p:txBody>
          <a:bodyPr>
            <a:normAutofit fontScale="85000" lnSpcReduction="20000"/>
          </a:bodyPr>
          <a:lstStyle/>
          <a:p>
            <a:r>
              <a:rPr lang="ja-JP" altLang="en-US" dirty="0" smtClean="0">
                <a:latin typeface="+mj-ea"/>
                <a:ea typeface="+mj-ea"/>
              </a:rPr>
              <a:t>「配分金使途計画書」</a:t>
            </a:r>
            <a:r>
              <a:rPr lang="ja-JP" altLang="en-US" sz="1400" dirty="0" smtClean="0"/>
              <a:t>（様式</a:t>
            </a:r>
            <a:r>
              <a:rPr lang="en-US" altLang="ja-JP" sz="1400" dirty="0" smtClean="0"/>
              <a:t>2</a:t>
            </a:r>
            <a:r>
              <a:rPr lang="ja-JP" altLang="en-US" sz="1400" dirty="0" smtClean="0"/>
              <a:t>）</a:t>
            </a:r>
            <a:endParaRPr lang="en-US" altLang="ja-JP" sz="1400" dirty="0" smtClean="0"/>
          </a:p>
          <a:p>
            <a:pPr lvl="1"/>
            <a:r>
              <a:rPr lang="ja-JP" altLang="en-US" dirty="0" smtClean="0"/>
              <a:t>①「要援護世帯への配分」＝戸別配分（在宅援護費）</a:t>
            </a:r>
            <a:endParaRPr lang="en-US" altLang="ja-JP" dirty="0" smtClean="0"/>
          </a:p>
          <a:p>
            <a:pPr lvl="1"/>
            <a:r>
              <a:rPr lang="ja-JP" altLang="en-US" dirty="0" smtClean="0"/>
              <a:t>②「社会福祉施設への配分」＝施設配分</a:t>
            </a:r>
            <a:endParaRPr lang="en-US" altLang="ja-JP" dirty="0" smtClean="0"/>
          </a:p>
          <a:p>
            <a:pPr lvl="1"/>
            <a:r>
              <a:rPr lang="ja-JP" altLang="en-US" dirty="0" smtClean="0"/>
              <a:t>③「社会福祉団体への配分」＝団体配分</a:t>
            </a:r>
            <a:endParaRPr kumimoji="1" lang="ja-JP" altLang="en-US" dirty="0"/>
          </a:p>
        </p:txBody>
      </p:sp>
      <p:sp>
        <p:nvSpPr>
          <p:cNvPr id="4" name="コンテンツ プレースホルダ 3"/>
          <p:cNvSpPr>
            <a:spLocks noGrp="1"/>
          </p:cNvSpPr>
          <p:nvPr>
            <p:ph sz="quarter" idx="4"/>
          </p:nvPr>
        </p:nvSpPr>
        <p:spPr>
          <a:xfrm>
            <a:off x="539552" y="3933056"/>
            <a:ext cx="7776864" cy="2592288"/>
          </a:xfrm>
        </p:spPr>
        <p:txBody>
          <a:bodyPr>
            <a:normAutofit fontScale="92500" lnSpcReduction="20000"/>
          </a:bodyPr>
          <a:lstStyle/>
          <a:p>
            <a:r>
              <a:rPr lang="ja-JP" altLang="en-US" dirty="0" smtClean="0">
                <a:latin typeface="+mj-ea"/>
                <a:ea typeface="+mj-ea"/>
              </a:rPr>
              <a:t>「配分金使途報告書」 </a:t>
            </a:r>
            <a:r>
              <a:rPr lang="ja-JP" altLang="en-US" sz="1500" dirty="0" smtClean="0"/>
              <a:t>（様式</a:t>
            </a:r>
            <a:r>
              <a:rPr lang="en-US" altLang="ja-JP" sz="1500" dirty="0" smtClean="0"/>
              <a:t>4</a:t>
            </a:r>
            <a:r>
              <a:rPr lang="ja-JP" altLang="en-US" sz="1500" dirty="0" smtClean="0"/>
              <a:t>）</a:t>
            </a:r>
            <a:endParaRPr lang="en-US" altLang="ja-JP" sz="1500" dirty="0" smtClean="0">
              <a:latin typeface="+mj-ea"/>
            </a:endParaRPr>
          </a:p>
          <a:p>
            <a:r>
              <a:rPr lang="ja-JP" altLang="en-US" dirty="0" smtClean="0">
                <a:latin typeface="+mj-ea"/>
                <a:ea typeface="+mj-ea"/>
              </a:rPr>
              <a:t>「大口寄付者名簿」</a:t>
            </a:r>
            <a:r>
              <a:rPr lang="ja-JP" altLang="en-US" sz="1500" dirty="0" smtClean="0"/>
              <a:t>（様式７）</a:t>
            </a:r>
            <a:endParaRPr lang="en-US" altLang="ja-JP" sz="1500" dirty="0" smtClean="0"/>
          </a:p>
          <a:p>
            <a:pPr lvl="1"/>
            <a:r>
              <a:rPr lang="en-US" altLang="ja-JP" dirty="0" smtClean="0"/>
              <a:t>5,000</a:t>
            </a:r>
            <a:r>
              <a:rPr lang="ja-JP" altLang="en-US" dirty="0" smtClean="0"/>
              <a:t>円以上の大口寄付者様には、区社協会長・共募区支会長名の礼状を贈呈</a:t>
            </a:r>
            <a:endParaRPr lang="en-US" altLang="ja-JP" sz="1200" dirty="0" smtClean="0"/>
          </a:p>
          <a:p>
            <a:r>
              <a:rPr lang="ja-JP" altLang="en-US" dirty="0" smtClean="0">
                <a:latin typeface="+mj-ea"/>
                <a:ea typeface="+mj-ea"/>
              </a:rPr>
              <a:t>「配分世帯名簿」</a:t>
            </a:r>
            <a:r>
              <a:rPr lang="ja-JP" altLang="en-US" sz="1500" dirty="0" smtClean="0"/>
              <a:t>（様式</a:t>
            </a:r>
            <a:r>
              <a:rPr lang="en-US" altLang="ja-JP" sz="1500" dirty="0" smtClean="0"/>
              <a:t>6</a:t>
            </a:r>
            <a:r>
              <a:rPr lang="ja-JP" altLang="en-US" sz="1500" dirty="0" smtClean="0"/>
              <a:t>の写し）</a:t>
            </a:r>
            <a:endParaRPr lang="en-US" altLang="ja-JP" sz="1500" dirty="0" smtClean="0"/>
          </a:p>
          <a:p>
            <a:pPr lvl="1"/>
            <a:r>
              <a:rPr lang="ja-JP" altLang="en-US" dirty="0" smtClean="0"/>
              <a:t>地区民児協から提出された戸別配分先の世帯名簿のコピー</a:t>
            </a:r>
            <a:endParaRPr lang="en-US" altLang="ja-JP" dirty="0" smtClean="0"/>
          </a:p>
          <a:p>
            <a:r>
              <a:rPr lang="ja-JP" altLang="en-US" dirty="0" smtClean="0">
                <a:latin typeface="+mj-ea"/>
                <a:ea typeface="+mj-ea"/>
              </a:rPr>
              <a:t>「領収書」</a:t>
            </a:r>
            <a:r>
              <a:rPr lang="ja-JP" altLang="en-US" sz="1500" dirty="0" smtClean="0"/>
              <a:t>（様式８の写し）</a:t>
            </a:r>
            <a:endParaRPr lang="en-US" altLang="ja-JP" sz="1500" dirty="0" smtClean="0"/>
          </a:p>
          <a:p>
            <a:pPr lvl="1"/>
            <a:r>
              <a:rPr lang="ja-JP" altLang="en-US" dirty="0" smtClean="0"/>
              <a:t>地区民児協から提出された戸別配分の領収書のコピー　　</a:t>
            </a:r>
            <a:endParaRPr lang="en-US" altLang="ja-JP" dirty="0" smtClean="0"/>
          </a:p>
          <a:p>
            <a:endParaRPr kumimoji="1" lang="ja-JP" altLang="en-US" dirty="0"/>
          </a:p>
        </p:txBody>
      </p:sp>
      <p:sp>
        <p:nvSpPr>
          <p:cNvPr id="5" name="テキスト プレースホルダ 4"/>
          <p:cNvSpPr>
            <a:spLocks noGrp="1"/>
          </p:cNvSpPr>
          <p:nvPr>
            <p:ph type="body" sz="quarter" idx="1"/>
          </p:nvPr>
        </p:nvSpPr>
        <p:spPr>
          <a:xfrm>
            <a:off x="457200" y="1569720"/>
            <a:ext cx="7571184" cy="419120"/>
          </a:xfrm>
        </p:spPr>
        <p:txBody>
          <a:bodyPr/>
          <a:lstStyle/>
          <a:p>
            <a:r>
              <a:rPr kumimoji="1" lang="ja-JP" altLang="en-US" dirty="0" smtClean="0"/>
              <a:t>（１）　</a:t>
            </a:r>
            <a:r>
              <a:rPr kumimoji="1" lang="en-US" altLang="ja-JP" dirty="0" smtClean="0"/>
              <a:t>11</a:t>
            </a:r>
            <a:r>
              <a:rPr kumimoji="1" lang="ja-JP" altLang="en-US" dirty="0" smtClean="0"/>
              <a:t>月中旬　までに提出するもの　（</a:t>
            </a:r>
            <a:r>
              <a:rPr kumimoji="1" lang="en-US" altLang="ja-JP" dirty="0" smtClean="0"/>
              <a:t>※</a:t>
            </a:r>
            <a:r>
              <a:rPr lang="ja-JP" altLang="en-US" dirty="0"/>
              <a:t>〆</a:t>
            </a:r>
            <a:r>
              <a:rPr lang="ja-JP" altLang="en-US" dirty="0" smtClean="0"/>
              <a:t>切あり）</a:t>
            </a:r>
            <a:endParaRPr kumimoji="1" lang="ja-JP" altLang="en-US" dirty="0"/>
          </a:p>
        </p:txBody>
      </p:sp>
      <p:sp>
        <p:nvSpPr>
          <p:cNvPr id="6" name="テキスト プレースホルダ 5"/>
          <p:cNvSpPr>
            <a:spLocks noGrp="1"/>
          </p:cNvSpPr>
          <p:nvPr>
            <p:ph type="body" sz="quarter" idx="3"/>
          </p:nvPr>
        </p:nvSpPr>
        <p:spPr>
          <a:xfrm>
            <a:off x="467544" y="3356992"/>
            <a:ext cx="7560840" cy="432048"/>
          </a:xfrm>
        </p:spPr>
        <p:txBody>
          <a:bodyPr/>
          <a:lstStyle/>
          <a:p>
            <a:r>
              <a:rPr lang="ja-JP" altLang="en-US" dirty="0" smtClean="0"/>
              <a:t>（２）　翌</a:t>
            </a:r>
            <a:r>
              <a:rPr kumimoji="1" lang="en-US" altLang="ja-JP" dirty="0" smtClean="0"/>
              <a:t>1</a:t>
            </a:r>
            <a:r>
              <a:rPr kumimoji="1" lang="ja-JP" altLang="en-US" dirty="0" smtClean="0"/>
              <a:t>月上旬</a:t>
            </a:r>
            <a:r>
              <a:rPr lang="ja-JP" altLang="en-US" dirty="0" smtClean="0"/>
              <a:t>　までに提出するもの　　（</a:t>
            </a:r>
            <a:r>
              <a:rPr lang="en-US" altLang="ja-JP" dirty="0" smtClean="0"/>
              <a:t>※</a:t>
            </a:r>
            <a:r>
              <a:rPr lang="ja-JP" altLang="en-US" dirty="0" smtClean="0"/>
              <a:t>〆切特に厳守）</a:t>
            </a:r>
            <a:endParaRPr kumimoji="1" lang="ja-JP" altLang="en-US" dirty="0"/>
          </a:p>
        </p:txBody>
      </p:sp>
      <p:cxnSp>
        <p:nvCxnSpPr>
          <p:cNvPr id="17" name="直線矢印コネクタ 16"/>
          <p:cNvCxnSpPr/>
          <p:nvPr/>
        </p:nvCxnSpPr>
        <p:spPr>
          <a:xfrm flipH="1">
            <a:off x="3995936" y="5229200"/>
            <a:ext cx="792088"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3" name="テキスト ボックス 22"/>
          <p:cNvSpPr txBox="1"/>
          <p:nvPr/>
        </p:nvSpPr>
        <p:spPr>
          <a:xfrm>
            <a:off x="4788024" y="5085184"/>
            <a:ext cx="3600400"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600" dirty="0" smtClean="0">
                <a:latin typeface="HG丸ｺﾞｼｯｸM-PRO" pitchFamily="50" charset="-128"/>
                <a:ea typeface="HG丸ｺﾞｼｯｸM-PRO" pitchFamily="50" charset="-128"/>
              </a:rPr>
              <a:t>名簿と領収書は、一対で照合します</a:t>
            </a:r>
            <a:endParaRPr kumimoji="1" lang="ja-JP" altLang="en-US" sz="1600" dirty="0">
              <a:latin typeface="HG丸ｺﾞｼｯｸM-PRO" pitchFamily="50" charset="-128"/>
              <a:ea typeface="HG丸ｺﾞｼｯｸM-PRO" pitchFamily="50" charset="-128"/>
            </a:endParaRPr>
          </a:p>
        </p:txBody>
      </p:sp>
      <p:sp>
        <p:nvSpPr>
          <p:cNvPr id="10" name="フローチャート: 順次アクセス記憶 9"/>
          <p:cNvSpPr/>
          <p:nvPr/>
        </p:nvSpPr>
        <p:spPr>
          <a:xfrm>
            <a:off x="457200" y="273050"/>
            <a:ext cx="1234480" cy="926976"/>
          </a:xfrm>
          <a:prstGeom prst="flowChartMagneticTap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2400" dirty="0" smtClean="0">
                <a:latin typeface="HG創英角ﾎﾟｯﾌﾟ体" panose="040B0A09000000000000" pitchFamily="49" charset="-128"/>
                <a:ea typeface="HG創英角ﾎﾟｯﾌﾟ体" panose="040B0A09000000000000" pitchFamily="49" charset="-128"/>
              </a:rPr>
              <a:t>参考</a:t>
            </a:r>
            <a:endParaRPr kumimoji="1" lang="ja-JP" altLang="en-US" sz="2400" dirty="0">
              <a:latin typeface="HG創英角ﾎﾟｯﾌﾟ体" panose="040B0A09000000000000" pitchFamily="49" charset="-128"/>
              <a:ea typeface="HG創英角ﾎﾟｯﾌﾟ体" panose="040B0A09000000000000" pitchFamily="49" charset="-128"/>
            </a:endParaRPr>
          </a:p>
        </p:txBody>
      </p:sp>
      <p:sp>
        <p:nvSpPr>
          <p:cNvPr id="11" name="テキスト ボックス 10"/>
          <p:cNvSpPr txBox="1"/>
          <p:nvPr/>
        </p:nvSpPr>
        <p:spPr>
          <a:xfrm>
            <a:off x="8100392" y="5733256"/>
            <a:ext cx="720080" cy="523220"/>
          </a:xfrm>
          <a:prstGeom prst="rect">
            <a:avLst/>
          </a:prstGeom>
          <a:noFill/>
        </p:spPr>
        <p:txBody>
          <a:bodyPr wrap="square" rtlCol="0">
            <a:spAutoFit/>
          </a:bodyPr>
          <a:lstStyle/>
          <a:p>
            <a:r>
              <a:rPr lang="en-US" altLang="ja-JP" sz="2800" dirty="0" smtClean="0">
                <a:solidFill>
                  <a:schemeClr val="bg1"/>
                </a:solidFill>
                <a:latin typeface="+mj-ea"/>
                <a:ea typeface="+mj-ea"/>
              </a:rPr>
              <a:t>34</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125873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23528" y="116632"/>
            <a:ext cx="8208912" cy="782960"/>
          </a:xfrm>
        </p:spPr>
        <p:txBody>
          <a:bodyPr>
            <a:normAutofit fontScale="90000"/>
          </a:bodyPr>
          <a:lstStyle/>
          <a:p>
            <a:r>
              <a:rPr kumimoji="1" lang="ja-JP" altLang="en-US" sz="5300" dirty="0" smtClean="0">
                <a:solidFill>
                  <a:srgbClr val="006600"/>
                </a:solidFill>
                <a:latin typeface="HGP創英ﾌﾟﾚｾﾞﾝｽEB" pitchFamily="18" charset="-128"/>
                <a:ea typeface="HGP創英ﾌﾟﾚｾﾞﾝｽEB" pitchFamily="18" charset="-128"/>
              </a:rPr>
              <a:t>その他の募金や会費について</a:t>
            </a:r>
            <a:endParaRPr kumimoji="1" lang="ja-JP" altLang="en-US" sz="5300" dirty="0">
              <a:solidFill>
                <a:srgbClr val="006600"/>
              </a:solidFill>
              <a:latin typeface="HGP創英ﾌﾟﾚｾﾞﾝｽEB" pitchFamily="18" charset="-128"/>
              <a:ea typeface="HGP創英ﾌﾟﾚｾﾞﾝｽEB" pitchFamily="18"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259308644"/>
              </p:ext>
            </p:extLst>
          </p:nvPr>
        </p:nvGraphicFramePr>
        <p:xfrm>
          <a:off x="368973" y="971600"/>
          <a:ext cx="7875436" cy="5769219"/>
        </p:xfrm>
        <a:graphic>
          <a:graphicData uri="http://schemas.openxmlformats.org/drawingml/2006/table">
            <a:tbl>
              <a:tblPr firstRow="1" bandRow="1">
                <a:tableStyleId>{C083E6E3-FA7D-4D7B-A595-EF9225AFEA82}</a:tableStyleId>
              </a:tblPr>
              <a:tblGrid>
                <a:gridCol w="1424281"/>
                <a:gridCol w="2513436"/>
                <a:gridCol w="3093922"/>
                <a:gridCol w="843797"/>
              </a:tblGrid>
              <a:tr h="298076">
                <a:tc>
                  <a:txBody>
                    <a:bodyPr/>
                    <a:lstStyle/>
                    <a:p>
                      <a:pPr algn="ctr"/>
                      <a:r>
                        <a:rPr kumimoji="1" lang="ja-JP" altLang="en-US" sz="1400" b="0" dirty="0" smtClean="0"/>
                        <a:t>名称</a:t>
                      </a:r>
                      <a:endParaRPr kumimoji="1" lang="ja-JP" altLang="en-US" sz="1400" b="0" dirty="0"/>
                    </a:p>
                  </a:txBody>
                  <a:tcPr/>
                </a:tc>
                <a:tc>
                  <a:txBody>
                    <a:bodyPr/>
                    <a:lstStyle/>
                    <a:p>
                      <a:pPr algn="ctr"/>
                      <a:r>
                        <a:rPr kumimoji="1" lang="ja-JP" altLang="en-US" sz="1400" b="0" dirty="0" smtClean="0"/>
                        <a:t>内容</a:t>
                      </a:r>
                      <a:endParaRPr kumimoji="1" lang="ja-JP" altLang="en-US" sz="1400" b="0" dirty="0"/>
                    </a:p>
                  </a:txBody>
                  <a:tcPr/>
                </a:tc>
                <a:tc>
                  <a:txBody>
                    <a:bodyPr/>
                    <a:lstStyle/>
                    <a:p>
                      <a:pPr algn="ctr"/>
                      <a:r>
                        <a:rPr kumimoji="1" lang="ja-JP" altLang="en-US" sz="1400" b="0" dirty="0" smtClean="0"/>
                        <a:t>使いみち</a:t>
                      </a:r>
                      <a:endParaRPr kumimoji="1" lang="ja-JP" altLang="en-US" sz="1400" b="0" dirty="0"/>
                    </a:p>
                  </a:txBody>
                  <a:tcPr/>
                </a:tc>
                <a:tc>
                  <a:txBody>
                    <a:bodyPr/>
                    <a:lstStyle/>
                    <a:p>
                      <a:pPr algn="ctr"/>
                      <a:r>
                        <a:rPr kumimoji="1" lang="ja-JP" altLang="en-US" sz="1400" b="0" dirty="0" smtClean="0"/>
                        <a:t>時期</a:t>
                      </a:r>
                      <a:endParaRPr kumimoji="1" lang="ja-JP" altLang="en-US" sz="1400" b="0" dirty="0"/>
                    </a:p>
                  </a:txBody>
                  <a:tcPr/>
                </a:tc>
              </a:tr>
              <a:tr h="924036">
                <a:tc>
                  <a:txBody>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区社協　</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世帯会費</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区社協の会員となっている自治会町内会より頂戴する会費です。</a:t>
                      </a:r>
                      <a:r>
                        <a:rPr kumimoji="1" lang="ja-JP" altLang="en-US" sz="1600" dirty="0" smtClean="0">
                          <a:solidFill>
                            <a:srgbClr val="FF0066"/>
                          </a:solidFill>
                          <a:latin typeface="HG丸ｺﾞｼｯｸM-PRO" panose="020F0600000000000000" pitchFamily="50" charset="-128"/>
                          <a:ea typeface="HG丸ｺﾞｼｯｸM-PRO" panose="020F0600000000000000" pitchFamily="50" charset="-128"/>
                        </a:rPr>
                        <a:t>（第</a:t>
                      </a:r>
                      <a:r>
                        <a:rPr kumimoji="1" lang="en-US" altLang="ja-JP" sz="1600" dirty="0" smtClean="0">
                          <a:solidFill>
                            <a:srgbClr val="FF0066"/>
                          </a:solidFill>
                          <a:latin typeface="HG丸ｺﾞｼｯｸM-PRO" panose="020F0600000000000000" pitchFamily="50" charset="-128"/>
                          <a:ea typeface="HG丸ｺﾞｼｯｸM-PRO" panose="020F0600000000000000" pitchFamily="50" charset="-128"/>
                        </a:rPr>
                        <a:t>4</a:t>
                      </a:r>
                      <a:r>
                        <a:rPr kumimoji="1" lang="ja-JP" altLang="en-US" sz="1600" dirty="0" smtClean="0">
                          <a:solidFill>
                            <a:srgbClr val="FF0066"/>
                          </a:solidFill>
                          <a:latin typeface="HG丸ｺﾞｼｯｸM-PRO" panose="020F0600000000000000" pitchFamily="50" charset="-128"/>
                          <a:ea typeface="HG丸ｺﾞｼｯｸM-PRO" panose="020F0600000000000000" pitchFamily="50" charset="-128"/>
                        </a:rPr>
                        <a:t>種正会員の会費です）</a:t>
                      </a:r>
                      <a:endParaRPr kumimoji="1" lang="ja-JP" altLang="en-US" sz="1600" dirty="0">
                        <a:solidFill>
                          <a:srgbClr val="FF0066"/>
                        </a:solidFill>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区社協の法人運営費に活用しています。</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49996">
                <a:tc>
                  <a:txBody>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共同募金</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一般募金</a:t>
                      </a:r>
                      <a: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区社協が事務局を担う共同募金会が進める募金。自分の暮らす地域の福祉活動をさらによくするため、民間の行う福祉サービスを応援するたすけあい運動です。</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①横浜市・港北区の地域福祉活動および福祉関係施設へ配分。</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②区社協で行う地域福祉関係事業</a:t>
                      </a:r>
                      <a:r>
                        <a:rPr kumimoji="1" lang="en-US" altLang="ja-JP" sz="1400" dirty="0" smtClean="0">
                          <a:latin typeface="HG丸ｺﾞｼｯｸM-PRO" panose="020F0600000000000000" pitchFamily="50" charset="-128"/>
                          <a:ea typeface="HG丸ｺﾞｼｯｸM-PRO" panose="020F0600000000000000"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rPr>
                        <a:t>みんなの助成金、広報関係、</a:t>
                      </a:r>
                      <a:r>
                        <a:rPr kumimoji="1" lang="ja-JP" altLang="en-US" sz="1400" dirty="0" err="1" smtClean="0">
                          <a:latin typeface="HG丸ｺﾞｼｯｸM-PRO" panose="020F0600000000000000" pitchFamily="50" charset="-128"/>
                          <a:ea typeface="HG丸ｺﾞｼｯｸM-PRO" panose="020F0600000000000000" pitchFamily="50" charset="-128"/>
                        </a:rPr>
                        <a:t>ひっと</a:t>
                      </a:r>
                      <a:r>
                        <a:rPr kumimoji="1" lang="ja-JP" altLang="en-US" sz="1400" dirty="0" smtClean="0">
                          <a:latin typeface="HG丸ｺﾞｼｯｸM-PRO" panose="020F0600000000000000" pitchFamily="50" charset="-128"/>
                          <a:ea typeface="HG丸ｺﾞｼｯｸM-PRO" panose="020F0600000000000000" pitchFamily="50" charset="-128"/>
                        </a:rPr>
                        <a:t>プラン、みんなの居場所</a:t>
                      </a:r>
                      <a:r>
                        <a:rPr kumimoji="1" lang="en-US" altLang="ja-JP" sz="1400" dirty="0" smtClean="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１０月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１２月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376788">
                <a:tc>
                  <a:txBody>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日赤募金</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区社協が事務局を担っている日本赤十字社が進める募金活動。人間の命と健康と尊厳を守ることを目的とした活動です。</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①区内で発生した火事等の見舞金</a:t>
                      </a:r>
                    </a:p>
                    <a:p>
                      <a:r>
                        <a:rPr kumimoji="1" lang="ja-JP" altLang="en-US" sz="1400" dirty="0" smtClean="0">
                          <a:latin typeface="HG丸ｺﾞｼｯｸM-PRO" panose="020F0600000000000000" pitchFamily="50" charset="-128"/>
                          <a:ea typeface="HG丸ｺﾞｼｯｸM-PRO" panose="020F0600000000000000" pitchFamily="50" charset="-128"/>
                        </a:rPr>
                        <a:t>②地域防災資材整備費</a:t>
                      </a:r>
                    </a:p>
                    <a:p>
                      <a:r>
                        <a:rPr kumimoji="1" lang="ja-JP" altLang="en-US" sz="1400" dirty="0" smtClean="0">
                          <a:latin typeface="HG丸ｺﾞｼｯｸM-PRO" panose="020F0600000000000000" pitchFamily="50" charset="-128"/>
                          <a:ea typeface="HG丸ｺﾞｼｯｸM-PRO" panose="020F0600000000000000" pitchFamily="50" charset="-128"/>
                        </a:rPr>
                        <a:t>③献血事業</a:t>
                      </a:r>
                    </a:p>
                    <a:p>
                      <a:r>
                        <a:rPr kumimoji="1" lang="ja-JP" altLang="en-US" sz="1400" dirty="0" smtClean="0">
                          <a:latin typeface="HG丸ｺﾞｼｯｸM-PRO" panose="020F0600000000000000" pitchFamily="50" charset="-128"/>
                          <a:ea typeface="HG丸ｺﾞｼｯｸM-PRO" panose="020F0600000000000000" pitchFamily="50" charset="-128"/>
                        </a:rPr>
                        <a:t>④世界各地での風水害や震災被災者の国際支援の活動</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22511">
                <a:tc>
                  <a:txBody>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社会を明るくする運動会費</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犯罪・非行防止、罪を犯した人の更生を助ける社会作りが目的の活動です。</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①標語コンクール</a:t>
                      </a:r>
                    </a:p>
                    <a:p>
                      <a:r>
                        <a:rPr kumimoji="1" lang="ja-JP" altLang="en-US" sz="1400" dirty="0" smtClean="0">
                          <a:latin typeface="HG丸ｺﾞｼｯｸM-PRO" panose="020F0600000000000000" pitchFamily="50" charset="-128"/>
                          <a:ea typeface="HG丸ｺﾞｼｯｸM-PRO" panose="020F0600000000000000" pitchFamily="50" charset="-128"/>
                        </a:rPr>
                        <a:t>②中学生とともに座談会</a:t>
                      </a:r>
                    </a:p>
                    <a:p>
                      <a:r>
                        <a:rPr kumimoji="1" lang="ja-JP" altLang="en-US" sz="1400" dirty="0" smtClean="0">
                          <a:latin typeface="HG丸ｺﾞｼｯｸM-PRO" panose="020F0600000000000000" pitchFamily="50" charset="-128"/>
                          <a:ea typeface="HG丸ｺﾞｼｯｸM-PRO" panose="020F0600000000000000" pitchFamily="50" charset="-128"/>
                        </a:rPr>
                        <a:t>③中学生による吹奏楽と広報映画の集い</a:t>
                      </a:r>
                    </a:p>
                    <a:p>
                      <a:r>
                        <a:rPr kumimoji="1" lang="ja-JP" altLang="en-US" sz="1400" dirty="0" smtClean="0">
                          <a:latin typeface="HG丸ｺﾞｼｯｸM-PRO" panose="020F0600000000000000" pitchFamily="50" charset="-128"/>
                          <a:ea typeface="HG丸ｺﾞｼｯｸM-PRO" panose="020F0600000000000000" pitchFamily="50" charset="-128"/>
                        </a:rPr>
                        <a:t>④明るい町づくりミニ集会</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4" name="テキスト ボックス 3"/>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35</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4086351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192.168.0.254\共有\12事業\権利擁護事業\広報・説明関係\イラスト\カラー\相談事例～港北ｻﾝ⑥ｶﾗ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921" y="1268760"/>
            <a:ext cx="2104671"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4"/>
          <p:cNvSpPr>
            <a:spLocks noGrp="1"/>
          </p:cNvSpPr>
          <p:nvPr>
            <p:ph type="title"/>
          </p:nvPr>
        </p:nvSpPr>
        <p:spPr>
          <a:xfrm>
            <a:off x="395536" y="188640"/>
            <a:ext cx="8424936" cy="1080120"/>
          </a:xfrm>
        </p:spPr>
        <p:txBody>
          <a:bodyPr>
            <a:noAutofit/>
          </a:bodyPr>
          <a:lstStyle/>
          <a:p>
            <a:r>
              <a:rPr kumimoji="1" lang="ja-JP" altLang="en-US" sz="4400" dirty="0" smtClean="0">
                <a:solidFill>
                  <a:srgbClr val="006600"/>
                </a:solidFill>
                <a:latin typeface="HGP創英ﾌﾟﾚｾﾞﾝｽEB" pitchFamily="18" charset="-128"/>
                <a:ea typeface="HGP創英ﾌﾟﾚｾﾞﾝｽEB" pitchFamily="18" charset="-128"/>
              </a:rPr>
              <a:t>社協活動の“見える化”を目指して</a:t>
            </a:r>
            <a:endParaRPr kumimoji="1" lang="ja-JP" altLang="en-US" sz="4400" dirty="0">
              <a:solidFill>
                <a:srgbClr val="006600"/>
              </a:solidFill>
              <a:latin typeface="HGP創英ﾌﾟﾚｾﾞﾝｽEB" pitchFamily="18" charset="-128"/>
              <a:ea typeface="HGP創英ﾌﾟﾚｾﾞﾝｽEB" pitchFamily="18" charset="-128"/>
            </a:endParaRPr>
          </a:p>
        </p:txBody>
      </p:sp>
      <p:sp>
        <p:nvSpPr>
          <p:cNvPr id="6" name="コンテンツ プレースホルダ 5"/>
          <p:cNvSpPr>
            <a:spLocks noGrp="1"/>
          </p:cNvSpPr>
          <p:nvPr>
            <p:ph sz="quarter" idx="1"/>
          </p:nvPr>
        </p:nvSpPr>
        <p:spPr>
          <a:xfrm>
            <a:off x="467544" y="4152586"/>
            <a:ext cx="6953200" cy="2324872"/>
          </a:xfrm>
        </p:spPr>
        <p:txBody>
          <a:bodyPr>
            <a:normAutofit fontScale="92500"/>
          </a:bodyPr>
          <a:lstStyle/>
          <a:p>
            <a:pPr>
              <a:buNone/>
            </a:pPr>
            <a:r>
              <a:rPr kumimoji="1" lang="ja-JP" altLang="en-US" dirty="0" smtClean="0">
                <a:latin typeface="HG丸ｺﾞｼｯｸM-PRO" pitchFamily="50" charset="-128"/>
                <a:ea typeface="HG丸ｺﾞｼｯｸM-PRO" pitchFamily="50" charset="-128"/>
              </a:rPr>
              <a:t>「港北“</a:t>
            </a:r>
            <a:r>
              <a:rPr kumimoji="1" lang="ja-JP" altLang="en-US" dirty="0" smtClean="0">
                <a:solidFill>
                  <a:srgbClr val="FF0066"/>
                </a:solidFill>
                <a:latin typeface="HG丸ｺﾞｼｯｸM-PRO" pitchFamily="50" charset="-128"/>
                <a:ea typeface="HG丸ｺﾞｼｯｸM-PRO" pitchFamily="50" charset="-128"/>
              </a:rPr>
              <a:t>区</a:t>
            </a:r>
            <a:r>
              <a:rPr kumimoji="1" lang="ja-JP" altLang="en-US" dirty="0" smtClean="0">
                <a:latin typeface="HG丸ｺﾞｼｯｸM-PRO" pitchFamily="50" charset="-128"/>
                <a:ea typeface="HG丸ｺﾞｼｯｸM-PRO" pitchFamily="50" charset="-128"/>
              </a:rPr>
              <a:t>”社協」は、区民の皆さまからいただいた財源、ノウハウ、情報などを咀嚼し、皆さま自身の手で活用していただく</a:t>
            </a:r>
            <a:r>
              <a:rPr lang="ja-JP" altLang="en-US" dirty="0" smtClean="0">
                <a:latin typeface="HG丸ｺﾞｼｯｸM-PRO" pitchFamily="50" charset="-128"/>
                <a:ea typeface="HG丸ｺﾞｼｯｸM-PRO" pitchFamily="50" charset="-128"/>
              </a:rPr>
              <a:t>仕組みを事務局として支える役割を担います。</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a:t>
            </a:r>
            <a:r>
              <a:rPr kumimoji="1" lang="ja-JP" altLang="en-US" dirty="0" smtClean="0">
                <a:solidFill>
                  <a:srgbClr val="FF0066"/>
                </a:solidFill>
                <a:latin typeface="HG丸ｺﾞｼｯｸM-PRO" pitchFamily="50" charset="-128"/>
                <a:ea typeface="HG丸ｺﾞｼｯｸM-PRO" pitchFamily="50" charset="-128"/>
              </a:rPr>
              <a:t>地区</a:t>
            </a:r>
            <a:r>
              <a:rPr kumimoji="1" lang="ja-JP" altLang="en-US" dirty="0" smtClean="0">
                <a:latin typeface="HG丸ｺﾞｼｯｸM-PRO" pitchFamily="50" charset="-128"/>
                <a:ea typeface="HG丸ｺﾞｼｯｸM-PRO" pitchFamily="50" charset="-128"/>
              </a:rPr>
              <a:t>”社協」がわがまちならではの個性と良さを、ますます発揮されるサポートに努めたいと思います。</a:t>
            </a:r>
            <a:r>
              <a:rPr kumimoji="1" lang="ja-JP" altLang="en-US" dirty="0" smtClean="0"/>
              <a:t>　　　　　　</a:t>
            </a:r>
            <a:endParaRPr kumimoji="1" lang="ja-JP" altLang="en-US" dirty="0">
              <a:latin typeface="HGP創英ﾌﾟﾚｾﾞﾝｽEB" pitchFamily="18" charset="-128"/>
              <a:ea typeface="HGP創英ﾌﾟﾚｾﾞﾝｽEB" pitchFamily="18" charset="-128"/>
            </a:endParaRPr>
          </a:p>
        </p:txBody>
      </p:sp>
      <p:sp>
        <p:nvSpPr>
          <p:cNvPr id="4" name="コンテンツ プレースホルダ 2"/>
          <p:cNvSpPr txBox="1">
            <a:spLocks/>
          </p:cNvSpPr>
          <p:nvPr/>
        </p:nvSpPr>
        <p:spPr>
          <a:xfrm>
            <a:off x="467544" y="2204864"/>
            <a:ext cx="7859216" cy="1368152"/>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1" lang="ja-JP" altLang="en-US"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住民の</a:t>
            </a:r>
            <a:r>
              <a:rPr kumimoji="1" lang="ja-JP" altLang="en-US" sz="4000" b="0" i="0" u="none" strike="noStrike" kern="1200" cap="none" spc="0" normalizeH="0" baseline="0" noProof="0" dirty="0" smtClean="0">
                <a:ln>
                  <a:noFill/>
                </a:ln>
                <a:solidFill>
                  <a:srgbClr val="FF0066"/>
                </a:solidFill>
                <a:effectLst/>
                <a:uLnTx/>
                <a:uFillTx/>
                <a:latin typeface="HG丸ｺﾞｼｯｸM-PRO" pitchFamily="50" charset="-128"/>
                <a:ea typeface="HG丸ｺﾞｼｯｸM-PRO" pitchFamily="50" charset="-128"/>
              </a:rPr>
              <a:t>主体的・互助的</a:t>
            </a:r>
            <a:r>
              <a:rPr kumimoji="1" lang="ja-JP" altLang="en-US"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な活動です</a:t>
            </a:r>
            <a:endParaRPr kumimoji="1" lang="en-US" altLang="ja-JP" sz="105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1" lang="ja-JP" altLang="en-US"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住民参加＝人間関係を支えます</a:t>
            </a:r>
            <a:endParaRPr kumimoji="1" lang="en-US" altLang="ja-JP"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1" lang="ja-JP" altLang="en-US"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制度的なサービスの代替ではありません</a:t>
            </a:r>
            <a:endParaRPr kumimoji="1" lang="en-US" altLang="ja-JP"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1" lang="en-US" altLang="ja-JP" sz="4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1" lang="ja-JP" altLang="en-US" sz="40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p:txBody>
      </p:sp>
      <p:sp>
        <p:nvSpPr>
          <p:cNvPr id="7" name="タイトル 4"/>
          <p:cNvSpPr txBox="1">
            <a:spLocks/>
          </p:cNvSpPr>
          <p:nvPr/>
        </p:nvSpPr>
        <p:spPr>
          <a:xfrm>
            <a:off x="395536" y="1421904"/>
            <a:ext cx="6984776" cy="638944"/>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000" b="0" i="0" u="none" strike="noStrike" kern="1200" cap="small" spc="0" normalizeH="0" baseline="0" noProof="0" dirty="0" smtClean="0">
                <a:ln>
                  <a:noFill/>
                </a:ln>
                <a:solidFill>
                  <a:schemeClr val="accent1"/>
                </a:solidFill>
                <a:effectLst/>
                <a:uLnTx/>
                <a:uFillTx/>
                <a:latin typeface="+mj-ea"/>
                <a:ea typeface="+mj-ea"/>
                <a:cs typeface="+mj-cs"/>
              </a:rPr>
              <a:t>住民による福祉活動とは・・・</a:t>
            </a:r>
            <a:endParaRPr kumimoji="1" lang="ja-JP" altLang="en-US" sz="3000" b="0" i="0" u="none" strike="noStrike" kern="1200" cap="small" spc="0" normalizeH="0" baseline="0" noProof="0" dirty="0">
              <a:ln>
                <a:noFill/>
              </a:ln>
              <a:solidFill>
                <a:schemeClr val="accent1"/>
              </a:solidFill>
              <a:effectLst/>
              <a:uLnTx/>
              <a:uFillTx/>
              <a:latin typeface="+mj-ea"/>
              <a:ea typeface="+mj-ea"/>
              <a:cs typeface="+mj-cs"/>
            </a:endParaRPr>
          </a:p>
        </p:txBody>
      </p:sp>
      <p:sp>
        <p:nvSpPr>
          <p:cNvPr id="8" name="タイトル 4"/>
          <p:cNvSpPr txBox="1">
            <a:spLocks/>
          </p:cNvSpPr>
          <p:nvPr/>
        </p:nvSpPr>
        <p:spPr>
          <a:xfrm>
            <a:off x="467544" y="3438128"/>
            <a:ext cx="7992888" cy="638944"/>
          </a:xfrm>
          <a:prstGeom prst="rect">
            <a:avLst/>
          </a:prstGeom>
        </p:spPr>
        <p:txBody>
          <a:bodyPr vert="horz" anchor="b">
            <a:normAutofit fontScale="6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small" spc="0" normalizeH="0" baseline="0" noProof="0" dirty="0" smtClean="0">
                <a:ln>
                  <a:noFill/>
                </a:ln>
                <a:solidFill>
                  <a:srgbClr val="7030A0"/>
                </a:solidFill>
                <a:effectLst/>
                <a:uLnTx/>
                <a:uFillTx/>
                <a:latin typeface="+mj-ea"/>
                <a:ea typeface="+mj-ea"/>
                <a:cs typeface="+mj-cs"/>
              </a:rPr>
              <a:t>「社</a:t>
            </a:r>
            <a:r>
              <a:rPr kumimoji="1" lang="ja-JP" altLang="en-US" sz="2100" b="0" i="0" u="none" strike="noStrike" kern="1200" cap="small" spc="0" normalizeH="0" baseline="0" noProof="0" dirty="0" smtClean="0">
                <a:ln>
                  <a:noFill/>
                </a:ln>
                <a:solidFill>
                  <a:srgbClr val="7030A0"/>
                </a:solidFill>
                <a:effectLst/>
                <a:uLnTx/>
                <a:uFillTx/>
                <a:latin typeface="+mj-ea"/>
                <a:ea typeface="+mj-ea"/>
                <a:cs typeface="+mj-cs"/>
              </a:rPr>
              <a:t>会福祉</a:t>
            </a:r>
            <a:r>
              <a:rPr kumimoji="1" lang="ja-JP" altLang="en-US" sz="4800" b="0" i="0" u="none" strike="noStrike" kern="1200" cap="small" spc="0" normalizeH="0" baseline="0" noProof="0" dirty="0" smtClean="0">
                <a:ln>
                  <a:noFill/>
                </a:ln>
                <a:solidFill>
                  <a:srgbClr val="7030A0"/>
                </a:solidFill>
                <a:effectLst/>
                <a:uLnTx/>
                <a:uFillTx/>
                <a:latin typeface="+mj-ea"/>
                <a:ea typeface="+mj-ea"/>
                <a:cs typeface="+mj-cs"/>
              </a:rPr>
              <a:t>協</a:t>
            </a:r>
            <a:r>
              <a:rPr kumimoji="1" lang="ja-JP" altLang="en-US" sz="2100" b="0" i="0" u="none" strike="noStrike" kern="1200" cap="small" spc="0" normalizeH="0" baseline="0" noProof="0" dirty="0" smtClean="0">
                <a:ln>
                  <a:noFill/>
                </a:ln>
                <a:solidFill>
                  <a:srgbClr val="7030A0"/>
                </a:solidFill>
                <a:effectLst/>
                <a:uLnTx/>
                <a:uFillTx/>
                <a:latin typeface="+mj-ea"/>
                <a:ea typeface="+mj-ea"/>
                <a:cs typeface="+mj-cs"/>
              </a:rPr>
              <a:t>議会</a:t>
            </a:r>
            <a:r>
              <a:rPr kumimoji="1" lang="ja-JP" altLang="en-US" sz="4800" b="0" i="0" u="none" strike="noStrike" kern="1200" cap="small" spc="0" normalizeH="0" baseline="0" noProof="0" dirty="0" smtClean="0">
                <a:ln>
                  <a:noFill/>
                </a:ln>
                <a:solidFill>
                  <a:srgbClr val="7030A0"/>
                </a:solidFill>
                <a:effectLst/>
                <a:uLnTx/>
                <a:uFillTx/>
                <a:latin typeface="+mj-ea"/>
                <a:ea typeface="+mj-ea"/>
                <a:cs typeface="+mj-cs"/>
              </a:rPr>
              <a:t>」の良さを語っていただけるように・・・</a:t>
            </a:r>
            <a:endParaRPr kumimoji="1" lang="ja-JP" altLang="en-US" sz="4800" b="0" i="0" u="none" strike="noStrike" kern="1200" cap="small" spc="0" normalizeH="0" baseline="0" noProof="0" dirty="0">
              <a:ln>
                <a:noFill/>
              </a:ln>
              <a:solidFill>
                <a:srgbClr val="7030A0"/>
              </a:solidFill>
              <a:effectLst/>
              <a:uLnTx/>
              <a:uFillTx/>
              <a:latin typeface="+mj-ea"/>
              <a:ea typeface="+mj-ea"/>
              <a:cs typeface="+mj-cs"/>
            </a:endParaRPr>
          </a:p>
        </p:txBody>
      </p:sp>
      <p:sp>
        <p:nvSpPr>
          <p:cNvPr id="10" name="テキスト ボックス 9"/>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36</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3341233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39552" y="1268760"/>
            <a:ext cx="7920880" cy="1143000"/>
          </a:xfrm>
        </p:spPr>
        <p:txBody>
          <a:bodyPr>
            <a:normAutofit/>
          </a:bodyPr>
          <a:lstStyle/>
          <a:p>
            <a:r>
              <a:rPr lang="ja-JP" altLang="en-US" b="1" dirty="0" smtClean="0">
                <a:solidFill>
                  <a:srgbClr val="FF0066"/>
                </a:solidFill>
                <a:ea typeface="HG丸ｺﾞｼｯｸM-PRO" pitchFamily="50" charset="-128"/>
              </a:rPr>
              <a:t>わいわい</a:t>
            </a:r>
            <a:r>
              <a:rPr lang="ja-JP" altLang="en-US" sz="4800" b="1" dirty="0" smtClean="0">
                <a:solidFill>
                  <a:schemeClr val="hlink"/>
                </a:solidFill>
                <a:ea typeface="HG丸ｺﾞｼｯｸM-PRO" pitchFamily="50" charset="-128"/>
              </a:rPr>
              <a:t>ガヤガヤ</a:t>
            </a:r>
            <a:r>
              <a:rPr lang="ja-JP" altLang="en-US" b="1" dirty="0" smtClean="0">
                <a:solidFill>
                  <a:srgbClr val="000000"/>
                </a:solidFill>
                <a:ea typeface="HG丸ｺﾞｼｯｸM-PRO" pitchFamily="50" charset="-128"/>
              </a:rPr>
              <a:t>地区社協</a:t>
            </a:r>
            <a:r>
              <a:rPr lang="en-US" altLang="ja-JP" b="1" dirty="0" smtClean="0">
                <a:solidFill>
                  <a:srgbClr val="000000"/>
                </a:solidFill>
                <a:ea typeface="HG丸ｺﾞｼｯｸM-PRO" pitchFamily="50" charset="-128"/>
              </a:rPr>
              <a:t/>
            </a:r>
            <a:br>
              <a:rPr lang="en-US" altLang="ja-JP" b="1" dirty="0" smtClean="0">
                <a:solidFill>
                  <a:srgbClr val="000000"/>
                </a:solidFill>
                <a:ea typeface="HG丸ｺﾞｼｯｸM-PRO" pitchFamily="50" charset="-128"/>
              </a:rPr>
            </a:br>
            <a:r>
              <a:rPr lang="ja-JP" altLang="en-US" sz="900" b="1" dirty="0" smtClean="0">
                <a:solidFill>
                  <a:srgbClr val="000000"/>
                </a:solidFill>
                <a:ea typeface="HG丸ｺﾞｼｯｸM-PRO" pitchFamily="50" charset="-128"/>
              </a:rPr>
              <a:t>　　　　　　　　　　　　　　　　　　　　　　　　　　　　　</a:t>
            </a:r>
            <a:r>
              <a:rPr lang="ja-JP" altLang="en-US" sz="900" dirty="0" smtClean="0">
                <a:solidFill>
                  <a:srgbClr val="000000"/>
                </a:solidFill>
                <a:ea typeface="HG丸ｺﾞｼｯｸM-PRO" pitchFamily="50" charset="-128"/>
              </a:rPr>
              <a:t>　　参考：横浜市社協　地区社協担当者会議　</a:t>
            </a:r>
            <a:r>
              <a:rPr lang="en-US" altLang="ja-JP" sz="900" dirty="0" smtClean="0">
                <a:solidFill>
                  <a:srgbClr val="000000"/>
                </a:solidFill>
                <a:ea typeface="HG丸ｺﾞｼｯｸM-PRO" pitchFamily="50" charset="-128"/>
              </a:rPr>
              <a:t>A</a:t>
            </a:r>
            <a:r>
              <a:rPr lang="ja-JP" altLang="en-US" sz="900" dirty="0" smtClean="0">
                <a:solidFill>
                  <a:srgbClr val="000000"/>
                </a:solidFill>
                <a:ea typeface="HG丸ｺﾞｼｯｸM-PRO" pitchFamily="50" charset="-128"/>
              </a:rPr>
              <a:t>ブロック担当者会議　</a:t>
            </a:r>
            <a:r>
              <a:rPr lang="en-US" altLang="ja-JP" sz="900" dirty="0" smtClean="0">
                <a:solidFill>
                  <a:srgbClr val="000000"/>
                </a:solidFill>
                <a:ea typeface="HG丸ｺﾞｼｯｸM-PRO" pitchFamily="50" charset="-128"/>
              </a:rPr>
              <a:t>2012</a:t>
            </a:r>
            <a:r>
              <a:rPr lang="ja-JP" altLang="en-US" sz="900" dirty="0" smtClean="0">
                <a:solidFill>
                  <a:srgbClr val="000000"/>
                </a:solidFill>
                <a:ea typeface="HG丸ｺﾞｼｯｸM-PRO" pitchFamily="50" charset="-128"/>
              </a:rPr>
              <a:t>年</a:t>
            </a:r>
            <a:r>
              <a:rPr lang="en-US" altLang="ja-JP" sz="900" dirty="0" smtClean="0">
                <a:solidFill>
                  <a:srgbClr val="000000"/>
                </a:solidFill>
                <a:ea typeface="HG丸ｺﾞｼｯｸM-PRO" pitchFamily="50" charset="-128"/>
              </a:rPr>
              <a:t>3</a:t>
            </a:r>
            <a:r>
              <a:rPr lang="ja-JP" altLang="en-US" sz="900" dirty="0" smtClean="0">
                <a:solidFill>
                  <a:srgbClr val="000000"/>
                </a:solidFill>
                <a:ea typeface="HG丸ｺﾞｼｯｸM-PRO" pitchFamily="50" charset="-128"/>
              </a:rPr>
              <a:t>月　</a:t>
            </a:r>
          </a:p>
        </p:txBody>
      </p:sp>
      <p:grpSp>
        <p:nvGrpSpPr>
          <p:cNvPr id="16" name="グループ化 15"/>
          <p:cNvGrpSpPr/>
          <p:nvPr/>
        </p:nvGrpSpPr>
        <p:grpSpPr>
          <a:xfrm>
            <a:off x="1907704" y="2564904"/>
            <a:ext cx="4464099" cy="2520875"/>
            <a:chOff x="1116013" y="1700213"/>
            <a:chExt cx="6840537" cy="4176712"/>
          </a:xfrm>
        </p:grpSpPr>
        <p:sp>
          <p:nvSpPr>
            <p:cNvPr id="2050" name="Oval 19"/>
            <p:cNvSpPr>
              <a:spLocks noChangeArrowheads="1"/>
            </p:cNvSpPr>
            <p:nvPr/>
          </p:nvSpPr>
          <p:spPr bwMode="auto">
            <a:xfrm>
              <a:off x="1116013" y="1700213"/>
              <a:ext cx="6840537" cy="4176712"/>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prstClr val="black"/>
                </a:solidFill>
              </a:endParaRPr>
            </a:p>
          </p:txBody>
        </p:sp>
        <p:pic>
          <p:nvPicPr>
            <p:cNvPr id="2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3284538"/>
              <a:ext cx="1290638"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788" y="2060575"/>
              <a:ext cx="10461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3357563"/>
              <a:ext cx="1543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113" y="2060575"/>
              <a:ext cx="143986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275" y="4365625"/>
              <a:ext cx="11525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9338" y="2205038"/>
              <a:ext cx="12239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3713" y="2205038"/>
              <a:ext cx="11842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7538" y="3213100"/>
              <a:ext cx="13477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11413" y="4437063"/>
              <a:ext cx="11303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87675" y="3213100"/>
              <a:ext cx="12906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19700" y="4292600"/>
              <a:ext cx="10223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3"/>
          <p:cNvSpPr txBox="1">
            <a:spLocks noChangeArrowheads="1"/>
          </p:cNvSpPr>
          <p:nvPr/>
        </p:nvSpPr>
        <p:spPr>
          <a:xfrm>
            <a:off x="323529" y="5301208"/>
            <a:ext cx="8064896" cy="1368549"/>
          </a:xfrm>
          <a:prstGeom prst="rect">
            <a:avLst/>
          </a:prstGeom>
        </p:spPr>
        <p:txBody>
          <a:bodyPr/>
          <a:lstStyle/>
          <a:p>
            <a:pPr marL="274320" indent="-274320">
              <a:spcBef>
                <a:spcPts val="600"/>
              </a:spcBef>
              <a:buClr>
                <a:srgbClr val="4F81BD"/>
              </a:buClr>
              <a:buSzPct val="70000"/>
              <a:defRPr/>
            </a:pPr>
            <a:r>
              <a:rPr lang="en-US" altLang="ja-JP" sz="2400" dirty="0" smtClean="0">
                <a:solidFill>
                  <a:prstClr val="black"/>
                </a:solidFill>
              </a:rPr>
              <a:t>★</a:t>
            </a:r>
            <a:r>
              <a:rPr lang="ja-JP" altLang="en-US" sz="2400" dirty="0" smtClean="0">
                <a:solidFill>
                  <a:prstClr val="black"/>
                </a:solidFill>
              </a:rPr>
              <a:t>いろいろな立場の人たちが、</a:t>
            </a:r>
            <a:r>
              <a:rPr lang="ja-JP" altLang="en-US" sz="2400" b="1" dirty="0" smtClean="0">
                <a:solidFill>
                  <a:srgbClr val="FF0066"/>
                </a:solidFill>
              </a:rPr>
              <a:t>わいわい</a:t>
            </a:r>
            <a:r>
              <a:rPr lang="ja-JP" altLang="en-US" sz="2400" b="1" dirty="0" smtClean="0">
                <a:solidFill>
                  <a:srgbClr val="0000FF"/>
                </a:solidFill>
              </a:rPr>
              <a:t>ガヤガヤ</a:t>
            </a:r>
            <a:r>
              <a:rPr lang="ja-JP" altLang="en-US" sz="2400" dirty="0" smtClean="0">
                <a:solidFill>
                  <a:prstClr val="black"/>
                </a:solidFill>
              </a:rPr>
              <a:t>話し合う場こそ、地区社協の一番大事な機能です。</a:t>
            </a:r>
          </a:p>
          <a:p>
            <a:pPr marL="274320" indent="-274320">
              <a:spcBef>
                <a:spcPts val="600"/>
              </a:spcBef>
              <a:buClr>
                <a:srgbClr val="4F81BD"/>
              </a:buClr>
              <a:buSzPct val="70000"/>
              <a:defRPr/>
            </a:pPr>
            <a:r>
              <a:rPr lang="ja-JP" altLang="en-US" sz="2400" dirty="0" smtClean="0">
                <a:solidFill>
                  <a:prstClr val="black"/>
                </a:solidFill>
              </a:rPr>
              <a:t>★そこから地域をもっと暮らしやすくする活動が生まれます。</a:t>
            </a:r>
          </a:p>
          <a:p>
            <a:pPr marL="274320" indent="-274320">
              <a:spcBef>
                <a:spcPts val="600"/>
              </a:spcBef>
              <a:buClr>
                <a:srgbClr val="4F81BD"/>
              </a:buClr>
              <a:buSzPct val="70000"/>
              <a:defRPr/>
            </a:pPr>
            <a:endParaRPr lang="ja-JP" altLang="en-US" sz="2400" dirty="0" smtClean="0">
              <a:solidFill>
                <a:prstClr val="black"/>
              </a:solidFill>
            </a:endParaRPr>
          </a:p>
          <a:p>
            <a:pPr marL="274320" indent="-274320">
              <a:spcBef>
                <a:spcPts val="600"/>
              </a:spcBef>
              <a:buClr>
                <a:srgbClr val="4F81BD"/>
              </a:buClr>
              <a:buSzPct val="70000"/>
              <a:buFont typeface="Wingdings"/>
              <a:buChar char=""/>
              <a:defRPr/>
            </a:pPr>
            <a:endParaRPr lang="en-US" altLang="ja-JP" sz="2400" dirty="0" smtClean="0">
              <a:solidFill>
                <a:prstClr val="black"/>
              </a:solidFill>
            </a:endParaRPr>
          </a:p>
        </p:txBody>
      </p:sp>
      <p:sp>
        <p:nvSpPr>
          <p:cNvPr id="17" name="タイトル 4"/>
          <p:cNvSpPr txBox="1">
            <a:spLocks/>
          </p:cNvSpPr>
          <p:nvPr/>
        </p:nvSpPr>
        <p:spPr>
          <a:xfrm>
            <a:off x="467544" y="188640"/>
            <a:ext cx="7920880" cy="1012974"/>
          </a:xfrm>
          <a:prstGeom prst="rect">
            <a:avLst/>
          </a:prstGeom>
        </p:spPr>
        <p:txBody>
          <a:bodyPr vert="horz" anchor="b">
            <a:normAutofit fontScale="90000"/>
          </a:bodyPr>
          <a:lstStyle/>
          <a:p>
            <a:pPr>
              <a:spcBef>
                <a:spcPct val="0"/>
              </a:spcBef>
              <a:defRPr/>
            </a:pPr>
            <a:r>
              <a:rPr lang="ja-JP" altLang="en-US" sz="4800" cap="small" smtClean="0">
                <a:solidFill>
                  <a:srgbClr val="006600"/>
                </a:solidFill>
                <a:latin typeface="HGS創英ﾌﾟﾚｾﾞﾝｽEB" pitchFamily="18" charset="-128"/>
                <a:ea typeface="HGS創英ﾌﾟﾚｾﾞﾝｽEB" pitchFamily="18" charset="-128"/>
              </a:rPr>
              <a:t>「わいわいガヤガヤ地区社協」</a:t>
            </a:r>
            <a:endParaRPr lang="ja-JP" altLang="en-US" sz="4800" cap="small" dirty="0">
              <a:solidFill>
                <a:srgbClr val="1F497D"/>
              </a:solidFill>
              <a:latin typeface="HGP創英角ｺﾞｼｯｸUB"/>
              <a:ea typeface="HGP創英角ｺﾞｼｯｸUB"/>
            </a:endParaRPr>
          </a:p>
        </p:txBody>
      </p:sp>
      <p:sp>
        <p:nvSpPr>
          <p:cNvPr id="18" name="テキスト ボックス 17"/>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37</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11912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7"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5">
                                            <p:txEl>
                                              <p:pRg st="1" end="1"/>
                                            </p:txEl>
                                          </p:spTgt>
                                        </p:tgtEl>
                                        <p:attrNameLst>
                                          <p:attrName>style.visibility</p:attrName>
                                        </p:attrNameLst>
                                      </p:cBhvr>
                                      <p:to>
                                        <p:strVal val="visible"/>
                                      </p:to>
                                    </p:set>
                                    <p:anim calcmode="discrete" valueType="clr">
                                      <p:cBhvr override="childStyle">
                                        <p:cTn id="14" dur="80"/>
                                        <p:tgtEl>
                                          <p:spTgt spid="1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06437"/>
          </a:xfrm>
        </p:spPr>
        <p:txBody>
          <a:bodyPr/>
          <a:lstStyle/>
          <a:p>
            <a:pPr eaLnBrk="1" hangingPunct="1"/>
            <a:r>
              <a:rPr lang="ja-JP" altLang="en-US" sz="3200" smtClean="0">
                <a:ea typeface="HG丸ｺﾞｼｯｸM-PRO" pitchFamily="50" charset="-128"/>
              </a:rPr>
              <a:t>ある日の会議の雑談で･･･</a:t>
            </a:r>
          </a:p>
        </p:txBody>
      </p:sp>
      <p:pic>
        <p:nvPicPr>
          <p:cNvPr id="9220" name="Picture 4"/>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827088" y="1341438"/>
            <a:ext cx="1041400" cy="1681162"/>
          </a:xfrm>
          <a:noFill/>
        </p:spPr>
      </p:pic>
      <p:sp>
        <p:nvSpPr>
          <p:cNvPr id="9221" name="AutoShape 5"/>
          <p:cNvSpPr>
            <a:spLocks noChangeArrowheads="1"/>
          </p:cNvSpPr>
          <p:nvPr/>
        </p:nvSpPr>
        <p:spPr bwMode="auto">
          <a:xfrm rot="-139373">
            <a:off x="1875650" y="1134326"/>
            <a:ext cx="3131776" cy="1998599"/>
          </a:xfrm>
          <a:prstGeom prst="wedgeEllipseCallout">
            <a:avLst>
              <a:gd name="adj1" fmla="val -53953"/>
              <a:gd name="adj2" fmla="val 24114"/>
            </a:avLst>
          </a:prstGeom>
          <a:solidFill>
            <a:srgbClr val="FFFF99">
              <a:alpha val="67842"/>
            </a:srgbClr>
          </a:solidFill>
          <a:ln w="9525">
            <a:solidFill>
              <a:schemeClr val="tx1"/>
            </a:solidFill>
            <a:miter lim="800000"/>
            <a:headEnd/>
            <a:tailEnd/>
          </a:ln>
        </p:spPr>
        <p:txBody>
          <a:bodyPr/>
          <a:lstStyle/>
          <a:p>
            <a:r>
              <a:rPr lang="ja-JP" altLang="en-US" dirty="0">
                <a:solidFill>
                  <a:prstClr val="black"/>
                </a:solidFill>
              </a:rPr>
              <a:t>高齢者の見守り訪問で、なかなかドアを開けてくれない</a:t>
            </a:r>
            <a:r>
              <a:rPr lang="ja-JP" altLang="en-US" dirty="0" smtClean="0">
                <a:solidFill>
                  <a:prstClr val="black"/>
                </a:solidFill>
              </a:rPr>
              <a:t>の。</a:t>
            </a:r>
            <a:endParaRPr lang="ja-JP" altLang="en-US" dirty="0">
              <a:solidFill>
                <a:prstClr val="black"/>
              </a:solidFill>
            </a:endParaRPr>
          </a:p>
          <a:p>
            <a:r>
              <a:rPr lang="ja-JP" altLang="en-US" dirty="0">
                <a:solidFill>
                  <a:prstClr val="black"/>
                </a:solidFill>
              </a:rPr>
              <a:t>あの人</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元気</a:t>
            </a:r>
            <a:r>
              <a:rPr lang="ja-JP" altLang="en-US" dirty="0">
                <a:solidFill>
                  <a:prstClr val="black"/>
                </a:solidFill>
              </a:rPr>
              <a:t>なの</a:t>
            </a:r>
            <a:r>
              <a:rPr lang="ja-JP" altLang="en-US" dirty="0" smtClean="0">
                <a:solidFill>
                  <a:prstClr val="black"/>
                </a:solidFill>
              </a:rPr>
              <a:t>かしら・・</a:t>
            </a:r>
            <a:r>
              <a:rPr lang="ja-JP" altLang="en-US" dirty="0">
                <a:solidFill>
                  <a:prstClr val="black"/>
                </a:solidFill>
              </a:rPr>
              <a:t>・</a:t>
            </a:r>
          </a:p>
        </p:txBody>
      </p:sp>
      <p:pic>
        <p:nvPicPr>
          <p:cNvPr id="92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2565400"/>
            <a:ext cx="1376363"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7"/>
          <p:cNvSpPr>
            <a:spLocks noChangeArrowheads="1"/>
          </p:cNvSpPr>
          <p:nvPr/>
        </p:nvSpPr>
        <p:spPr bwMode="auto">
          <a:xfrm rot="216606">
            <a:off x="5093387" y="827752"/>
            <a:ext cx="3630067" cy="1599174"/>
          </a:xfrm>
          <a:prstGeom prst="wedgeEllipseCallout">
            <a:avLst>
              <a:gd name="adj1" fmla="val 4108"/>
              <a:gd name="adj2" fmla="val 68348"/>
            </a:avLst>
          </a:prstGeom>
          <a:solidFill>
            <a:srgbClr val="FFFF99">
              <a:alpha val="61176"/>
            </a:srgbClr>
          </a:solidFill>
          <a:ln w="9525">
            <a:solidFill>
              <a:schemeClr val="tx1"/>
            </a:solidFill>
            <a:miter lim="800000"/>
            <a:headEnd/>
            <a:tailEnd/>
          </a:ln>
        </p:spPr>
        <p:txBody>
          <a:bodyPr/>
          <a:lstStyle/>
          <a:p>
            <a:r>
              <a:rPr lang="ja-JP" altLang="en-US" dirty="0" smtClean="0">
                <a:solidFill>
                  <a:prstClr val="black"/>
                </a:solidFill>
              </a:rPr>
              <a:t>おひとり暮らしの方の参加が増えているわ。</a:t>
            </a:r>
            <a:endParaRPr lang="en-US" altLang="ja-JP" dirty="0" smtClean="0">
              <a:solidFill>
                <a:prstClr val="black"/>
              </a:solidFill>
            </a:endParaRPr>
          </a:p>
          <a:p>
            <a:r>
              <a:rPr lang="ja-JP" altLang="en-US" dirty="0" smtClean="0">
                <a:solidFill>
                  <a:prstClr val="black"/>
                </a:solidFill>
              </a:rPr>
              <a:t>ふだんから見守りが必要だと感じるわ。</a:t>
            </a:r>
            <a:endParaRPr lang="ja-JP" altLang="en-US" dirty="0">
              <a:solidFill>
                <a:prstClr val="black"/>
              </a:solidFill>
            </a:endParaRPr>
          </a:p>
        </p:txBody>
      </p:sp>
      <p:sp>
        <p:nvSpPr>
          <p:cNvPr id="9226" name="Rectangle 10"/>
          <p:cNvSpPr>
            <a:spLocks noChangeArrowheads="1"/>
          </p:cNvSpPr>
          <p:nvPr/>
        </p:nvSpPr>
        <p:spPr bwMode="auto">
          <a:xfrm>
            <a:off x="4131991" y="2807461"/>
            <a:ext cx="25923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ja-JP" altLang="en-US" dirty="0" smtClean="0">
                <a:solidFill>
                  <a:prstClr val="black"/>
                </a:solidFill>
              </a:rPr>
              <a:t>訪問活動や高齢者の</a:t>
            </a:r>
            <a:endParaRPr lang="en-US" altLang="ja-JP" dirty="0" smtClean="0">
              <a:solidFill>
                <a:prstClr val="black"/>
              </a:solidFill>
            </a:endParaRPr>
          </a:p>
          <a:p>
            <a:pPr algn="ctr"/>
            <a:r>
              <a:rPr lang="ja-JP" altLang="en-US" dirty="0" smtClean="0">
                <a:solidFill>
                  <a:prstClr val="black"/>
                </a:solidFill>
              </a:rPr>
              <a:t>支援</a:t>
            </a:r>
            <a:r>
              <a:rPr lang="ja-JP" altLang="en-US" dirty="0">
                <a:solidFill>
                  <a:prstClr val="black"/>
                </a:solidFill>
              </a:rPr>
              <a:t>をしている人たちが</a:t>
            </a:r>
          </a:p>
          <a:p>
            <a:pPr algn="ctr"/>
            <a:r>
              <a:rPr lang="ja-JP" altLang="en-US" dirty="0">
                <a:solidFill>
                  <a:prstClr val="black"/>
                </a:solidFill>
              </a:rPr>
              <a:t>いろいろな悩みを語りました・・・</a:t>
            </a:r>
          </a:p>
        </p:txBody>
      </p:sp>
      <p:pic>
        <p:nvPicPr>
          <p:cNvPr id="922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7763" y="4724400"/>
            <a:ext cx="13144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71486">
            <a:off x="7451725" y="4292600"/>
            <a:ext cx="10795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AutoShape 13"/>
          <p:cNvSpPr>
            <a:spLocks noChangeArrowheads="1"/>
          </p:cNvSpPr>
          <p:nvPr/>
        </p:nvSpPr>
        <p:spPr bwMode="auto">
          <a:xfrm>
            <a:off x="2301833" y="4263245"/>
            <a:ext cx="3852013" cy="1943571"/>
          </a:xfrm>
          <a:prstGeom prst="wedgeEllipseCallout">
            <a:avLst>
              <a:gd name="adj1" fmla="val 52574"/>
              <a:gd name="adj2" fmla="val 17991"/>
            </a:avLst>
          </a:prstGeom>
          <a:solidFill>
            <a:srgbClr val="FF99CC">
              <a:alpha val="56862"/>
            </a:srgbClr>
          </a:solidFill>
          <a:ln w="9525">
            <a:solidFill>
              <a:schemeClr val="tx1"/>
            </a:solidFill>
            <a:miter lim="800000"/>
            <a:headEnd/>
            <a:tailEnd/>
          </a:ln>
        </p:spPr>
        <p:txBody>
          <a:bodyPr/>
          <a:lstStyle/>
          <a:p>
            <a:r>
              <a:rPr lang="ja-JP" altLang="en-US" b="1" dirty="0">
                <a:solidFill>
                  <a:prstClr val="black"/>
                </a:solidFill>
              </a:rPr>
              <a:t>じゃぁ、地区社協で連絡会を開いてみよう！</a:t>
            </a:r>
          </a:p>
          <a:p>
            <a:r>
              <a:rPr lang="ja-JP" altLang="en-US" b="1" dirty="0">
                <a:solidFill>
                  <a:prstClr val="black"/>
                </a:solidFill>
              </a:rPr>
              <a:t>高齢者</a:t>
            </a:r>
            <a:r>
              <a:rPr lang="ja-JP" altLang="en-US" b="1" dirty="0" smtClean="0">
                <a:solidFill>
                  <a:prstClr val="black"/>
                </a:solidFill>
              </a:rPr>
              <a:t>の見守りについて、もっと</a:t>
            </a:r>
            <a:r>
              <a:rPr lang="ja-JP" altLang="en-US" b="1" dirty="0">
                <a:solidFill>
                  <a:prstClr val="black"/>
                </a:solidFill>
              </a:rPr>
              <a:t>話し合おう！</a:t>
            </a:r>
          </a:p>
        </p:txBody>
      </p:sp>
      <p:grpSp>
        <p:nvGrpSpPr>
          <p:cNvPr id="2" name="Group 15"/>
          <p:cNvGrpSpPr>
            <a:grpSpLocks/>
          </p:cNvGrpSpPr>
          <p:nvPr/>
        </p:nvGrpSpPr>
        <p:grpSpPr bwMode="auto">
          <a:xfrm>
            <a:off x="522288" y="4342676"/>
            <a:ext cx="1346200" cy="1806575"/>
            <a:chOff x="930" y="2840"/>
            <a:chExt cx="848" cy="1138"/>
          </a:xfrm>
        </p:grpSpPr>
        <p:pic>
          <p:nvPicPr>
            <p:cNvPr id="11277" name="Picture 8"/>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0" y="2840"/>
              <a:ext cx="834"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4"/>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193" y="3394"/>
              <a:ext cx="321" cy="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9225" name="AutoShape 9"/>
          <p:cNvSpPr>
            <a:spLocks noChangeArrowheads="1"/>
          </p:cNvSpPr>
          <p:nvPr/>
        </p:nvSpPr>
        <p:spPr bwMode="auto">
          <a:xfrm rot="-227405">
            <a:off x="196891" y="3223010"/>
            <a:ext cx="3095625" cy="1258053"/>
          </a:xfrm>
          <a:prstGeom prst="wedgeEllipseCallout">
            <a:avLst>
              <a:gd name="adj1" fmla="val -3587"/>
              <a:gd name="adj2" fmla="val 62314"/>
            </a:avLst>
          </a:prstGeom>
          <a:solidFill>
            <a:srgbClr val="FFFF99">
              <a:alpha val="67058"/>
            </a:srgbClr>
          </a:solidFill>
          <a:ln w="9525">
            <a:solidFill>
              <a:schemeClr val="tx1"/>
            </a:solidFill>
            <a:miter lim="800000"/>
            <a:headEnd/>
            <a:tailEnd/>
          </a:ln>
        </p:spPr>
        <p:txBody>
          <a:bodyPr/>
          <a:lstStyle/>
          <a:p>
            <a:r>
              <a:rPr lang="ja-JP" altLang="en-US">
                <a:solidFill>
                  <a:prstClr val="black"/>
                </a:solidFill>
              </a:rPr>
              <a:t>高齢者サロンは男性の参加が少なくってね・・・</a:t>
            </a:r>
          </a:p>
        </p:txBody>
      </p:sp>
      <p:sp>
        <p:nvSpPr>
          <p:cNvPr id="15" name="テキスト ボックス 14"/>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38</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4201968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8"/>
                                        </p:tgtEl>
                                        <p:attrNameLst>
                                          <p:attrName>style.visibility</p:attrName>
                                        </p:attrNameLst>
                                      </p:cBhvr>
                                      <p:to>
                                        <p:strVal val="visible"/>
                                      </p:to>
                                    </p:set>
                                    <p:anim calcmode="discrete" valueType="clr">
                                      <p:cBhvr override="childStyle">
                                        <p:cTn id="7"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8"/>
                                        </p:tgtEl>
                                        <p:attrNameLst>
                                          <p:attrName>fillcolor</p:attrName>
                                        </p:attrNameLst>
                                      </p:cBhvr>
                                      <p:tavLst>
                                        <p:tav tm="0">
                                          <p:val>
                                            <p:clrVal>
                                              <a:schemeClr val="accent2"/>
                                            </p:clrVal>
                                          </p:val>
                                        </p:tav>
                                        <p:tav tm="50000">
                                          <p:val>
                                            <p:clrVal>
                                              <a:schemeClr val="hlink"/>
                                            </p:clrVal>
                                          </p:val>
                                        </p:tav>
                                      </p:tavLst>
                                    </p:anim>
                                    <p:set>
                                      <p:cBhvr>
                                        <p:cTn id="9" dur="80"/>
                                        <p:tgtEl>
                                          <p:spTgt spid="921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2000"/>
                                        <p:tgtEl>
                                          <p:spTgt spid="92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p:cTn id="19" dur="500" fill="hold"/>
                                        <p:tgtEl>
                                          <p:spTgt spid="9221"/>
                                        </p:tgtEl>
                                        <p:attrNameLst>
                                          <p:attrName>ppt_w</p:attrName>
                                        </p:attrNameLst>
                                      </p:cBhvr>
                                      <p:tavLst>
                                        <p:tav tm="0">
                                          <p:val>
                                            <p:fltVal val="0"/>
                                          </p:val>
                                        </p:tav>
                                        <p:tav tm="100000">
                                          <p:val>
                                            <p:strVal val="#ppt_w"/>
                                          </p:val>
                                        </p:tav>
                                      </p:tavLst>
                                    </p:anim>
                                    <p:anim calcmode="lin" valueType="num">
                                      <p:cBhvr>
                                        <p:cTn id="20" dur="500" fill="hold"/>
                                        <p:tgtEl>
                                          <p:spTgt spid="9221"/>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fade">
                                      <p:cBhvr>
                                        <p:cTn id="25" dur="2000"/>
                                        <p:tgtEl>
                                          <p:spTgt spid="92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9223"/>
                                        </p:tgtEl>
                                        <p:attrNameLst>
                                          <p:attrName>style.visibility</p:attrName>
                                        </p:attrNameLst>
                                      </p:cBhvr>
                                      <p:to>
                                        <p:strVal val="visible"/>
                                      </p:to>
                                    </p:set>
                                    <p:anim calcmode="lin" valueType="num">
                                      <p:cBhvr>
                                        <p:cTn id="30" dur="1000" fill="hold"/>
                                        <p:tgtEl>
                                          <p:spTgt spid="9223"/>
                                        </p:tgtEl>
                                        <p:attrNameLst>
                                          <p:attrName>ppt_w</p:attrName>
                                        </p:attrNameLst>
                                      </p:cBhvr>
                                      <p:tavLst>
                                        <p:tav tm="0">
                                          <p:val>
                                            <p:strVal val="#ppt_w+.3"/>
                                          </p:val>
                                        </p:tav>
                                        <p:tav tm="100000">
                                          <p:val>
                                            <p:strVal val="#ppt_w"/>
                                          </p:val>
                                        </p:tav>
                                      </p:tavLst>
                                    </p:anim>
                                    <p:anim calcmode="lin" valueType="num">
                                      <p:cBhvr>
                                        <p:cTn id="31" dur="1000" fill="hold"/>
                                        <p:tgtEl>
                                          <p:spTgt spid="9223"/>
                                        </p:tgtEl>
                                        <p:attrNameLst>
                                          <p:attrName>ppt_h</p:attrName>
                                        </p:attrNameLst>
                                      </p:cBhvr>
                                      <p:tavLst>
                                        <p:tav tm="0">
                                          <p:val>
                                            <p:strVal val="#ppt_h"/>
                                          </p:val>
                                        </p:tav>
                                        <p:tav tm="100000">
                                          <p:val>
                                            <p:strVal val="#ppt_h"/>
                                          </p:val>
                                        </p:tav>
                                      </p:tavLst>
                                    </p:anim>
                                    <p:animEffect transition="in" filter="fade">
                                      <p:cBhvr>
                                        <p:cTn id="32" dur="1000"/>
                                        <p:tgtEl>
                                          <p:spTgt spid="92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225"/>
                                        </p:tgtEl>
                                        <p:attrNameLst>
                                          <p:attrName>style.visibility</p:attrName>
                                        </p:attrNameLst>
                                      </p:cBhvr>
                                      <p:to>
                                        <p:strVal val="visible"/>
                                      </p:to>
                                    </p:set>
                                    <p:anim calcmode="lin" valueType="num">
                                      <p:cBhvr>
                                        <p:cTn id="42" dur="500" fill="hold"/>
                                        <p:tgtEl>
                                          <p:spTgt spid="9225"/>
                                        </p:tgtEl>
                                        <p:attrNameLst>
                                          <p:attrName>ppt_w</p:attrName>
                                        </p:attrNameLst>
                                      </p:cBhvr>
                                      <p:tavLst>
                                        <p:tav tm="0">
                                          <p:val>
                                            <p:fltVal val="0"/>
                                          </p:val>
                                        </p:tav>
                                        <p:tav tm="100000">
                                          <p:val>
                                            <p:strVal val="#ppt_w"/>
                                          </p:val>
                                        </p:tav>
                                      </p:tavLst>
                                    </p:anim>
                                    <p:anim calcmode="lin" valueType="num">
                                      <p:cBhvr>
                                        <p:cTn id="43" dur="500" fill="hold"/>
                                        <p:tgtEl>
                                          <p:spTgt spid="9225"/>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9226"/>
                                        </p:tgtEl>
                                        <p:attrNameLst>
                                          <p:attrName>style.visibility</p:attrName>
                                        </p:attrNameLst>
                                      </p:cBhvr>
                                      <p:to>
                                        <p:strVal val="visible"/>
                                      </p:to>
                                    </p:set>
                                    <p:anim calcmode="discrete" valueType="clr">
                                      <p:cBhvr override="childStyle">
                                        <p:cTn id="48" dur="80"/>
                                        <p:tgtEl>
                                          <p:spTgt spid="9226"/>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9226"/>
                                        </p:tgtEl>
                                        <p:attrNameLst>
                                          <p:attrName>fillcolor</p:attrName>
                                        </p:attrNameLst>
                                      </p:cBhvr>
                                      <p:tavLst>
                                        <p:tav tm="0">
                                          <p:val>
                                            <p:clrVal>
                                              <a:schemeClr val="accent2"/>
                                            </p:clrVal>
                                          </p:val>
                                        </p:tav>
                                        <p:tav tm="50000">
                                          <p:val>
                                            <p:clrVal>
                                              <a:schemeClr val="hlink"/>
                                            </p:clrVal>
                                          </p:val>
                                        </p:tav>
                                      </p:tavLst>
                                    </p:anim>
                                    <p:set>
                                      <p:cBhvr>
                                        <p:cTn id="50" dur="80"/>
                                        <p:tgtEl>
                                          <p:spTgt spid="9226"/>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9227"/>
                                        </p:tgtEl>
                                        <p:attrNameLst>
                                          <p:attrName>style.visibility</p:attrName>
                                        </p:attrNameLst>
                                      </p:cBhvr>
                                      <p:to>
                                        <p:strVal val="visible"/>
                                      </p:to>
                                    </p:set>
                                    <p:animEffect transition="in" filter="fade">
                                      <p:cBhvr>
                                        <p:cTn id="55" dur="1000"/>
                                        <p:tgtEl>
                                          <p:spTgt spid="9227"/>
                                        </p:tgtEl>
                                      </p:cBhvr>
                                    </p:animEffect>
                                    <p:anim calcmode="lin" valueType="num">
                                      <p:cBhvr>
                                        <p:cTn id="56" dur="1000" fill="hold"/>
                                        <p:tgtEl>
                                          <p:spTgt spid="9227"/>
                                        </p:tgtEl>
                                        <p:attrNameLst>
                                          <p:attrName>ppt_x</p:attrName>
                                        </p:attrNameLst>
                                      </p:cBhvr>
                                      <p:tavLst>
                                        <p:tav tm="0">
                                          <p:val>
                                            <p:strVal val="#ppt_x"/>
                                          </p:val>
                                        </p:tav>
                                        <p:tav tm="100000">
                                          <p:val>
                                            <p:strVal val="#ppt_x"/>
                                          </p:val>
                                        </p:tav>
                                      </p:tavLst>
                                    </p:anim>
                                    <p:anim calcmode="lin" valueType="num">
                                      <p:cBhvr>
                                        <p:cTn id="57" dur="900" decel="100000" fill="hold"/>
                                        <p:tgtEl>
                                          <p:spTgt spid="922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227"/>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9228"/>
                                        </p:tgtEl>
                                        <p:attrNameLst>
                                          <p:attrName>style.visibility</p:attrName>
                                        </p:attrNameLst>
                                      </p:cBhvr>
                                      <p:to>
                                        <p:strVal val="visible"/>
                                      </p:to>
                                    </p:set>
                                    <p:anim calcmode="lin" valueType="num">
                                      <p:cBhvr>
                                        <p:cTn id="63" dur="500" fill="hold"/>
                                        <p:tgtEl>
                                          <p:spTgt spid="9228"/>
                                        </p:tgtEl>
                                        <p:attrNameLst>
                                          <p:attrName>ppt_w</p:attrName>
                                        </p:attrNameLst>
                                      </p:cBhvr>
                                      <p:tavLst>
                                        <p:tav tm="0">
                                          <p:val>
                                            <p:fltVal val="0"/>
                                          </p:val>
                                        </p:tav>
                                        <p:tav tm="100000">
                                          <p:val>
                                            <p:strVal val="#ppt_w"/>
                                          </p:val>
                                        </p:tav>
                                      </p:tavLst>
                                    </p:anim>
                                    <p:anim calcmode="lin" valueType="num">
                                      <p:cBhvr>
                                        <p:cTn id="64" dur="500" fill="hold"/>
                                        <p:tgtEl>
                                          <p:spTgt spid="9228"/>
                                        </p:tgtEl>
                                        <p:attrNameLst>
                                          <p:attrName>ppt_h</p:attrName>
                                        </p:attrNameLst>
                                      </p:cBhvr>
                                      <p:tavLst>
                                        <p:tav tm="0">
                                          <p:val>
                                            <p:fltVal val="0"/>
                                          </p:val>
                                        </p:tav>
                                        <p:tav tm="100000">
                                          <p:val>
                                            <p:strVal val="#ppt_h"/>
                                          </p:val>
                                        </p:tav>
                                      </p:tavLst>
                                    </p:anim>
                                    <p:anim calcmode="lin" valueType="num">
                                      <p:cBhvr>
                                        <p:cTn id="65" dur="500" fill="hold"/>
                                        <p:tgtEl>
                                          <p:spTgt spid="9228"/>
                                        </p:tgtEl>
                                        <p:attrNameLst>
                                          <p:attrName>style.rotation</p:attrName>
                                        </p:attrNameLst>
                                      </p:cBhvr>
                                      <p:tavLst>
                                        <p:tav tm="0">
                                          <p:val>
                                            <p:fltVal val="360"/>
                                          </p:val>
                                        </p:tav>
                                        <p:tav tm="100000">
                                          <p:val>
                                            <p:fltVal val="0"/>
                                          </p:val>
                                        </p:tav>
                                      </p:tavLst>
                                    </p:anim>
                                    <p:animEffect transition="in" filter="fade">
                                      <p:cBhvr>
                                        <p:cTn id="66" dur="500"/>
                                        <p:tgtEl>
                                          <p:spTgt spid="9228"/>
                                        </p:tgtEl>
                                      </p:cBhvr>
                                    </p:animEffect>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9229"/>
                                        </p:tgtEl>
                                        <p:attrNameLst>
                                          <p:attrName>style.visibility</p:attrName>
                                        </p:attrNameLst>
                                      </p:cBhvr>
                                      <p:to>
                                        <p:strVal val="visible"/>
                                      </p:to>
                                    </p:set>
                                    <p:animEffect transition="in" filter="fade">
                                      <p:cBhvr>
                                        <p:cTn id="71" dur="1000"/>
                                        <p:tgtEl>
                                          <p:spTgt spid="9229"/>
                                        </p:tgtEl>
                                      </p:cBhvr>
                                    </p:animEffect>
                                    <p:anim calcmode="lin" valueType="num">
                                      <p:cBhvr>
                                        <p:cTn id="72" dur="1000" fill="hold"/>
                                        <p:tgtEl>
                                          <p:spTgt spid="9229"/>
                                        </p:tgtEl>
                                        <p:attrNameLst>
                                          <p:attrName>ppt_x</p:attrName>
                                        </p:attrNameLst>
                                      </p:cBhvr>
                                      <p:tavLst>
                                        <p:tav tm="0">
                                          <p:val>
                                            <p:strVal val="#ppt_x"/>
                                          </p:val>
                                        </p:tav>
                                        <p:tav tm="100000">
                                          <p:val>
                                            <p:strVal val="#ppt_x"/>
                                          </p:val>
                                        </p:tav>
                                      </p:tavLst>
                                    </p:anim>
                                    <p:anim calcmode="lin" valueType="num">
                                      <p:cBhvr>
                                        <p:cTn id="73" dur="900" decel="100000" fill="hold"/>
                                        <p:tgtEl>
                                          <p:spTgt spid="9229"/>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92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1" grpId="0" animBg="1"/>
      <p:bldP spid="9223" grpId="0" animBg="1"/>
      <p:bldP spid="9226" grpId="0"/>
      <p:bldP spid="9229" grpId="0" animBg="1"/>
      <p:bldP spid="92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Oval 7"/>
          <p:cNvSpPr>
            <a:spLocks noChangeArrowheads="1"/>
          </p:cNvSpPr>
          <p:nvPr/>
        </p:nvSpPr>
        <p:spPr bwMode="auto">
          <a:xfrm>
            <a:off x="373286" y="1484784"/>
            <a:ext cx="1761907" cy="806329"/>
          </a:xfrm>
          <a:prstGeom prst="ellipse">
            <a:avLst/>
          </a:prstGeom>
          <a:solidFill>
            <a:srgbClr val="008000"/>
          </a:solidFill>
          <a:ln>
            <a:noFill/>
          </a:ln>
        </p:spPr>
        <p:txBody>
          <a:bodyPr wrap="none" lIns="82288" tIns="42789" rIns="82288" bIns="42789"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900" dirty="0">
                <a:solidFill>
                  <a:schemeClr val="bg1"/>
                </a:solidFill>
                <a:latin typeface="Tahoma" pitchFamily="34" charset="0"/>
                <a:ea typeface="ＤＦＰまるもじ体W9" pitchFamily="50" charset="-128"/>
              </a:rPr>
              <a:t>使　命</a:t>
            </a:r>
          </a:p>
        </p:txBody>
      </p:sp>
      <p:sp>
        <p:nvSpPr>
          <p:cNvPr id="7173" name="Rectangle 8"/>
          <p:cNvSpPr>
            <a:spLocks noChangeArrowheads="1"/>
          </p:cNvSpPr>
          <p:nvPr/>
        </p:nvSpPr>
        <p:spPr bwMode="auto">
          <a:xfrm>
            <a:off x="2269576" y="1106603"/>
            <a:ext cx="5891937" cy="17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8" tIns="42789" rIns="82288" bIns="42789"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2400" b="1"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誰も</a:t>
            </a:r>
            <a:r>
              <a:rPr lang="ja-JP" altLang="en-US" sz="2400" b="1" dirty="0" smtClean="0">
                <a:solidFill>
                  <a:srgbClr val="FF3399"/>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2000" dirty="0" smtClean="0">
                <a:latin typeface="HG丸ｺﾞｼｯｸM-PRO" panose="020F0600000000000000" pitchFamily="50" charset="-128"/>
                <a:ea typeface="HG丸ｺﾞｼｯｸM-PRO" panose="020F0600000000000000" pitchFamily="50" charset="-128"/>
              </a:rPr>
              <a:t>　（住民一人ひとりが）安心して</a:t>
            </a:r>
            <a:endParaRPr lang="en-US" altLang="ja-JP" sz="20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2400" b="1" dirty="0" smtClean="0">
                <a:solidFill>
                  <a:srgbClr val="FF3399"/>
                </a:solidFill>
                <a:latin typeface="Meiryo UI" panose="020B0604030504040204" pitchFamily="50" charset="-128"/>
                <a:ea typeface="Meiryo UI" panose="020B0604030504040204" pitchFamily="50" charset="-128"/>
                <a:cs typeface="Meiryo UI" panose="020B0604030504040204" pitchFamily="50" charset="-128"/>
              </a:rPr>
              <a:t>自分らしく</a:t>
            </a:r>
            <a:r>
              <a:rPr lang="ja-JP" altLang="en-US" sz="2000" dirty="0" smtClean="0">
                <a:latin typeface="HG丸ｺﾞｼｯｸM-PRO" panose="020F0600000000000000" pitchFamily="50" charset="-128"/>
                <a:ea typeface="HG丸ｺﾞｼｯｸM-PRO" panose="020F0600000000000000" pitchFamily="50" charset="-128"/>
              </a:rPr>
              <a:t>（一人の人間として尊重されて）</a:t>
            </a:r>
            <a:endParaRPr lang="en-US" altLang="ja-JP" sz="20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2400" b="1" dirty="0" smtClean="0">
                <a:solidFill>
                  <a:srgbClr val="FF3399"/>
                </a:solidFill>
                <a:latin typeface="Meiryo UI" panose="020B0604030504040204" pitchFamily="50" charset="-128"/>
                <a:ea typeface="Meiryo UI" panose="020B0604030504040204" pitchFamily="50" charset="-128"/>
                <a:cs typeface="Meiryo UI" panose="020B0604030504040204" pitchFamily="50" charset="-128"/>
              </a:rPr>
              <a:t>暮せる</a:t>
            </a:r>
            <a:r>
              <a:rPr lang="ja-JP" altLang="en-US" sz="2400" b="1"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地域を</a:t>
            </a:r>
          </a:p>
          <a:p>
            <a:pPr eaLnBrk="1" hangingPunct="1">
              <a:lnSpc>
                <a:spcPct val="100000"/>
              </a:lnSpc>
              <a:spcBef>
                <a:spcPct val="0"/>
              </a:spcBef>
              <a:buFontTx/>
              <a:buNone/>
            </a:pPr>
            <a:r>
              <a:rPr lang="ja-JP" altLang="en-US" sz="2400" b="1"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みんな</a:t>
            </a:r>
            <a:r>
              <a:rPr lang="ja-JP" altLang="en-US" sz="2400" b="1" dirty="0" smtClean="0">
                <a:solidFill>
                  <a:srgbClr val="FF3399"/>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地域の住民、団体、当事者の方と一緒</a:t>
            </a:r>
            <a:r>
              <a:rPr lang="ja-JP" altLang="en-US" sz="2000" dirty="0" smtClean="0">
                <a:latin typeface="HG丸ｺﾞｼｯｸM-PRO" panose="020F0600000000000000" pitchFamily="50" charset="-128"/>
                <a:ea typeface="HG丸ｺﾞｼｯｸM-PRO" panose="020F0600000000000000" pitchFamily="50" charset="-128"/>
              </a:rPr>
              <a:t>に）</a:t>
            </a:r>
            <a:endParaRPr lang="en-US" altLang="ja-JP" sz="20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2400" b="1" dirty="0" smtClean="0">
                <a:solidFill>
                  <a:srgbClr val="FF3399"/>
                </a:solidFill>
                <a:latin typeface="Meiryo UI" panose="020B0604030504040204" pitchFamily="50" charset="-128"/>
                <a:ea typeface="Meiryo UI" panose="020B0604030504040204" pitchFamily="50" charset="-128"/>
                <a:cs typeface="Meiryo UI" panose="020B0604030504040204" pitchFamily="50" charset="-128"/>
              </a:rPr>
              <a:t>つくる</a:t>
            </a:r>
            <a:r>
              <a:rPr lang="ja-JP" altLang="en-US" sz="2400" b="1"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こと</a:t>
            </a:r>
          </a:p>
        </p:txBody>
      </p:sp>
      <p:sp>
        <p:nvSpPr>
          <p:cNvPr id="12294" name="Oval 9"/>
          <p:cNvSpPr>
            <a:spLocks noChangeArrowheads="1"/>
          </p:cNvSpPr>
          <p:nvPr/>
        </p:nvSpPr>
        <p:spPr bwMode="auto">
          <a:xfrm>
            <a:off x="373286" y="2982711"/>
            <a:ext cx="1761907" cy="806329"/>
          </a:xfrm>
          <a:prstGeom prst="ellipse">
            <a:avLst/>
          </a:prstGeom>
          <a:solidFill>
            <a:srgbClr val="008000"/>
          </a:solidFill>
          <a:ln>
            <a:noFill/>
          </a:ln>
        </p:spPr>
        <p:txBody>
          <a:bodyPr wrap="none" lIns="82288" tIns="42789" rIns="82288" bIns="42789"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900" dirty="0">
                <a:solidFill>
                  <a:schemeClr val="bg1"/>
                </a:solidFill>
                <a:latin typeface="Tahoma" pitchFamily="34" charset="0"/>
                <a:ea typeface="ＤＦＰまるもじ体W9" pitchFamily="50" charset="-128"/>
              </a:rPr>
              <a:t>組織体制</a:t>
            </a:r>
          </a:p>
        </p:txBody>
      </p:sp>
      <p:sp>
        <p:nvSpPr>
          <p:cNvPr id="7175" name="Rectangle 10"/>
          <p:cNvSpPr>
            <a:spLocks noChangeArrowheads="1"/>
          </p:cNvSpPr>
          <p:nvPr/>
        </p:nvSpPr>
        <p:spPr bwMode="auto">
          <a:xfrm>
            <a:off x="2235234" y="3016737"/>
            <a:ext cx="5891937" cy="199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8" tIns="42789" rIns="82288" bIns="42789"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2200" dirty="0">
                <a:latin typeface="Tahoma" pitchFamily="34" charset="0"/>
                <a:ea typeface="HG丸ｺﾞｼｯｸM-PRO" pitchFamily="50" charset="-128"/>
              </a:rPr>
              <a:t>区社協は</a:t>
            </a:r>
            <a:r>
              <a:rPr lang="ja-JP" altLang="en-US" sz="2200" dirty="0">
                <a:solidFill>
                  <a:srgbClr val="7030A0"/>
                </a:solidFill>
                <a:latin typeface="Tahoma" pitchFamily="34" charset="0"/>
                <a:ea typeface="HG丸ｺﾞｼｯｸM-PRO" pitchFamily="50" charset="-128"/>
              </a:rPr>
              <a:t>会員組織</a:t>
            </a:r>
          </a:p>
          <a:p>
            <a:pPr eaLnBrk="1" hangingPunct="1">
              <a:lnSpc>
                <a:spcPct val="100000"/>
              </a:lnSpc>
              <a:spcBef>
                <a:spcPct val="0"/>
              </a:spcBef>
              <a:buFontTx/>
              <a:buNone/>
            </a:pPr>
            <a:r>
              <a:rPr lang="ja-JP" altLang="en-US" sz="2200" dirty="0">
                <a:latin typeface="Tahoma" pitchFamily="34" charset="0"/>
                <a:ea typeface="HG丸ｺﾞｼｯｸM-PRO" pitchFamily="50" charset="-128"/>
              </a:rPr>
              <a:t>　①地域福祉団体</a:t>
            </a:r>
          </a:p>
          <a:p>
            <a:pPr eaLnBrk="1" hangingPunct="1">
              <a:lnSpc>
                <a:spcPct val="100000"/>
              </a:lnSpc>
              <a:spcBef>
                <a:spcPct val="0"/>
              </a:spcBef>
              <a:buFontTx/>
              <a:buNone/>
            </a:pPr>
            <a:r>
              <a:rPr lang="ja-JP" altLang="en-US" sz="1600" dirty="0">
                <a:latin typeface="Tahoma" pitchFamily="34" charset="0"/>
                <a:ea typeface="HG丸ｺﾞｼｯｸM-PRO" pitchFamily="50" charset="-128"/>
              </a:rPr>
              <a:t>　　（地区社協、自治会町内会、民生委員児童委員、</a:t>
            </a:r>
          </a:p>
          <a:p>
            <a:pPr eaLnBrk="1" hangingPunct="1">
              <a:lnSpc>
                <a:spcPct val="100000"/>
              </a:lnSpc>
              <a:spcBef>
                <a:spcPct val="0"/>
              </a:spcBef>
              <a:buFontTx/>
              <a:buNone/>
            </a:pPr>
            <a:r>
              <a:rPr lang="ja-JP" altLang="en-US" sz="1600" dirty="0">
                <a:latin typeface="Tahoma" pitchFamily="34" charset="0"/>
                <a:ea typeface="HG丸ｺﾞｼｯｸM-PRO" pitchFamily="50" charset="-128"/>
              </a:rPr>
              <a:t>　　　福祉関係団体、ボランティア・市民活動団体）</a:t>
            </a:r>
          </a:p>
          <a:p>
            <a:pPr eaLnBrk="1" hangingPunct="1">
              <a:lnSpc>
                <a:spcPct val="100000"/>
              </a:lnSpc>
              <a:spcBef>
                <a:spcPct val="0"/>
              </a:spcBef>
              <a:buFontTx/>
              <a:buNone/>
            </a:pPr>
            <a:r>
              <a:rPr lang="ja-JP" altLang="en-US" sz="2200" dirty="0">
                <a:latin typeface="Tahoma" pitchFamily="34" charset="0"/>
                <a:ea typeface="HG丸ｺﾞｼｯｸM-PRO" pitchFamily="50" charset="-128"/>
              </a:rPr>
              <a:t>　②当事者団体</a:t>
            </a:r>
          </a:p>
          <a:p>
            <a:pPr eaLnBrk="1" hangingPunct="1">
              <a:lnSpc>
                <a:spcPct val="100000"/>
              </a:lnSpc>
              <a:spcBef>
                <a:spcPct val="0"/>
              </a:spcBef>
              <a:buFontTx/>
              <a:buNone/>
            </a:pPr>
            <a:r>
              <a:rPr lang="ja-JP" altLang="en-US" sz="2200" dirty="0">
                <a:latin typeface="Tahoma" pitchFamily="34" charset="0"/>
                <a:ea typeface="HG丸ｺﾞｼｯｸM-PRO" pitchFamily="50" charset="-128"/>
              </a:rPr>
              <a:t>　③専門</a:t>
            </a:r>
            <a:r>
              <a:rPr lang="ja-JP" altLang="en-US" sz="2200" dirty="0" smtClean="0">
                <a:latin typeface="Tahoma" pitchFamily="34" charset="0"/>
                <a:ea typeface="HG丸ｺﾞｼｯｸM-PRO" pitchFamily="50" charset="-128"/>
              </a:rPr>
              <a:t>機関</a:t>
            </a:r>
            <a:r>
              <a:rPr lang="ja-JP" altLang="en-US" sz="1600" dirty="0">
                <a:latin typeface="Tahoma" pitchFamily="34" charset="0"/>
                <a:ea typeface="HG丸ｺﾞｼｯｸM-PRO" pitchFamily="50" charset="-128"/>
              </a:rPr>
              <a:t>　　（福祉施設、専門機関）</a:t>
            </a:r>
          </a:p>
          <a:p>
            <a:pPr eaLnBrk="1" hangingPunct="1">
              <a:lnSpc>
                <a:spcPct val="100000"/>
              </a:lnSpc>
              <a:spcBef>
                <a:spcPct val="0"/>
              </a:spcBef>
              <a:buFontTx/>
              <a:buNone/>
            </a:pPr>
            <a:r>
              <a:rPr lang="ja-JP" altLang="en-US" sz="2200" dirty="0">
                <a:latin typeface="Tahoma" pitchFamily="34" charset="0"/>
                <a:ea typeface="HG丸ｺﾞｼｯｸM-PRO" pitchFamily="50" charset="-128"/>
              </a:rPr>
              <a:t>　④学識経験者　</a:t>
            </a:r>
          </a:p>
        </p:txBody>
      </p:sp>
      <p:sp>
        <p:nvSpPr>
          <p:cNvPr id="12296" name="Oval 11"/>
          <p:cNvSpPr>
            <a:spLocks noChangeArrowheads="1"/>
          </p:cNvSpPr>
          <p:nvPr/>
        </p:nvSpPr>
        <p:spPr bwMode="auto">
          <a:xfrm>
            <a:off x="373285" y="5093912"/>
            <a:ext cx="1761907" cy="806329"/>
          </a:xfrm>
          <a:prstGeom prst="ellipse">
            <a:avLst/>
          </a:prstGeom>
          <a:solidFill>
            <a:srgbClr val="008000"/>
          </a:solidFill>
          <a:ln>
            <a:noFill/>
          </a:ln>
        </p:spPr>
        <p:txBody>
          <a:bodyPr wrap="none" lIns="82288" tIns="42789" rIns="82288" bIns="42789"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900" dirty="0">
                <a:solidFill>
                  <a:schemeClr val="bg1"/>
                </a:solidFill>
                <a:latin typeface="Tahoma" pitchFamily="34" charset="0"/>
                <a:ea typeface="ＤＦＰまるもじ体W9" pitchFamily="50" charset="-128"/>
              </a:rPr>
              <a:t>職員体制</a:t>
            </a:r>
          </a:p>
        </p:txBody>
      </p:sp>
      <p:sp>
        <p:nvSpPr>
          <p:cNvPr id="7177" name="Rectangle 13"/>
          <p:cNvSpPr>
            <a:spLocks noChangeArrowheads="1"/>
          </p:cNvSpPr>
          <p:nvPr/>
        </p:nvSpPr>
        <p:spPr bwMode="auto">
          <a:xfrm>
            <a:off x="2235234" y="4926040"/>
            <a:ext cx="5937165" cy="206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8" tIns="42789" rIns="82288" bIns="42789"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2200" dirty="0">
                <a:latin typeface="Tahoma" pitchFamily="34" charset="0"/>
                <a:ea typeface="HG丸ｺﾞｼｯｸM-PRO" pitchFamily="50" charset="-128"/>
              </a:rPr>
              <a:t>事務局長　１名、事務局次長　１名、</a:t>
            </a:r>
          </a:p>
          <a:p>
            <a:pPr eaLnBrk="1" hangingPunct="1">
              <a:lnSpc>
                <a:spcPct val="100000"/>
              </a:lnSpc>
              <a:spcBef>
                <a:spcPct val="0"/>
              </a:spcBef>
              <a:buFontTx/>
              <a:buNone/>
            </a:pPr>
            <a:r>
              <a:rPr lang="ja-JP" altLang="en-US" sz="2200" dirty="0">
                <a:latin typeface="Tahoma" pitchFamily="34" charset="0"/>
                <a:ea typeface="HG丸ｺﾞｼｯｸM-PRO" pitchFamily="50" charset="-128"/>
              </a:rPr>
              <a:t>常勤職員　</a:t>
            </a:r>
            <a:r>
              <a:rPr lang="ja-JP" altLang="en-US" sz="2200" dirty="0" smtClean="0">
                <a:latin typeface="Tahoma" pitchFamily="34" charset="0"/>
                <a:ea typeface="HG丸ｺﾞｼｯｸM-PRO" pitchFamily="50" charset="-128"/>
              </a:rPr>
              <a:t>７名</a:t>
            </a:r>
            <a:r>
              <a:rPr lang="ja-JP" altLang="en-US" sz="2200" dirty="0">
                <a:latin typeface="Tahoma" pitchFamily="34" charset="0"/>
                <a:ea typeface="HG丸ｺﾞｼｯｸM-PRO" pitchFamily="50" charset="-128"/>
              </a:rPr>
              <a:t>、</a:t>
            </a:r>
            <a:r>
              <a:rPr lang="ja-JP" altLang="en-US" sz="2200" dirty="0" smtClean="0">
                <a:latin typeface="Tahoma" pitchFamily="34" charset="0"/>
                <a:ea typeface="HG丸ｺﾞｼｯｸM-PRO" pitchFamily="50" charset="-128"/>
              </a:rPr>
              <a:t>非常勤職員</a:t>
            </a:r>
            <a:r>
              <a:rPr lang="ja-JP" altLang="en-US" sz="2200" dirty="0">
                <a:latin typeface="Tahoma" pitchFamily="34" charset="0"/>
                <a:ea typeface="HG丸ｺﾞｼｯｸM-PRO" pitchFamily="50" charset="-128"/>
              </a:rPr>
              <a:t>　</a:t>
            </a:r>
            <a:r>
              <a:rPr lang="ja-JP" altLang="en-US" sz="2200" dirty="0" smtClean="0">
                <a:latin typeface="Tahoma" pitchFamily="34" charset="0"/>
                <a:ea typeface="HG丸ｺﾞｼｯｸM-PRO" pitchFamily="50" charset="-128"/>
              </a:rPr>
              <a:t>１４名</a:t>
            </a:r>
            <a:endParaRPr lang="en-US" altLang="ja-JP" sz="2200" dirty="0" smtClean="0">
              <a:latin typeface="Tahoma" pitchFamily="34" charset="0"/>
              <a:ea typeface="HG丸ｺﾞｼｯｸM-PRO" pitchFamily="50" charset="-128"/>
            </a:endParaRPr>
          </a:p>
          <a:p>
            <a:pPr eaLnBrk="1" hangingPunct="1">
              <a:lnSpc>
                <a:spcPct val="100000"/>
              </a:lnSpc>
              <a:spcBef>
                <a:spcPct val="0"/>
              </a:spcBef>
              <a:buFontTx/>
              <a:buNone/>
            </a:pPr>
            <a:r>
              <a:rPr lang="ja-JP" altLang="en-US" sz="2200" dirty="0" smtClean="0">
                <a:latin typeface="Tahoma" pitchFamily="34" charset="0"/>
                <a:ea typeface="HG丸ｺﾞｼｯｸM-PRO" pitchFamily="50" charset="-128"/>
              </a:rPr>
              <a:t>（地区担当と事業担当の顔を持ち、</a:t>
            </a:r>
            <a:endParaRPr lang="en-US" altLang="ja-JP" sz="2200" dirty="0" smtClean="0">
              <a:latin typeface="Tahoma" pitchFamily="34" charset="0"/>
              <a:ea typeface="HG丸ｺﾞｼｯｸM-PRO" pitchFamily="50" charset="-128"/>
            </a:endParaRPr>
          </a:p>
          <a:p>
            <a:pPr eaLnBrk="1" hangingPunct="1">
              <a:lnSpc>
                <a:spcPct val="100000"/>
              </a:lnSpc>
              <a:spcBef>
                <a:spcPct val="0"/>
              </a:spcBef>
              <a:buFontTx/>
              <a:buNone/>
            </a:pPr>
            <a:r>
              <a:rPr lang="ja-JP" altLang="en-US" sz="2200" dirty="0">
                <a:latin typeface="Tahoma" pitchFamily="34" charset="0"/>
                <a:ea typeface="HG丸ｺﾞｼｯｸM-PRO" pitchFamily="50" charset="-128"/>
              </a:rPr>
              <a:t>　</a:t>
            </a:r>
            <a:r>
              <a:rPr lang="ja-JP" altLang="en-US" sz="2200" dirty="0" smtClean="0">
                <a:latin typeface="Tahoma" pitchFamily="34" charset="0"/>
                <a:ea typeface="HG丸ｺﾞｼｯｸM-PRO" pitchFamily="50" charset="-128"/>
              </a:rPr>
              <a:t>地区担当は地区のよろずの相談窓口になります）</a:t>
            </a:r>
            <a:endParaRPr lang="ja-JP" altLang="en-US" sz="2200" dirty="0">
              <a:latin typeface="Tahoma" pitchFamily="34" charset="0"/>
              <a:ea typeface="HG丸ｺﾞｼｯｸM-PRO" pitchFamily="50" charset="-128"/>
            </a:endParaRPr>
          </a:p>
        </p:txBody>
      </p:sp>
      <p:sp>
        <p:nvSpPr>
          <p:cNvPr id="7179" name="AutoShape 16"/>
          <p:cNvSpPr>
            <a:spLocks/>
          </p:cNvSpPr>
          <p:nvPr/>
        </p:nvSpPr>
        <p:spPr bwMode="auto">
          <a:xfrm>
            <a:off x="7247711" y="3174922"/>
            <a:ext cx="204610" cy="1840711"/>
          </a:xfrm>
          <a:prstGeom prst="rightBrace">
            <a:avLst>
              <a:gd name="adj1" fmla="val 6393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96" tIns="42794" rIns="82296" bIns="42794" anchor="ctr"/>
          <a:lstStyle>
            <a:lvl1pPr algn="l"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spcBef>
                <a:spcPct val="0"/>
              </a:spcBef>
              <a:buFontTx/>
              <a:buNone/>
            </a:pPr>
            <a:endParaRPr lang="ja-JP" altLang="en-US" sz="4400">
              <a:solidFill>
                <a:srgbClr val="0000FF"/>
              </a:solidFill>
              <a:latin typeface="HG創英角ﾎﾟｯﾌﾟ体" pitchFamily="49" charset="-128"/>
              <a:ea typeface="HG創英角ﾎﾟｯﾌﾟ体" pitchFamily="49" charset="-128"/>
            </a:endParaRPr>
          </a:p>
        </p:txBody>
      </p:sp>
      <p:sp>
        <p:nvSpPr>
          <p:cNvPr id="7180" name="Rectangle 17"/>
          <p:cNvSpPr>
            <a:spLocks noChangeArrowheads="1"/>
          </p:cNvSpPr>
          <p:nvPr/>
        </p:nvSpPr>
        <p:spPr bwMode="auto">
          <a:xfrm>
            <a:off x="7721036" y="3841264"/>
            <a:ext cx="860050" cy="80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2794" rIns="82296" bIns="42794"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200">
                <a:latin typeface="Tahoma" pitchFamily="34" charset="0"/>
              </a:rPr>
              <a:t>理事</a:t>
            </a:r>
          </a:p>
          <a:p>
            <a:pPr algn="ctr" eaLnBrk="1" hangingPunct="1">
              <a:lnSpc>
                <a:spcPct val="100000"/>
              </a:lnSpc>
              <a:spcBef>
                <a:spcPct val="0"/>
              </a:spcBef>
              <a:buFontTx/>
              <a:buNone/>
            </a:pPr>
            <a:r>
              <a:rPr lang="ja-JP" altLang="en-US" sz="2200">
                <a:latin typeface="Tahoma" pitchFamily="34" charset="0"/>
              </a:rPr>
              <a:t>評議員</a:t>
            </a:r>
          </a:p>
        </p:txBody>
      </p:sp>
      <p:sp>
        <p:nvSpPr>
          <p:cNvPr id="2" name="タイトル 1"/>
          <p:cNvSpPr>
            <a:spLocks noGrp="1"/>
          </p:cNvSpPr>
          <p:nvPr>
            <p:ph type="title"/>
          </p:nvPr>
        </p:nvSpPr>
        <p:spPr>
          <a:xfrm>
            <a:off x="634870" y="116632"/>
            <a:ext cx="7753554" cy="926976"/>
          </a:xfrm>
        </p:spPr>
        <p:txBody>
          <a:bodyPr>
            <a:noAutofit/>
          </a:bodyPr>
          <a:lstStyle/>
          <a:p>
            <a:pPr lvl="0"/>
            <a:r>
              <a:rPr lang="ja-JP" altLang="en-US" sz="4800" cap="none" dirty="0" smtClean="0">
                <a:solidFill>
                  <a:srgbClr val="006600"/>
                </a:solidFill>
                <a:latin typeface="HGP創英ﾌﾟﾚｾﾞﾝｽEB" panose="02020800000000000000" pitchFamily="18" charset="-128"/>
                <a:ea typeface="HGP創英ﾌﾟﾚｾﾞﾝｽEB" panose="02020800000000000000" pitchFamily="18" charset="-128"/>
                <a:cs typeface="+mn-cs"/>
              </a:rPr>
              <a:t>港北区社協</a:t>
            </a:r>
            <a:r>
              <a:rPr lang="ja-JP" altLang="en-US" sz="4800" cap="none" dirty="0">
                <a:solidFill>
                  <a:srgbClr val="006600"/>
                </a:solidFill>
                <a:latin typeface="HGP創英ﾌﾟﾚｾﾞﾝｽEB" panose="02020800000000000000" pitchFamily="18" charset="-128"/>
                <a:ea typeface="HGP創英ﾌﾟﾚｾﾞﾝｽEB" panose="02020800000000000000" pitchFamily="18" charset="-128"/>
                <a:cs typeface="+mn-cs"/>
              </a:rPr>
              <a:t>ってどんな団体</a:t>
            </a:r>
            <a:r>
              <a:rPr lang="ja-JP" altLang="en-US" sz="4800" cap="none" dirty="0" smtClean="0">
                <a:solidFill>
                  <a:srgbClr val="006600"/>
                </a:solidFill>
                <a:latin typeface="HGP創英ﾌﾟﾚｾﾞﾝｽEB" panose="02020800000000000000" pitchFamily="18" charset="-128"/>
                <a:ea typeface="HGP創英ﾌﾟﾚｾﾞﾝｽEB" panose="02020800000000000000" pitchFamily="18" charset="-128"/>
                <a:cs typeface="+mn-cs"/>
              </a:rPr>
              <a:t>？</a:t>
            </a:r>
            <a:endParaRPr kumimoji="1" lang="ja-JP" altLang="en-US" sz="4800" dirty="0">
              <a:solidFill>
                <a:srgbClr val="006600"/>
              </a:solidFill>
              <a:latin typeface="HGP創英ﾌﾟﾚｾﾞﾝｽEB" panose="02020800000000000000" pitchFamily="18" charset="-128"/>
              <a:ea typeface="HGP創英ﾌﾟﾚｾﾞﾝｽEB" panose="02020800000000000000" pitchFamily="18" charset="-128"/>
            </a:endParaRPr>
          </a:p>
        </p:txBody>
      </p:sp>
      <p:sp>
        <p:nvSpPr>
          <p:cNvPr id="14" name="テキスト ボックス 13"/>
          <p:cNvSpPr txBox="1"/>
          <p:nvPr/>
        </p:nvSpPr>
        <p:spPr>
          <a:xfrm>
            <a:off x="8172400" y="5714092"/>
            <a:ext cx="504056" cy="523220"/>
          </a:xfrm>
          <a:prstGeom prst="rect">
            <a:avLst/>
          </a:prstGeom>
          <a:noFill/>
        </p:spPr>
        <p:txBody>
          <a:bodyPr wrap="square" rtlCol="0">
            <a:spAutoFit/>
          </a:bodyPr>
          <a:lstStyle/>
          <a:p>
            <a:r>
              <a:rPr lang="ja-JP" altLang="en-US" sz="2800" dirty="0">
                <a:solidFill>
                  <a:schemeClr val="bg1"/>
                </a:solidFill>
                <a:latin typeface="+mj-ea"/>
                <a:ea typeface="+mj-ea"/>
              </a:rPr>
              <a:t>３</a:t>
            </a:r>
            <a:endParaRPr lang="en-US" altLang="ja-JP" sz="2800" dirty="0" smtClean="0">
              <a:solidFill>
                <a:schemeClr val="bg1"/>
              </a:solidFill>
              <a:latin typeface="+mj-ea"/>
              <a:ea typeface="+mj-ea"/>
            </a:endParaRPr>
          </a:p>
        </p:txBody>
      </p:sp>
    </p:spTree>
    <p:custDataLst>
      <p:tags r:id="rId1"/>
    </p:custDataLst>
    <p:extLst>
      <p:ext uri="{BB962C8B-B14F-4D97-AF65-F5344CB8AC3E}">
        <p14:creationId xmlns:p14="http://schemas.microsoft.com/office/powerpoint/2010/main" val="4174869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3">
                                            <p:txEl>
                                              <p:pRg st="0" end="0"/>
                                            </p:txEl>
                                          </p:spTgt>
                                        </p:tgtEl>
                                        <p:attrNameLst>
                                          <p:attrName>style.visibility</p:attrName>
                                        </p:attrNameLst>
                                      </p:cBhvr>
                                      <p:to>
                                        <p:strVal val="visible"/>
                                      </p:to>
                                    </p:set>
                                    <p:anim calcmode="discrete" valueType="clr">
                                      <p:cBhvr override="childStyle">
                                        <p:cTn id="7" dur="500"/>
                                        <p:tgtEl>
                                          <p:spTgt spid="71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173">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17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73">
                                            <p:txEl>
                                              <p:pRg st="1" end="1"/>
                                            </p:txEl>
                                          </p:spTgt>
                                        </p:tgtEl>
                                        <p:attrNameLst>
                                          <p:attrName>style.visibility</p:attrName>
                                        </p:attrNameLst>
                                      </p:cBhvr>
                                      <p:to>
                                        <p:strVal val="visible"/>
                                      </p:to>
                                    </p:set>
                                    <p:anim calcmode="discrete" valueType="clr">
                                      <p:cBhvr override="childStyle">
                                        <p:cTn id="14" dur="500"/>
                                        <p:tgtEl>
                                          <p:spTgt spid="717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7173">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717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173">
                                            <p:txEl>
                                              <p:pRg st="2" end="2"/>
                                            </p:txEl>
                                          </p:spTgt>
                                        </p:tgtEl>
                                        <p:attrNameLst>
                                          <p:attrName>style.visibility</p:attrName>
                                        </p:attrNameLst>
                                      </p:cBhvr>
                                      <p:to>
                                        <p:strVal val="visible"/>
                                      </p:to>
                                    </p:set>
                                    <p:anim calcmode="discrete" valueType="clr">
                                      <p:cBhvr override="childStyle">
                                        <p:cTn id="21" dur="500"/>
                                        <p:tgtEl>
                                          <p:spTgt spid="717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7173">
                                            <p:txEl>
                                              <p:pRg st="2" end="2"/>
                                            </p:txEl>
                                          </p:spTgt>
                                        </p:tgtEl>
                                        <p:attrNameLst>
                                          <p:attrName>fillcolor</p:attrName>
                                        </p:attrNameLst>
                                      </p:cBhvr>
                                      <p:tavLst>
                                        <p:tav tm="0">
                                          <p:val>
                                            <p:clrVal>
                                              <a:schemeClr val="accent2"/>
                                            </p:clrVal>
                                          </p:val>
                                        </p:tav>
                                        <p:tav tm="50000">
                                          <p:val>
                                            <p:clrVal>
                                              <a:schemeClr val="hlink"/>
                                            </p:clrVal>
                                          </p:val>
                                        </p:tav>
                                      </p:tavLst>
                                    </p:anim>
                                    <p:set>
                                      <p:cBhvr>
                                        <p:cTn id="23" dur="500"/>
                                        <p:tgtEl>
                                          <p:spTgt spid="7173">
                                            <p:txEl>
                                              <p:pRg st="2" end="2"/>
                                            </p:txEl>
                                          </p:spTgt>
                                        </p:tgtEl>
                                        <p:attrNameLst>
                                          <p:attrName>fill.type</p:attrName>
                                        </p:attrNameLst>
                                      </p:cBhvr>
                                      <p:to>
                                        <p:strVal val="solid"/>
                                      </p:to>
                                    </p:set>
                                  </p:childTnLst>
                                </p:cTn>
                              </p:par>
                            </p:childTnLst>
                          </p:cTn>
                        </p:par>
                        <p:par>
                          <p:cTn id="24" fill="hold" nodeType="afterGroup">
                            <p:stCondLst>
                              <p:cond delay="175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7173">
                                            <p:txEl>
                                              <p:pRg st="3" end="3"/>
                                            </p:txEl>
                                          </p:spTgt>
                                        </p:tgtEl>
                                        <p:attrNameLst>
                                          <p:attrName>style.visibility</p:attrName>
                                        </p:attrNameLst>
                                      </p:cBhvr>
                                      <p:to>
                                        <p:strVal val="visible"/>
                                      </p:to>
                                    </p:set>
                                    <p:anim calcmode="discrete" valueType="clr">
                                      <p:cBhvr override="childStyle">
                                        <p:cTn id="27" dur="500"/>
                                        <p:tgtEl>
                                          <p:spTgt spid="717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500"/>
                                        <p:tgtEl>
                                          <p:spTgt spid="7173">
                                            <p:txEl>
                                              <p:pRg st="3" end="3"/>
                                            </p:txEl>
                                          </p:spTgt>
                                        </p:tgtEl>
                                        <p:attrNameLst>
                                          <p:attrName>fillcolor</p:attrName>
                                        </p:attrNameLst>
                                      </p:cBhvr>
                                      <p:tavLst>
                                        <p:tav tm="0">
                                          <p:val>
                                            <p:clrVal>
                                              <a:schemeClr val="accent2"/>
                                            </p:clrVal>
                                          </p:val>
                                        </p:tav>
                                        <p:tav tm="50000">
                                          <p:val>
                                            <p:clrVal>
                                              <a:schemeClr val="hlink"/>
                                            </p:clrVal>
                                          </p:val>
                                        </p:tav>
                                      </p:tavLst>
                                    </p:anim>
                                    <p:set>
                                      <p:cBhvr>
                                        <p:cTn id="29" dur="500"/>
                                        <p:tgtEl>
                                          <p:spTgt spid="7173">
                                            <p:txEl>
                                              <p:pRg st="3" end="3"/>
                                            </p:txEl>
                                          </p:spTgt>
                                        </p:tgtEl>
                                        <p:attrNameLst>
                                          <p:attrName>fill.type</p:attrName>
                                        </p:attrNameLst>
                                      </p:cBhvr>
                                      <p:to>
                                        <p:strVal val="solid"/>
                                      </p:to>
                                    </p:set>
                                  </p:childTnLst>
                                </p:cTn>
                              </p:par>
                            </p:childTnLst>
                          </p:cTn>
                        </p:par>
                        <p:par>
                          <p:cTn id="30" fill="hold">
                            <p:stCondLst>
                              <p:cond delay="80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7173">
                                            <p:txEl>
                                              <p:pRg st="4" end="4"/>
                                            </p:txEl>
                                          </p:spTgt>
                                        </p:tgtEl>
                                        <p:attrNameLst>
                                          <p:attrName>style.visibility</p:attrName>
                                        </p:attrNameLst>
                                      </p:cBhvr>
                                      <p:to>
                                        <p:strVal val="visible"/>
                                      </p:to>
                                    </p:set>
                                    <p:anim calcmode="discrete" valueType="clr">
                                      <p:cBhvr override="childStyle">
                                        <p:cTn id="33" dur="500"/>
                                        <p:tgtEl>
                                          <p:spTgt spid="717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500"/>
                                        <p:tgtEl>
                                          <p:spTgt spid="7173">
                                            <p:txEl>
                                              <p:pRg st="4" end="4"/>
                                            </p:txEl>
                                          </p:spTgt>
                                        </p:tgtEl>
                                        <p:attrNameLst>
                                          <p:attrName>fillcolor</p:attrName>
                                        </p:attrNameLst>
                                      </p:cBhvr>
                                      <p:tavLst>
                                        <p:tav tm="0">
                                          <p:val>
                                            <p:clrVal>
                                              <a:schemeClr val="accent2"/>
                                            </p:clrVal>
                                          </p:val>
                                        </p:tav>
                                        <p:tav tm="50000">
                                          <p:val>
                                            <p:clrVal>
                                              <a:schemeClr val="hlink"/>
                                            </p:clrVal>
                                          </p:val>
                                        </p:tav>
                                      </p:tavLst>
                                    </p:anim>
                                    <p:set>
                                      <p:cBhvr>
                                        <p:cTn id="35" dur="500"/>
                                        <p:tgtEl>
                                          <p:spTgt spid="7173">
                                            <p:txEl>
                                              <p:pRg st="4" end="4"/>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8" presetClass="emph" presetSubtype="0" fill="hold" nodeType="clickEffect">
                                  <p:stCondLst>
                                    <p:cond delay="0"/>
                                  </p:stCondLst>
                                  <p:iterate type="lt">
                                    <p:tmPct val="10000"/>
                                  </p:iterate>
                                  <p:childTnLst>
                                    <p:animClr clrSpc="rgb" dir="cw">
                                      <p:cBhvr override="childStyle">
                                        <p:cTn id="39" dur="500" fill="hold"/>
                                        <p:tgtEl>
                                          <p:spTgt spid="7173">
                                            <p:txEl>
                                              <p:pRg st="3" end="3"/>
                                            </p:txEl>
                                          </p:spTgt>
                                        </p:tgtEl>
                                        <p:attrNameLst>
                                          <p:attrName>style.color</p:attrName>
                                        </p:attrNameLst>
                                      </p:cBhvr>
                                      <p:to>
                                        <a:srgbClr val="FF0066"/>
                                      </p:to>
                                    </p:animClr>
                                    <p:animClr clrSpc="rgb" dir="cw">
                                      <p:cBhvr>
                                        <p:cTn id="40" dur="500" fill="hold"/>
                                        <p:tgtEl>
                                          <p:spTgt spid="7173">
                                            <p:txEl>
                                              <p:pRg st="3" end="3"/>
                                            </p:txEl>
                                          </p:spTgt>
                                        </p:tgtEl>
                                        <p:attrNameLst>
                                          <p:attrName>fillcolor</p:attrName>
                                        </p:attrNameLst>
                                      </p:cBhvr>
                                      <p:to>
                                        <a:srgbClr val="FF0066"/>
                                      </p:to>
                                    </p:animClr>
                                    <p:set>
                                      <p:cBhvr>
                                        <p:cTn id="41" dur="500" fill="hold"/>
                                        <p:tgtEl>
                                          <p:spTgt spid="7173">
                                            <p:txEl>
                                              <p:pRg st="3" end="3"/>
                                            </p:txEl>
                                          </p:spTgt>
                                        </p:tgtEl>
                                        <p:attrNameLst>
                                          <p:attrName>fill.type</p:attrName>
                                        </p:attrNameLst>
                                      </p:cBhvr>
                                      <p:to>
                                        <p:strVal val="solid"/>
                                      </p:to>
                                    </p:set>
                                    <p:anim to="1.5" calcmode="lin" valueType="num">
                                      <p:cBhvr override="childStyle">
                                        <p:cTn id="42" dur="500" fill="hold"/>
                                        <p:tgtEl>
                                          <p:spTgt spid="7173">
                                            <p:txEl>
                                              <p:pRg st="3" end="3"/>
                                            </p:txEl>
                                          </p:spTgt>
                                        </p:tgtEl>
                                        <p:attrNameLst>
                                          <p:attrName>style.fontSize</p:attrName>
                                        </p:attrNameLst>
                                      </p:cBhvr>
                                    </p:anim>
                                  </p:childTnLst>
                                </p:cTn>
                              </p:par>
                            </p:childTnLst>
                          </p:cTn>
                        </p:par>
                      </p:childTnLst>
                    </p:cTn>
                  </p:par>
                  <p:par>
                    <p:cTn id="43" fill="hold">
                      <p:stCondLst>
                        <p:cond delay="indefinite"/>
                      </p:stCondLst>
                      <p:childTnLst>
                        <p:par>
                          <p:cTn id="44" fill="hold">
                            <p:stCondLst>
                              <p:cond delay="0"/>
                            </p:stCondLst>
                            <p:childTnLst>
                              <p:par>
                                <p:cTn id="45" presetID="28" presetClass="emph" presetSubtype="0" fill="hold" nodeType="clickEffect">
                                  <p:stCondLst>
                                    <p:cond delay="0"/>
                                  </p:stCondLst>
                                  <p:iterate type="lt">
                                    <p:tmPct val="10000"/>
                                  </p:iterate>
                                  <p:childTnLst>
                                    <p:animClr clrSpc="rgb" dir="cw">
                                      <p:cBhvr override="childStyle">
                                        <p:cTn id="46" dur="500" fill="hold"/>
                                        <p:tgtEl>
                                          <p:spTgt spid="7173">
                                            <p:txEl>
                                              <p:pRg st="4" end="4"/>
                                            </p:txEl>
                                          </p:spTgt>
                                        </p:tgtEl>
                                        <p:attrNameLst>
                                          <p:attrName>style.color</p:attrName>
                                        </p:attrNameLst>
                                      </p:cBhvr>
                                      <p:to>
                                        <a:srgbClr val="FF0066"/>
                                      </p:to>
                                    </p:animClr>
                                    <p:animClr clrSpc="rgb" dir="cw">
                                      <p:cBhvr>
                                        <p:cTn id="47" dur="500" fill="hold"/>
                                        <p:tgtEl>
                                          <p:spTgt spid="7173">
                                            <p:txEl>
                                              <p:pRg st="4" end="4"/>
                                            </p:txEl>
                                          </p:spTgt>
                                        </p:tgtEl>
                                        <p:attrNameLst>
                                          <p:attrName>fillcolor</p:attrName>
                                        </p:attrNameLst>
                                      </p:cBhvr>
                                      <p:to>
                                        <a:srgbClr val="FF0066"/>
                                      </p:to>
                                    </p:animClr>
                                    <p:set>
                                      <p:cBhvr>
                                        <p:cTn id="48" dur="500" fill="hold"/>
                                        <p:tgtEl>
                                          <p:spTgt spid="7173">
                                            <p:txEl>
                                              <p:pRg st="4" end="4"/>
                                            </p:txEl>
                                          </p:spTgt>
                                        </p:tgtEl>
                                        <p:attrNameLst>
                                          <p:attrName>fill.type</p:attrName>
                                        </p:attrNameLst>
                                      </p:cBhvr>
                                      <p:to>
                                        <p:strVal val="solid"/>
                                      </p:to>
                                    </p:set>
                                    <p:anim to="1.5" calcmode="lin" valueType="num">
                                      <p:cBhvr override="childStyle">
                                        <p:cTn id="49" dur="500" fill="hold"/>
                                        <p:tgtEl>
                                          <p:spTgt spid="7173">
                                            <p:txEl>
                                              <p:pRg st="4" end="4"/>
                                            </p:txEl>
                                          </p:spTgt>
                                        </p:tgtEl>
                                        <p:attrNameLst>
                                          <p:attrName>style.fontSize</p:attrName>
                                        </p:attrNameLst>
                                      </p:cBhvr>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7175"/>
                                        </p:tgtEl>
                                        <p:attrNameLst>
                                          <p:attrName>style.visibility</p:attrName>
                                        </p:attrNameLst>
                                      </p:cBhvr>
                                      <p:to>
                                        <p:strVal val="visible"/>
                                      </p:to>
                                    </p:set>
                                    <p:anim calcmode="lin" valueType="num">
                                      <p:cBhvr>
                                        <p:cTn id="54" dur="500" fill="hold"/>
                                        <p:tgtEl>
                                          <p:spTgt spid="7175"/>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7175"/>
                                        </p:tgtEl>
                                        <p:attrNameLst>
                                          <p:attrName>ppt_y</p:attrName>
                                        </p:attrNameLst>
                                      </p:cBhvr>
                                      <p:tavLst>
                                        <p:tav tm="0">
                                          <p:val>
                                            <p:strVal val="#ppt_y"/>
                                          </p:val>
                                        </p:tav>
                                        <p:tav tm="100000">
                                          <p:val>
                                            <p:strVal val="#ppt_y"/>
                                          </p:val>
                                        </p:tav>
                                      </p:tavLst>
                                    </p:anim>
                                    <p:anim calcmode="lin" valueType="num">
                                      <p:cBhvr>
                                        <p:cTn id="56" dur="500" fill="hold"/>
                                        <p:tgtEl>
                                          <p:spTgt spid="7175"/>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7175"/>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717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179"/>
                                        </p:tgtEl>
                                        <p:attrNameLst>
                                          <p:attrName>style.visibility</p:attrName>
                                        </p:attrNameLst>
                                      </p:cBhvr>
                                      <p:to>
                                        <p:strVal val="visible"/>
                                      </p:to>
                                    </p:set>
                                    <p:animEffect transition="in" filter="fade">
                                      <p:cBhvr>
                                        <p:cTn id="63" dur="2000"/>
                                        <p:tgtEl>
                                          <p:spTgt spid="7179"/>
                                        </p:tgtEl>
                                      </p:cBhvr>
                                    </p:animEffect>
                                  </p:childTnLst>
                                </p:cTn>
                              </p:par>
                            </p:childTnLst>
                          </p:cTn>
                        </p:par>
                        <p:par>
                          <p:cTn id="64" fill="hold" nodeType="afterGroup">
                            <p:stCondLst>
                              <p:cond delay="20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80"/>
                                        </p:tgtEl>
                                        <p:attrNameLst>
                                          <p:attrName>style.visibility</p:attrName>
                                        </p:attrNameLst>
                                      </p:cBhvr>
                                      <p:to>
                                        <p:strVal val="visible"/>
                                      </p:to>
                                    </p:set>
                                    <p:anim calcmode="lin" valueType="num">
                                      <p:cBhvr>
                                        <p:cTn id="67" dur="500" fill="hold"/>
                                        <p:tgtEl>
                                          <p:spTgt spid="7180"/>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80"/>
                                        </p:tgtEl>
                                        <p:attrNameLst>
                                          <p:attrName>ppt_y</p:attrName>
                                        </p:attrNameLst>
                                      </p:cBhvr>
                                      <p:tavLst>
                                        <p:tav tm="0">
                                          <p:val>
                                            <p:strVal val="#ppt_y"/>
                                          </p:val>
                                        </p:tav>
                                        <p:tav tm="100000">
                                          <p:val>
                                            <p:strVal val="#ppt_y"/>
                                          </p:val>
                                        </p:tav>
                                      </p:tavLst>
                                    </p:anim>
                                    <p:anim calcmode="lin" valueType="num">
                                      <p:cBhvr>
                                        <p:cTn id="69" dur="500" fill="hold"/>
                                        <p:tgtEl>
                                          <p:spTgt spid="7180"/>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8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8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7177"/>
                                        </p:tgtEl>
                                        <p:attrNameLst>
                                          <p:attrName>style.visibility</p:attrName>
                                        </p:attrNameLst>
                                      </p:cBhvr>
                                      <p:to>
                                        <p:strVal val="visible"/>
                                      </p:to>
                                    </p:set>
                                    <p:anim calcmode="lin" valueType="num">
                                      <p:cBhvr>
                                        <p:cTn id="76" dur="500" fill="hold"/>
                                        <p:tgtEl>
                                          <p:spTgt spid="7177"/>
                                        </p:tgtEl>
                                        <p:attrNameLst>
                                          <p:attrName>ppt_w</p:attrName>
                                        </p:attrNameLst>
                                      </p:cBhvr>
                                      <p:tavLst>
                                        <p:tav tm="0">
                                          <p:val>
                                            <p:fltVal val="0"/>
                                          </p:val>
                                        </p:tav>
                                        <p:tav tm="100000">
                                          <p:val>
                                            <p:strVal val="#ppt_w"/>
                                          </p:val>
                                        </p:tav>
                                      </p:tavLst>
                                    </p:anim>
                                    <p:anim calcmode="lin" valueType="num">
                                      <p:cBhvr>
                                        <p:cTn id="77" dur="500" fill="hold"/>
                                        <p:tgtEl>
                                          <p:spTgt spid="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allAtOnce"/>
      <p:bldP spid="7175" grpId="0"/>
      <p:bldP spid="7177" grpId="0"/>
      <p:bldP spid="7179" grpId="0" animBg="1"/>
      <p:bldP spid="71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013" y="1193672"/>
            <a:ext cx="103505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5125" y="1422962"/>
            <a:ext cx="1376363"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p:nvPr>
        </p:nvSpPr>
        <p:spPr>
          <a:xfrm>
            <a:off x="457200" y="274638"/>
            <a:ext cx="8229600" cy="777875"/>
          </a:xfrm>
        </p:spPr>
        <p:txBody>
          <a:bodyPr>
            <a:normAutofit fontScale="90000"/>
          </a:bodyPr>
          <a:lstStyle/>
          <a:p>
            <a:pPr eaLnBrk="1" hangingPunct="1"/>
            <a:r>
              <a:rPr lang="ja-JP" altLang="en-US" sz="3200" dirty="0" smtClean="0">
                <a:ea typeface="HG丸ｺﾞｼｯｸM-PRO" pitchFamily="50" charset="-128"/>
              </a:rPr>
              <a:t>高齢者見守りネットワーク会議が開かれました</a:t>
            </a:r>
          </a:p>
        </p:txBody>
      </p:sp>
      <p:pic>
        <p:nvPicPr>
          <p:cNvPr id="10244" name="Picture 4"/>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a:xfrm>
            <a:off x="2478496" y="5340569"/>
            <a:ext cx="1038225" cy="1443037"/>
          </a:xfrm>
          <a:noFill/>
        </p:spPr>
      </p:pic>
      <p:sp>
        <p:nvSpPr>
          <p:cNvPr id="10245" name="AutoShape 5"/>
          <p:cNvSpPr>
            <a:spLocks noChangeArrowheads="1"/>
          </p:cNvSpPr>
          <p:nvPr/>
        </p:nvSpPr>
        <p:spPr bwMode="auto">
          <a:xfrm rot="204597">
            <a:off x="141991" y="1133321"/>
            <a:ext cx="3032329" cy="1462309"/>
          </a:xfrm>
          <a:prstGeom prst="wedgeEllipseCallout">
            <a:avLst>
              <a:gd name="adj1" fmla="val 55796"/>
              <a:gd name="adj2" fmla="val 31194"/>
            </a:avLst>
          </a:prstGeom>
          <a:solidFill>
            <a:srgbClr val="CCFFFF"/>
          </a:solidFill>
          <a:ln w="9525">
            <a:solidFill>
              <a:schemeClr val="tx1"/>
            </a:solidFill>
            <a:miter lim="800000"/>
            <a:headEnd/>
            <a:tailEnd/>
          </a:ln>
        </p:spPr>
        <p:txBody>
          <a:bodyPr/>
          <a:lstStyle/>
          <a:p>
            <a:r>
              <a:rPr lang="ja-JP" altLang="en-US" dirty="0" smtClean="0">
                <a:solidFill>
                  <a:prstClr val="black"/>
                </a:solidFill>
              </a:rPr>
              <a:t>毎回</a:t>
            </a:r>
            <a:r>
              <a:rPr lang="ja-JP" altLang="en-US" dirty="0">
                <a:solidFill>
                  <a:prstClr val="black"/>
                </a:solidFill>
              </a:rPr>
              <a:t>足</a:t>
            </a:r>
            <a:r>
              <a:rPr lang="ja-JP" altLang="en-US" dirty="0" smtClean="0">
                <a:solidFill>
                  <a:prstClr val="black"/>
                </a:solidFill>
              </a:rPr>
              <a:t>を</a:t>
            </a:r>
            <a:r>
              <a:rPr lang="ja-JP" altLang="en-US" dirty="0">
                <a:solidFill>
                  <a:prstClr val="black"/>
                </a:solidFill>
              </a:rPr>
              <a:t>運</a:t>
            </a:r>
            <a:r>
              <a:rPr lang="ja-JP" altLang="en-US" dirty="0" smtClean="0">
                <a:solidFill>
                  <a:prstClr val="black"/>
                </a:solidFill>
              </a:rPr>
              <a:t>んでくれるＳさん、様子が最近どうもおかしくて</a:t>
            </a:r>
            <a:r>
              <a:rPr lang="en-US" altLang="ja-JP" dirty="0" smtClean="0">
                <a:solidFill>
                  <a:prstClr val="black"/>
                </a:solidFill>
              </a:rPr>
              <a:t>…</a:t>
            </a:r>
            <a:endParaRPr lang="ja-JP" altLang="en-US" dirty="0">
              <a:solidFill>
                <a:prstClr val="black"/>
              </a:solidFill>
            </a:endParaRPr>
          </a:p>
        </p:txBody>
      </p:sp>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3730" y="5373216"/>
            <a:ext cx="1157287"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AutoShape 7"/>
          <p:cNvSpPr>
            <a:spLocks noChangeArrowheads="1"/>
          </p:cNvSpPr>
          <p:nvPr/>
        </p:nvSpPr>
        <p:spPr bwMode="auto">
          <a:xfrm rot="-124618">
            <a:off x="5741478" y="993126"/>
            <a:ext cx="3243812" cy="1847562"/>
          </a:xfrm>
          <a:prstGeom prst="wedgeEllipseCallout">
            <a:avLst>
              <a:gd name="adj1" fmla="val -52616"/>
              <a:gd name="adj2" fmla="val -25580"/>
            </a:avLst>
          </a:prstGeom>
          <a:solidFill>
            <a:srgbClr val="CCFFFF"/>
          </a:solidFill>
          <a:ln w="9525">
            <a:solidFill>
              <a:schemeClr val="tx1"/>
            </a:solidFill>
            <a:miter lim="800000"/>
            <a:headEnd/>
            <a:tailEnd/>
          </a:ln>
        </p:spPr>
        <p:txBody>
          <a:bodyPr/>
          <a:lstStyle/>
          <a:p>
            <a:r>
              <a:rPr lang="ja-JP" altLang="en-US" dirty="0" smtClean="0">
                <a:solidFill>
                  <a:prstClr val="black"/>
                </a:solidFill>
              </a:rPr>
              <a:t>ちょうど</a:t>
            </a:r>
            <a:r>
              <a:rPr lang="ja-JP" altLang="en-US" dirty="0">
                <a:solidFill>
                  <a:prstClr val="black"/>
                </a:solidFill>
              </a:rPr>
              <a:t>近所</a:t>
            </a:r>
            <a:r>
              <a:rPr lang="ja-JP" altLang="en-US" dirty="0" smtClean="0">
                <a:solidFill>
                  <a:prstClr val="black"/>
                </a:solidFill>
              </a:rPr>
              <a:t>で</a:t>
            </a:r>
            <a:r>
              <a:rPr lang="ja-JP" altLang="en-US" dirty="0">
                <a:solidFill>
                  <a:prstClr val="black"/>
                </a:solidFill>
              </a:rPr>
              <a:t>活動</a:t>
            </a:r>
            <a:r>
              <a:rPr lang="ja-JP" altLang="en-US" dirty="0" smtClean="0">
                <a:solidFill>
                  <a:prstClr val="black"/>
                </a:solidFill>
              </a:rPr>
              <a:t>している見守り</a:t>
            </a:r>
            <a:r>
              <a:rPr lang="ja-JP" altLang="en-US" dirty="0">
                <a:solidFill>
                  <a:prstClr val="black"/>
                </a:solidFill>
              </a:rPr>
              <a:t>隊</a:t>
            </a:r>
            <a:r>
              <a:rPr lang="ja-JP" altLang="en-US" dirty="0" smtClean="0">
                <a:solidFill>
                  <a:prstClr val="black"/>
                </a:solidFill>
              </a:rPr>
              <a:t>があるよ。今度様子を見に行くように言ってみる！</a:t>
            </a:r>
            <a:endParaRPr lang="ja-JP" altLang="en-US" dirty="0">
              <a:solidFill>
                <a:prstClr val="black"/>
              </a:solidFill>
            </a:endParaRPr>
          </a:p>
        </p:txBody>
      </p:sp>
      <p:pic>
        <p:nvPicPr>
          <p:cNvPr id="1024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13" y="2781300"/>
            <a:ext cx="110013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AutoShape 10"/>
          <p:cNvSpPr>
            <a:spLocks noChangeArrowheads="1"/>
          </p:cNvSpPr>
          <p:nvPr/>
        </p:nvSpPr>
        <p:spPr bwMode="auto">
          <a:xfrm rot="180407">
            <a:off x="1593465" y="2789390"/>
            <a:ext cx="2808288" cy="1511300"/>
          </a:xfrm>
          <a:prstGeom prst="wedgeEllipseCallout">
            <a:avLst>
              <a:gd name="adj1" fmla="val -61986"/>
              <a:gd name="adj2" fmla="val 24477"/>
            </a:avLst>
          </a:prstGeom>
          <a:solidFill>
            <a:schemeClr val="accent6">
              <a:lumMod val="20000"/>
              <a:lumOff val="80000"/>
            </a:schemeClr>
          </a:solidFill>
          <a:ln w="9525">
            <a:solidFill>
              <a:schemeClr val="tx1"/>
            </a:solidFill>
            <a:miter lim="800000"/>
            <a:headEnd/>
            <a:tailEnd/>
          </a:ln>
        </p:spPr>
        <p:txBody>
          <a:bodyPr/>
          <a:lstStyle/>
          <a:p>
            <a:r>
              <a:rPr lang="ja-JP" altLang="en-US" dirty="0">
                <a:solidFill>
                  <a:prstClr val="black"/>
                </a:solidFill>
              </a:rPr>
              <a:t>高齢者の定期訪問でどうしてもドアをあけてくれないの。</a:t>
            </a:r>
          </a:p>
          <a:p>
            <a:r>
              <a:rPr lang="ja-JP" altLang="en-US" dirty="0">
                <a:solidFill>
                  <a:prstClr val="black"/>
                </a:solidFill>
              </a:rPr>
              <a:t>あの人、元気かしら。</a:t>
            </a:r>
          </a:p>
        </p:txBody>
      </p:sp>
      <p:pic>
        <p:nvPicPr>
          <p:cNvPr id="10251"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1667" y="2898863"/>
            <a:ext cx="1096963"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AutoShape 13"/>
          <p:cNvSpPr>
            <a:spLocks noChangeArrowheads="1"/>
          </p:cNvSpPr>
          <p:nvPr/>
        </p:nvSpPr>
        <p:spPr bwMode="auto">
          <a:xfrm rot="-173990">
            <a:off x="152357" y="4439943"/>
            <a:ext cx="2665412" cy="1220051"/>
          </a:xfrm>
          <a:prstGeom prst="wedgeEllipseCallout">
            <a:avLst>
              <a:gd name="adj1" fmla="val 39218"/>
              <a:gd name="adj2" fmla="val 45699"/>
            </a:avLst>
          </a:prstGeom>
          <a:solidFill>
            <a:srgbClr val="CCFFFF"/>
          </a:solidFill>
          <a:ln w="9525">
            <a:solidFill>
              <a:schemeClr val="tx1"/>
            </a:solidFill>
            <a:miter lim="800000"/>
            <a:headEnd/>
            <a:tailEnd/>
          </a:ln>
        </p:spPr>
        <p:txBody>
          <a:bodyPr/>
          <a:lstStyle/>
          <a:p>
            <a:r>
              <a:rPr lang="ja-JP" altLang="en-US" dirty="0" smtClean="0">
                <a:solidFill>
                  <a:prstClr val="black"/>
                </a:solidFill>
              </a:rPr>
              <a:t>どうにも、男性のサロン参加者が</a:t>
            </a:r>
            <a:endParaRPr lang="en-US" altLang="ja-JP" dirty="0" smtClean="0">
              <a:solidFill>
                <a:prstClr val="black"/>
              </a:solidFill>
            </a:endParaRPr>
          </a:p>
          <a:p>
            <a:r>
              <a:rPr lang="ja-JP" altLang="en-US" dirty="0" smtClean="0">
                <a:solidFill>
                  <a:prstClr val="black"/>
                </a:solidFill>
              </a:rPr>
              <a:t>増えなくて</a:t>
            </a:r>
            <a:r>
              <a:rPr lang="en-US" altLang="ja-JP" dirty="0" smtClean="0">
                <a:solidFill>
                  <a:prstClr val="black"/>
                </a:solidFill>
              </a:rPr>
              <a:t>…</a:t>
            </a:r>
            <a:endParaRPr lang="ja-JP" altLang="en-US" dirty="0">
              <a:solidFill>
                <a:prstClr val="black"/>
              </a:solidFill>
            </a:endParaRPr>
          </a:p>
        </p:txBody>
      </p:sp>
      <p:sp>
        <p:nvSpPr>
          <p:cNvPr id="10255" name="AutoShape 15"/>
          <p:cNvSpPr>
            <a:spLocks noChangeArrowheads="1"/>
          </p:cNvSpPr>
          <p:nvPr/>
        </p:nvSpPr>
        <p:spPr bwMode="auto">
          <a:xfrm rot="265110">
            <a:off x="5645971" y="4327616"/>
            <a:ext cx="2798404" cy="2192332"/>
          </a:xfrm>
          <a:prstGeom prst="wedgeEllipseCallout">
            <a:avLst>
              <a:gd name="adj1" fmla="val -46780"/>
              <a:gd name="adj2" fmla="val 48479"/>
            </a:avLst>
          </a:prstGeom>
          <a:solidFill>
            <a:srgbClr val="CCFFFF"/>
          </a:solidFill>
          <a:ln w="9525">
            <a:solidFill>
              <a:schemeClr val="tx1"/>
            </a:solidFill>
            <a:miter lim="800000"/>
            <a:headEnd/>
            <a:tailEnd/>
          </a:ln>
        </p:spPr>
        <p:txBody>
          <a:bodyPr/>
          <a:lstStyle/>
          <a:p>
            <a:r>
              <a:rPr lang="ja-JP" altLang="en-US" dirty="0" smtClean="0">
                <a:solidFill>
                  <a:prstClr val="black"/>
                </a:solidFill>
              </a:rPr>
              <a:t>男性同士の昼食会を手伝っているよ。一度、サロン紹介の時間を取ってもらえるようにしましょうか？</a:t>
            </a:r>
            <a:endParaRPr lang="ja-JP" altLang="en-US" dirty="0">
              <a:solidFill>
                <a:prstClr val="black"/>
              </a:solidFill>
            </a:endParaRPr>
          </a:p>
        </p:txBody>
      </p:sp>
      <p:sp>
        <p:nvSpPr>
          <p:cNvPr id="10256" name="AutoShape 16"/>
          <p:cNvSpPr>
            <a:spLocks noChangeArrowheads="1"/>
          </p:cNvSpPr>
          <p:nvPr/>
        </p:nvSpPr>
        <p:spPr bwMode="auto">
          <a:xfrm rot="321992">
            <a:off x="3059113" y="4437063"/>
            <a:ext cx="2160587" cy="1152525"/>
          </a:xfrm>
          <a:prstGeom prst="wedgeEllipseCallout">
            <a:avLst>
              <a:gd name="adj1" fmla="val -26194"/>
              <a:gd name="adj2" fmla="val 62259"/>
            </a:avLst>
          </a:prstGeom>
          <a:solidFill>
            <a:srgbClr val="CCFFFF"/>
          </a:solidFill>
          <a:ln w="9525">
            <a:solidFill>
              <a:schemeClr val="tx1"/>
            </a:solidFill>
            <a:miter lim="800000"/>
            <a:headEnd/>
            <a:tailEnd/>
          </a:ln>
        </p:spPr>
        <p:txBody>
          <a:bodyPr/>
          <a:lstStyle/>
          <a:p>
            <a:r>
              <a:rPr lang="ja-JP" altLang="en-US" dirty="0">
                <a:solidFill>
                  <a:prstClr val="black"/>
                </a:solidFill>
              </a:rPr>
              <a:t>へぇ～。</a:t>
            </a:r>
          </a:p>
          <a:p>
            <a:r>
              <a:rPr lang="ja-JP" altLang="en-US" dirty="0">
                <a:solidFill>
                  <a:prstClr val="black"/>
                </a:solidFill>
              </a:rPr>
              <a:t>今度お願いしてみようかな。</a:t>
            </a:r>
          </a:p>
        </p:txBody>
      </p:sp>
      <p:sp>
        <p:nvSpPr>
          <p:cNvPr id="10249" name="AutoShape 9"/>
          <p:cNvSpPr>
            <a:spLocks noChangeArrowheads="1"/>
          </p:cNvSpPr>
          <p:nvPr/>
        </p:nvSpPr>
        <p:spPr bwMode="auto">
          <a:xfrm rot="-167348">
            <a:off x="4514908" y="2638114"/>
            <a:ext cx="2736850" cy="1965839"/>
          </a:xfrm>
          <a:prstGeom prst="wedgeEllipseCallout">
            <a:avLst>
              <a:gd name="adj1" fmla="val 62953"/>
              <a:gd name="adj2" fmla="val 10341"/>
            </a:avLst>
          </a:prstGeom>
          <a:solidFill>
            <a:schemeClr val="accent6">
              <a:lumMod val="20000"/>
              <a:lumOff val="80000"/>
            </a:schemeClr>
          </a:solidFill>
          <a:ln w="9525">
            <a:solidFill>
              <a:schemeClr val="tx1"/>
            </a:solidFill>
            <a:miter lim="800000"/>
            <a:headEnd/>
            <a:tailEnd/>
          </a:ln>
        </p:spPr>
        <p:txBody>
          <a:bodyPr/>
          <a:lstStyle/>
          <a:p>
            <a:r>
              <a:rPr lang="ja-JP" altLang="en-US" dirty="0" smtClean="0">
                <a:solidFill>
                  <a:prstClr val="black"/>
                </a:solidFill>
              </a:rPr>
              <a:t>その人なら週に１回お弁当を届けているよ。</a:t>
            </a:r>
          </a:p>
          <a:p>
            <a:r>
              <a:rPr lang="ja-JP" altLang="en-US" dirty="0" smtClean="0">
                <a:solidFill>
                  <a:prstClr val="black"/>
                </a:solidFill>
              </a:rPr>
              <a:t>今度一緒に行ってみる？</a:t>
            </a:r>
            <a:endParaRPr lang="ja-JP" altLang="en-US" dirty="0">
              <a:solidFill>
                <a:prstClr val="black"/>
              </a:solidFill>
            </a:endParaRPr>
          </a:p>
        </p:txBody>
      </p:sp>
      <p:sp>
        <p:nvSpPr>
          <p:cNvPr id="16" name="テキスト ボックス 15"/>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39</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763156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anim calcmode="discrete" valueType="clr">
                                      <p:cBhvr override="childStyle">
                                        <p:cTn id="7" dur="80"/>
                                        <p:tgtEl>
                                          <p:spTgt spid="10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gtEl>
                                        <p:attrNameLst>
                                          <p:attrName>fillcolor</p:attrName>
                                        </p:attrNameLst>
                                      </p:cBhvr>
                                      <p:tavLst>
                                        <p:tav tm="0">
                                          <p:val>
                                            <p:clrVal>
                                              <a:schemeClr val="accent2"/>
                                            </p:clrVal>
                                          </p:val>
                                        </p:tav>
                                        <p:tav tm="50000">
                                          <p:val>
                                            <p:clrVal>
                                              <a:schemeClr val="hlink"/>
                                            </p:clrVal>
                                          </p:val>
                                        </p:tav>
                                      </p:tavLst>
                                    </p:anim>
                                    <p:set>
                                      <p:cBhvr>
                                        <p:cTn id="9" dur="80"/>
                                        <p:tgtEl>
                                          <p:spTgt spid="102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245"/>
                                        </p:tgtEl>
                                        <p:attrNameLst>
                                          <p:attrName>style.visibility</p:attrName>
                                        </p:attrNameLst>
                                      </p:cBhvr>
                                      <p:to>
                                        <p:strVal val="visible"/>
                                      </p:to>
                                    </p:set>
                                    <p:anim calcmode="lin" valueType="num">
                                      <p:cBhvr>
                                        <p:cTn id="14" dur="500" fill="hold"/>
                                        <p:tgtEl>
                                          <p:spTgt spid="10245"/>
                                        </p:tgtEl>
                                        <p:attrNameLst>
                                          <p:attrName>ppt_w</p:attrName>
                                        </p:attrNameLst>
                                      </p:cBhvr>
                                      <p:tavLst>
                                        <p:tav tm="0">
                                          <p:val>
                                            <p:fltVal val="0"/>
                                          </p:val>
                                        </p:tav>
                                        <p:tav tm="100000">
                                          <p:val>
                                            <p:strVal val="#ppt_w"/>
                                          </p:val>
                                        </p:tav>
                                      </p:tavLst>
                                    </p:anim>
                                    <p:anim calcmode="lin" valueType="num">
                                      <p:cBhvr>
                                        <p:cTn id="15"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54"/>
                                        </p:tgtEl>
                                        <p:attrNameLst>
                                          <p:attrName>style.visibility</p:attrName>
                                        </p:attrNameLst>
                                      </p:cBhvr>
                                      <p:to>
                                        <p:strVal val="visible"/>
                                      </p:to>
                                    </p:set>
                                    <p:animEffect transition="in" filter="fade">
                                      <p:cBhvr>
                                        <p:cTn id="25" dur="2000"/>
                                        <p:tgtEl>
                                          <p:spTgt spid="10254"/>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0247"/>
                                        </p:tgtEl>
                                        <p:attrNameLst>
                                          <p:attrName>style.visibility</p:attrName>
                                        </p:attrNameLst>
                                      </p:cBhvr>
                                      <p:to>
                                        <p:strVal val="visible"/>
                                      </p:to>
                                    </p:set>
                                    <p:anim calcmode="lin" valueType="num">
                                      <p:cBhvr>
                                        <p:cTn id="30" dur="500" fill="hold"/>
                                        <p:tgtEl>
                                          <p:spTgt spid="10247"/>
                                        </p:tgtEl>
                                        <p:attrNameLst>
                                          <p:attrName>ppt_w</p:attrName>
                                        </p:attrNameLst>
                                      </p:cBhvr>
                                      <p:tavLst>
                                        <p:tav tm="0">
                                          <p:val>
                                            <p:fltVal val="0"/>
                                          </p:val>
                                        </p:tav>
                                        <p:tav tm="100000">
                                          <p:val>
                                            <p:strVal val="#ppt_w"/>
                                          </p:val>
                                        </p:tav>
                                      </p:tavLst>
                                    </p:anim>
                                    <p:anim calcmode="lin" valueType="num">
                                      <p:cBhvr>
                                        <p:cTn id="31" dur="500" fill="hold"/>
                                        <p:tgtEl>
                                          <p:spTgt spid="10247"/>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0248"/>
                                        </p:tgtEl>
                                        <p:attrNameLst>
                                          <p:attrName>style.visibility</p:attrName>
                                        </p:attrNameLst>
                                      </p:cBhvr>
                                      <p:to>
                                        <p:strVal val="visible"/>
                                      </p:to>
                                    </p:set>
                                    <p:animEffect transition="in" filter="fade">
                                      <p:cBhvr>
                                        <p:cTn id="36" dur="2000"/>
                                        <p:tgtEl>
                                          <p:spTgt spid="1024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0250"/>
                                        </p:tgtEl>
                                        <p:attrNameLst>
                                          <p:attrName>style.visibility</p:attrName>
                                        </p:attrNameLst>
                                      </p:cBhvr>
                                      <p:to>
                                        <p:strVal val="visible"/>
                                      </p:to>
                                    </p:set>
                                    <p:anim calcmode="lin" valueType="num">
                                      <p:cBhvr>
                                        <p:cTn id="41" dur="500" fill="hold"/>
                                        <p:tgtEl>
                                          <p:spTgt spid="10250"/>
                                        </p:tgtEl>
                                        <p:attrNameLst>
                                          <p:attrName>ppt_w</p:attrName>
                                        </p:attrNameLst>
                                      </p:cBhvr>
                                      <p:tavLst>
                                        <p:tav tm="0">
                                          <p:val>
                                            <p:fltVal val="0"/>
                                          </p:val>
                                        </p:tav>
                                        <p:tav tm="100000">
                                          <p:val>
                                            <p:strVal val="#ppt_w"/>
                                          </p:val>
                                        </p:tav>
                                      </p:tavLst>
                                    </p:anim>
                                    <p:anim calcmode="lin" valueType="num">
                                      <p:cBhvr>
                                        <p:cTn id="42" dur="500" fill="hold"/>
                                        <p:tgtEl>
                                          <p:spTgt spid="10250"/>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251"/>
                                        </p:tgtEl>
                                        <p:attrNameLst>
                                          <p:attrName>style.visibility</p:attrName>
                                        </p:attrNameLst>
                                      </p:cBhvr>
                                      <p:to>
                                        <p:strVal val="visible"/>
                                      </p:to>
                                    </p:set>
                                    <p:animEffect transition="in" filter="fade">
                                      <p:cBhvr>
                                        <p:cTn id="47" dur="2000"/>
                                        <p:tgtEl>
                                          <p:spTgt spid="10251"/>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0249"/>
                                        </p:tgtEl>
                                        <p:attrNameLst>
                                          <p:attrName>style.visibility</p:attrName>
                                        </p:attrNameLst>
                                      </p:cBhvr>
                                      <p:to>
                                        <p:strVal val="visible"/>
                                      </p:to>
                                    </p:set>
                                    <p:anim calcmode="lin" valueType="num">
                                      <p:cBhvr>
                                        <p:cTn id="52" dur="500" fill="hold"/>
                                        <p:tgtEl>
                                          <p:spTgt spid="10249"/>
                                        </p:tgtEl>
                                        <p:attrNameLst>
                                          <p:attrName>ppt_w</p:attrName>
                                        </p:attrNameLst>
                                      </p:cBhvr>
                                      <p:tavLst>
                                        <p:tav tm="0">
                                          <p:val>
                                            <p:fltVal val="0"/>
                                          </p:val>
                                        </p:tav>
                                        <p:tav tm="100000">
                                          <p:val>
                                            <p:strVal val="#ppt_w"/>
                                          </p:val>
                                        </p:tav>
                                      </p:tavLst>
                                    </p:anim>
                                    <p:anim calcmode="lin" valueType="num">
                                      <p:cBhvr>
                                        <p:cTn id="53" dur="500" fill="hold"/>
                                        <p:tgtEl>
                                          <p:spTgt spid="10249"/>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244"/>
                                        </p:tgtEl>
                                        <p:attrNameLst>
                                          <p:attrName>style.visibility</p:attrName>
                                        </p:attrNameLst>
                                      </p:cBhvr>
                                      <p:to>
                                        <p:strVal val="visible"/>
                                      </p:to>
                                    </p:set>
                                    <p:animEffect transition="in" filter="fade">
                                      <p:cBhvr>
                                        <p:cTn id="58" dur="2000"/>
                                        <p:tgtEl>
                                          <p:spTgt spid="1024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0253"/>
                                        </p:tgtEl>
                                        <p:attrNameLst>
                                          <p:attrName>style.visibility</p:attrName>
                                        </p:attrNameLst>
                                      </p:cBhvr>
                                      <p:to>
                                        <p:strVal val="visible"/>
                                      </p:to>
                                    </p:set>
                                    <p:animEffect transition="in" filter="fade">
                                      <p:cBhvr>
                                        <p:cTn id="63" dur="1000"/>
                                        <p:tgtEl>
                                          <p:spTgt spid="10253"/>
                                        </p:tgtEl>
                                      </p:cBhvr>
                                    </p:animEffect>
                                    <p:anim calcmode="lin" valueType="num">
                                      <p:cBhvr>
                                        <p:cTn id="64" dur="1000" fill="hold"/>
                                        <p:tgtEl>
                                          <p:spTgt spid="10253"/>
                                        </p:tgtEl>
                                        <p:attrNameLst>
                                          <p:attrName>ppt_x</p:attrName>
                                        </p:attrNameLst>
                                      </p:cBhvr>
                                      <p:tavLst>
                                        <p:tav tm="0">
                                          <p:val>
                                            <p:strVal val="#ppt_x"/>
                                          </p:val>
                                        </p:tav>
                                        <p:tav tm="100000">
                                          <p:val>
                                            <p:strVal val="#ppt_x"/>
                                          </p:val>
                                        </p:tav>
                                      </p:tavLst>
                                    </p:anim>
                                    <p:anim calcmode="lin" valueType="num">
                                      <p:cBhvr>
                                        <p:cTn id="65" dur="900" decel="100000" fill="hold"/>
                                        <p:tgtEl>
                                          <p:spTgt spid="1025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253"/>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246"/>
                                        </p:tgtEl>
                                        <p:attrNameLst>
                                          <p:attrName>style.visibility</p:attrName>
                                        </p:attrNameLst>
                                      </p:cBhvr>
                                      <p:to>
                                        <p:strVal val="visible"/>
                                      </p:to>
                                    </p:set>
                                    <p:animEffect transition="in" filter="fade">
                                      <p:cBhvr>
                                        <p:cTn id="71" dur="2000"/>
                                        <p:tgtEl>
                                          <p:spTgt spid="10246"/>
                                        </p:tgtEl>
                                      </p:cBhvr>
                                    </p:animEffect>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10255"/>
                                        </p:tgtEl>
                                        <p:attrNameLst>
                                          <p:attrName>style.visibility</p:attrName>
                                        </p:attrNameLst>
                                      </p:cBhvr>
                                      <p:to>
                                        <p:strVal val="visible"/>
                                      </p:to>
                                    </p:set>
                                    <p:animEffect transition="in" filter="fade">
                                      <p:cBhvr>
                                        <p:cTn id="76" dur="1000"/>
                                        <p:tgtEl>
                                          <p:spTgt spid="10255"/>
                                        </p:tgtEl>
                                      </p:cBhvr>
                                    </p:animEffect>
                                    <p:anim calcmode="lin" valueType="num">
                                      <p:cBhvr>
                                        <p:cTn id="77" dur="1000" fill="hold"/>
                                        <p:tgtEl>
                                          <p:spTgt spid="10255"/>
                                        </p:tgtEl>
                                        <p:attrNameLst>
                                          <p:attrName>ppt_x</p:attrName>
                                        </p:attrNameLst>
                                      </p:cBhvr>
                                      <p:tavLst>
                                        <p:tav tm="0">
                                          <p:val>
                                            <p:strVal val="#ppt_x"/>
                                          </p:val>
                                        </p:tav>
                                        <p:tav tm="100000">
                                          <p:val>
                                            <p:strVal val="#ppt_x"/>
                                          </p:val>
                                        </p:tav>
                                      </p:tavLst>
                                    </p:anim>
                                    <p:anim calcmode="lin" valueType="num">
                                      <p:cBhvr>
                                        <p:cTn id="78" dur="900" decel="100000" fill="hold"/>
                                        <p:tgtEl>
                                          <p:spTgt spid="1025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0255"/>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0" fill="hold" grpId="0" nodeType="clickEffect">
                                  <p:stCondLst>
                                    <p:cond delay="0"/>
                                  </p:stCondLst>
                                  <p:childTnLst>
                                    <p:set>
                                      <p:cBhvr>
                                        <p:cTn id="83" dur="1" fill="hold">
                                          <p:stCondLst>
                                            <p:cond delay="0"/>
                                          </p:stCondLst>
                                        </p:cTn>
                                        <p:tgtEl>
                                          <p:spTgt spid="10256"/>
                                        </p:tgtEl>
                                        <p:attrNameLst>
                                          <p:attrName>style.visibility</p:attrName>
                                        </p:attrNameLst>
                                      </p:cBhvr>
                                      <p:to>
                                        <p:strVal val="visible"/>
                                      </p:to>
                                    </p:set>
                                    <p:anim calcmode="lin" valueType="num">
                                      <p:cBhvr>
                                        <p:cTn id="84" dur="500" fill="hold"/>
                                        <p:tgtEl>
                                          <p:spTgt spid="10256"/>
                                        </p:tgtEl>
                                        <p:attrNameLst>
                                          <p:attrName>ppt_w</p:attrName>
                                        </p:attrNameLst>
                                      </p:cBhvr>
                                      <p:tavLst>
                                        <p:tav tm="0">
                                          <p:val>
                                            <p:fltVal val="0"/>
                                          </p:val>
                                        </p:tav>
                                        <p:tav tm="100000">
                                          <p:val>
                                            <p:strVal val="#ppt_w"/>
                                          </p:val>
                                        </p:tav>
                                      </p:tavLst>
                                    </p:anim>
                                    <p:anim calcmode="lin" valueType="num">
                                      <p:cBhvr>
                                        <p:cTn id="85" dur="500" fill="hold"/>
                                        <p:tgtEl>
                                          <p:spTgt spid="102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5" grpId="0" animBg="1"/>
      <p:bldP spid="10247" grpId="0" animBg="1"/>
      <p:bldP spid="10250" grpId="0" animBg="1"/>
      <p:bldP spid="10253" grpId="0" animBg="1"/>
      <p:bldP spid="10255" grpId="0" animBg="1"/>
      <p:bldP spid="10256" grpId="0" animBg="1"/>
      <p:bldP spid="102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4508500"/>
            <a:ext cx="1595437"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1773238"/>
            <a:ext cx="2054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AutoShape 7"/>
          <p:cNvSpPr>
            <a:spLocks noChangeArrowheads="1"/>
          </p:cNvSpPr>
          <p:nvPr/>
        </p:nvSpPr>
        <p:spPr bwMode="auto">
          <a:xfrm rot="235554">
            <a:off x="2764169" y="1326956"/>
            <a:ext cx="3792635" cy="1295400"/>
          </a:xfrm>
          <a:prstGeom prst="wedgeEllipseCallout">
            <a:avLst>
              <a:gd name="adj1" fmla="val -64931"/>
              <a:gd name="adj2" fmla="val 47796"/>
            </a:avLst>
          </a:prstGeom>
          <a:solidFill>
            <a:srgbClr val="CCFFFF"/>
          </a:solidFill>
          <a:ln w="9525">
            <a:solidFill>
              <a:schemeClr val="tx1"/>
            </a:solidFill>
            <a:miter lim="800000"/>
            <a:headEnd/>
            <a:tailEnd/>
          </a:ln>
        </p:spPr>
        <p:txBody>
          <a:bodyPr/>
          <a:lstStyle/>
          <a:p>
            <a:r>
              <a:rPr lang="ja-JP" altLang="en-US" dirty="0">
                <a:solidFill>
                  <a:prstClr val="black"/>
                </a:solidFill>
              </a:rPr>
              <a:t>今日は、日頃気になってることが色々話し合えて</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良かった</a:t>
            </a:r>
            <a:r>
              <a:rPr lang="ja-JP" altLang="en-US" dirty="0">
                <a:solidFill>
                  <a:prstClr val="black"/>
                </a:solidFill>
              </a:rPr>
              <a:t>わ～</a:t>
            </a:r>
          </a:p>
        </p:txBody>
      </p:sp>
      <p:pic>
        <p:nvPicPr>
          <p:cNvPr id="338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0700" y="2565400"/>
            <a:ext cx="1751013"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AutoShape 9"/>
          <p:cNvSpPr>
            <a:spLocks noChangeArrowheads="1"/>
          </p:cNvSpPr>
          <p:nvPr/>
        </p:nvSpPr>
        <p:spPr bwMode="auto">
          <a:xfrm rot="-231167">
            <a:off x="3549490" y="2815679"/>
            <a:ext cx="3135621" cy="1557694"/>
          </a:xfrm>
          <a:prstGeom prst="wedgeEllipseCallout">
            <a:avLst>
              <a:gd name="adj1" fmla="val 61648"/>
              <a:gd name="adj2" fmla="val 50130"/>
            </a:avLst>
          </a:prstGeom>
          <a:solidFill>
            <a:srgbClr val="CCFFFF"/>
          </a:solidFill>
          <a:ln w="9525">
            <a:solidFill>
              <a:schemeClr val="tx1"/>
            </a:solidFill>
            <a:miter lim="800000"/>
            <a:headEnd/>
            <a:tailEnd/>
          </a:ln>
        </p:spPr>
        <p:txBody>
          <a:bodyPr/>
          <a:lstStyle/>
          <a:p>
            <a:r>
              <a:rPr lang="ja-JP" altLang="en-US" dirty="0">
                <a:solidFill>
                  <a:prstClr val="black"/>
                </a:solidFill>
              </a:rPr>
              <a:t>みんな色々なところで</a:t>
            </a:r>
          </a:p>
          <a:p>
            <a:r>
              <a:rPr lang="ja-JP" altLang="en-US" dirty="0" smtClean="0">
                <a:solidFill>
                  <a:prstClr val="black"/>
                </a:solidFill>
              </a:rPr>
              <a:t>見守り活動や</a:t>
            </a:r>
            <a:endParaRPr lang="en-US" altLang="ja-JP" dirty="0" smtClean="0">
              <a:solidFill>
                <a:prstClr val="black"/>
              </a:solidFill>
            </a:endParaRPr>
          </a:p>
          <a:p>
            <a:r>
              <a:rPr lang="ja-JP" altLang="en-US" dirty="0" smtClean="0">
                <a:solidFill>
                  <a:prstClr val="black"/>
                </a:solidFill>
              </a:rPr>
              <a:t>高齢者</a:t>
            </a:r>
            <a:r>
              <a:rPr lang="ja-JP" altLang="en-US" dirty="0">
                <a:solidFill>
                  <a:prstClr val="black"/>
                </a:solidFill>
              </a:rPr>
              <a:t>の支援をしていたんだね～</a:t>
            </a:r>
          </a:p>
        </p:txBody>
      </p:sp>
      <p:sp>
        <p:nvSpPr>
          <p:cNvPr id="33802" name="AutoShape 10"/>
          <p:cNvSpPr>
            <a:spLocks noChangeArrowheads="1"/>
          </p:cNvSpPr>
          <p:nvPr/>
        </p:nvSpPr>
        <p:spPr bwMode="auto">
          <a:xfrm>
            <a:off x="971550" y="4149725"/>
            <a:ext cx="3708400" cy="1871663"/>
          </a:xfrm>
          <a:prstGeom prst="wedgeEllipseCallout">
            <a:avLst>
              <a:gd name="adj1" fmla="val 59162"/>
              <a:gd name="adj2" fmla="val 23111"/>
            </a:avLst>
          </a:prstGeom>
          <a:solidFill>
            <a:srgbClr val="FF99CC">
              <a:alpha val="54901"/>
            </a:srgbClr>
          </a:solidFill>
          <a:ln w="9525">
            <a:solidFill>
              <a:schemeClr val="tx1"/>
            </a:solidFill>
            <a:miter lim="800000"/>
            <a:headEnd/>
            <a:tailEnd/>
          </a:ln>
        </p:spPr>
        <p:txBody>
          <a:bodyPr/>
          <a:lstStyle/>
          <a:p>
            <a:r>
              <a:rPr lang="ja-JP" altLang="en-US" b="1" dirty="0">
                <a:solidFill>
                  <a:prstClr val="black"/>
                </a:solidFill>
              </a:rPr>
              <a:t>こういう話し合いの場って大事だね</a:t>
            </a:r>
          </a:p>
          <a:p>
            <a:r>
              <a:rPr lang="ja-JP" altLang="en-US" b="1" dirty="0">
                <a:solidFill>
                  <a:prstClr val="black"/>
                </a:solidFill>
              </a:rPr>
              <a:t>これからも定期的に</a:t>
            </a:r>
          </a:p>
          <a:p>
            <a:r>
              <a:rPr lang="ja-JP" altLang="en-US" b="1" dirty="0">
                <a:solidFill>
                  <a:prstClr val="black"/>
                </a:solidFill>
              </a:rPr>
              <a:t>連絡会を開くことに</a:t>
            </a:r>
            <a:r>
              <a:rPr lang="ja-JP" altLang="en-US" b="1" dirty="0" smtClean="0">
                <a:solidFill>
                  <a:prstClr val="black"/>
                </a:solidFill>
              </a:rPr>
              <a:t>しよう</a:t>
            </a:r>
            <a:endParaRPr lang="ja-JP" altLang="en-US" b="1" dirty="0">
              <a:solidFill>
                <a:prstClr val="black"/>
              </a:solidFill>
            </a:endParaRPr>
          </a:p>
        </p:txBody>
      </p:sp>
      <p:sp>
        <p:nvSpPr>
          <p:cNvPr id="33803" name="Rectangle 11"/>
          <p:cNvSpPr>
            <a:spLocks noGrp="1" noChangeArrowheads="1"/>
          </p:cNvSpPr>
          <p:nvPr>
            <p:ph type="title"/>
          </p:nvPr>
        </p:nvSpPr>
        <p:spPr/>
        <p:txBody>
          <a:bodyPr/>
          <a:lstStyle/>
          <a:p>
            <a:pPr eaLnBrk="1" hangingPunct="1"/>
            <a:r>
              <a:rPr lang="ja-JP" altLang="en-US" smtClean="0"/>
              <a:t>話し合いを終えて・・・</a:t>
            </a:r>
          </a:p>
        </p:txBody>
      </p:sp>
      <p:pic>
        <p:nvPicPr>
          <p:cNvPr id="9"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71486">
            <a:off x="6580441" y="4956697"/>
            <a:ext cx="10795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4</a:t>
            </a:r>
            <a:r>
              <a:rPr lang="en-US" altLang="ja-JP" sz="2800" dirty="0">
                <a:solidFill>
                  <a:schemeClr val="bg1"/>
                </a:solidFill>
                <a:latin typeface="+mj-ea"/>
                <a:ea typeface="+mj-ea"/>
              </a:rPr>
              <a:t>0</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192371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3"/>
                                        </p:tgtEl>
                                        <p:attrNameLst>
                                          <p:attrName>style.visibility</p:attrName>
                                        </p:attrNameLst>
                                      </p:cBhvr>
                                      <p:to>
                                        <p:strVal val="visible"/>
                                      </p:to>
                                    </p:set>
                                    <p:anim calcmode="discrete" valueType="clr">
                                      <p:cBhvr override="childStyle">
                                        <p:cTn id="7" dur="80"/>
                                        <p:tgtEl>
                                          <p:spTgt spid="338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3"/>
                                        </p:tgtEl>
                                        <p:attrNameLst>
                                          <p:attrName>fillcolor</p:attrName>
                                        </p:attrNameLst>
                                      </p:cBhvr>
                                      <p:tavLst>
                                        <p:tav tm="0">
                                          <p:val>
                                            <p:clrVal>
                                              <a:schemeClr val="accent2"/>
                                            </p:clrVal>
                                          </p:val>
                                        </p:tav>
                                        <p:tav tm="50000">
                                          <p:val>
                                            <p:clrVal>
                                              <a:schemeClr val="hlink"/>
                                            </p:clrVal>
                                          </p:val>
                                        </p:tav>
                                      </p:tavLst>
                                    </p:anim>
                                    <p:set>
                                      <p:cBhvr>
                                        <p:cTn id="9" dur="80"/>
                                        <p:tgtEl>
                                          <p:spTgt spid="338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fade">
                                      <p:cBhvr>
                                        <p:cTn id="14" dur="2000"/>
                                        <p:tgtEl>
                                          <p:spTgt spid="337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3799"/>
                                        </p:tgtEl>
                                        <p:attrNameLst>
                                          <p:attrName>style.visibility</p:attrName>
                                        </p:attrNameLst>
                                      </p:cBhvr>
                                      <p:to>
                                        <p:strVal val="visible"/>
                                      </p:to>
                                    </p:set>
                                    <p:anim calcmode="lin" valueType="num">
                                      <p:cBhvr>
                                        <p:cTn id="19" dur="500" fill="hold"/>
                                        <p:tgtEl>
                                          <p:spTgt spid="33799"/>
                                        </p:tgtEl>
                                        <p:attrNameLst>
                                          <p:attrName>ppt_w</p:attrName>
                                        </p:attrNameLst>
                                      </p:cBhvr>
                                      <p:tavLst>
                                        <p:tav tm="0">
                                          <p:val>
                                            <p:fltVal val="0"/>
                                          </p:val>
                                        </p:tav>
                                        <p:tav tm="100000">
                                          <p:val>
                                            <p:strVal val="#ppt_w"/>
                                          </p:val>
                                        </p:tav>
                                      </p:tavLst>
                                    </p:anim>
                                    <p:anim calcmode="lin" valueType="num">
                                      <p:cBhvr>
                                        <p:cTn id="20" dur="500" fill="hold"/>
                                        <p:tgtEl>
                                          <p:spTgt spid="3379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3800"/>
                                        </p:tgtEl>
                                        <p:attrNameLst>
                                          <p:attrName>style.visibility</p:attrName>
                                        </p:attrNameLst>
                                      </p:cBhvr>
                                      <p:to>
                                        <p:strVal val="visible"/>
                                      </p:to>
                                    </p:set>
                                    <p:animEffect transition="in" filter="fade">
                                      <p:cBhvr>
                                        <p:cTn id="25" dur="2000"/>
                                        <p:tgtEl>
                                          <p:spTgt spid="3380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3801"/>
                                        </p:tgtEl>
                                        <p:attrNameLst>
                                          <p:attrName>style.visibility</p:attrName>
                                        </p:attrNameLst>
                                      </p:cBhvr>
                                      <p:to>
                                        <p:strVal val="visible"/>
                                      </p:to>
                                    </p:set>
                                    <p:anim calcmode="lin" valueType="num">
                                      <p:cBhvr>
                                        <p:cTn id="30" dur="500" fill="hold"/>
                                        <p:tgtEl>
                                          <p:spTgt spid="33801"/>
                                        </p:tgtEl>
                                        <p:attrNameLst>
                                          <p:attrName>ppt_w</p:attrName>
                                        </p:attrNameLst>
                                      </p:cBhvr>
                                      <p:tavLst>
                                        <p:tav tm="0">
                                          <p:val>
                                            <p:fltVal val="0"/>
                                          </p:val>
                                        </p:tav>
                                        <p:tav tm="100000">
                                          <p:val>
                                            <p:strVal val="#ppt_w"/>
                                          </p:val>
                                        </p:tav>
                                      </p:tavLst>
                                    </p:anim>
                                    <p:anim calcmode="lin" valueType="num">
                                      <p:cBhvr>
                                        <p:cTn id="31" dur="500" fill="hold"/>
                                        <p:tgtEl>
                                          <p:spTgt spid="33801"/>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nodeType="clickEffect">
                                  <p:stCondLst>
                                    <p:cond delay="0"/>
                                  </p:stCondLst>
                                  <p:childTnLst>
                                    <p:set>
                                      <p:cBhvr>
                                        <p:cTn id="35" dur="1" fill="hold">
                                          <p:stCondLst>
                                            <p:cond delay="0"/>
                                          </p:stCondLst>
                                        </p:cTn>
                                        <p:tgtEl>
                                          <p:spTgt spid="33797"/>
                                        </p:tgtEl>
                                        <p:attrNameLst>
                                          <p:attrName>style.visibility</p:attrName>
                                        </p:attrNameLst>
                                      </p:cBhvr>
                                      <p:to>
                                        <p:strVal val="visible"/>
                                      </p:to>
                                    </p:set>
                                    <p:animEffect transition="in" filter="fade">
                                      <p:cBhvr>
                                        <p:cTn id="36" dur="1000"/>
                                        <p:tgtEl>
                                          <p:spTgt spid="33797"/>
                                        </p:tgtEl>
                                      </p:cBhvr>
                                    </p:animEffect>
                                    <p:anim calcmode="lin" valueType="num">
                                      <p:cBhvr>
                                        <p:cTn id="37" dur="1000" fill="hold"/>
                                        <p:tgtEl>
                                          <p:spTgt spid="33797"/>
                                        </p:tgtEl>
                                        <p:attrNameLst>
                                          <p:attrName>ppt_x</p:attrName>
                                        </p:attrNameLst>
                                      </p:cBhvr>
                                      <p:tavLst>
                                        <p:tav tm="0">
                                          <p:val>
                                            <p:strVal val="#ppt_x"/>
                                          </p:val>
                                        </p:tav>
                                        <p:tav tm="100000">
                                          <p:val>
                                            <p:strVal val="#ppt_x"/>
                                          </p:val>
                                        </p:tav>
                                      </p:tavLst>
                                    </p:anim>
                                    <p:anim calcmode="lin" valueType="num">
                                      <p:cBhvr>
                                        <p:cTn id="38" dur="900" decel="100000" fill="hold"/>
                                        <p:tgtEl>
                                          <p:spTgt spid="3379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3797"/>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3802"/>
                                        </p:tgtEl>
                                        <p:attrNameLst>
                                          <p:attrName>style.visibility</p:attrName>
                                        </p:attrNameLst>
                                      </p:cBhvr>
                                      <p:to>
                                        <p:strVal val="visible"/>
                                      </p:to>
                                    </p:set>
                                    <p:anim calcmode="lin" valueType="num">
                                      <p:cBhvr>
                                        <p:cTn id="44" dur="500" fill="hold"/>
                                        <p:tgtEl>
                                          <p:spTgt spid="33802"/>
                                        </p:tgtEl>
                                        <p:attrNameLst>
                                          <p:attrName>ppt_w</p:attrName>
                                        </p:attrNameLst>
                                      </p:cBhvr>
                                      <p:tavLst>
                                        <p:tav tm="0">
                                          <p:val>
                                            <p:fltVal val="0"/>
                                          </p:val>
                                        </p:tav>
                                        <p:tav tm="100000">
                                          <p:val>
                                            <p:strVal val="#ppt_w"/>
                                          </p:val>
                                        </p:tav>
                                      </p:tavLst>
                                    </p:anim>
                                    <p:anim calcmode="lin" valueType="num">
                                      <p:cBhvr>
                                        <p:cTn id="45" dur="500" fill="hold"/>
                                        <p:tgtEl>
                                          <p:spTgt spid="3380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3801" grpId="0" animBg="1"/>
      <p:bldP spid="33802" grpId="0" animBg="1"/>
      <p:bldP spid="3380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3608" y="125760"/>
            <a:ext cx="3960440" cy="1143000"/>
          </a:xfrm>
        </p:spPr>
        <p:txBody>
          <a:bodyPr>
            <a:normAutofit/>
          </a:bodyPr>
          <a:lstStyle/>
          <a:p>
            <a:pPr eaLnBrk="1" hangingPunct="1"/>
            <a:r>
              <a:rPr lang="ja-JP" altLang="en-US" sz="5400" b="1" dirty="0" smtClean="0">
                <a:solidFill>
                  <a:schemeClr val="accent1"/>
                </a:solidFill>
                <a:latin typeface="+mj-ea"/>
              </a:rPr>
              <a:t>キーワード</a:t>
            </a:r>
          </a:p>
        </p:txBody>
      </p:sp>
      <p:sp>
        <p:nvSpPr>
          <p:cNvPr id="8196" name="Rectangle 4"/>
          <p:cNvSpPr>
            <a:spLocks noChangeArrowheads="1"/>
          </p:cNvSpPr>
          <p:nvPr/>
        </p:nvSpPr>
        <p:spPr bwMode="auto">
          <a:xfrm>
            <a:off x="683568" y="1412776"/>
            <a:ext cx="4105275" cy="863600"/>
          </a:xfrm>
          <a:prstGeom prst="rect">
            <a:avLst/>
          </a:prstGeom>
          <a:solidFill>
            <a:srgbClr val="FFFF99"/>
          </a:solidFill>
          <a:ln w="9525" algn="ctr">
            <a:solidFill>
              <a:schemeClr val="tx1"/>
            </a:solidFill>
            <a:miter lim="800000"/>
            <a:headEnd/>
            <a:tailEnd/>
          </a:ln>
        </p:spPr>
        <p:txBody>
          <a:bodyPr wrap="none" anchor="ctr"/>
          <a:lstStyle/>
          <a:p>
            <a:pPr algn="ctr"/>
            <a:r>
              <a:rPr lang="ja-JP" altLang="en-US" sz="4000">
                <a:solidFill>
                  <a:prstClr val="black"/>
                </a:solidFill>
              </a:rPr>
              <a:t>情報の共有</a:t>
            </a:r>
          </a:p>
        </p:txBody>
      </p:sp>
      <p:sp>
        <p:nvSpPr>
          <p:cNvPr id="8197" name="Rectangle 5"/>
          <p:cNvSpPr>
            <a:spLocks noChangeArrowheads="1"/>
          </p:cNvSpPr>
          <p:nvPr/>
        </p:nvSpPr>
        <p:spPr bwMode="auto">
          <a:xfrm>
            <a:off x="683568" y="2565301"/>
            <a:ext cx="4105275" cy="863600"/>
          </a:xfrm>
          <a:prstGeom prst="rect">
            <a:avLst/>
          </a:prstGeom>
          <a:solidFill>
            <a:srgbClr val="FFFF99"/>
          </a:solidFill>
          <a:ln w="9525" algn="ctr">
            <a:solidFill>
              <a:schemeClr val="tx1"/>
            </a:solidFill>
            <a:miter lim="800000"/>
            <a:headEnd/>
            <a:tailEnd/>
          </a:ln>
        </p:spPr>
        <p:txBody>
          <a:bodyPr wrap="none" anchor="ctr"/>
          <a:lstStyle/>
          <a:p>
            <a:pPr algn="ctr"/>
            <a:r>
              <a:rPr lang="ja-JP" altLang="en-US" sz="4000">
                <a:solidFill>
                  <a:prstClr val="black"/>
                </a:solidFill>
              </a:rPr>
              <a:t>課題の共有</a:t>
            </a:r>
          </a:p>
        </p:txBody>
      </p:sp>
      <p:sp>
        <p:nvSpPr>
          <p:cNvPr id="8198" name="Rectangle 6"/>
          <p:cNvSpPr>
            <a:spLocks noChangeArrowheads="1"/>
          </p:cNvSpPr>
          <p:nvPr/>
        </p:nvSpPr>
        <p:spPr bwMode="auto">
          <a:xfrm>
            <a:off x="683568" y="3716239"/>
            <a:ext cx="4105275" cy="863600"/>
          </a:xfrm>
          <a:prstGeom prst="rect">
            <a:avLst/>
          </a:prstGeom>
          <a:solidFill>
            <a:srgbClr val="FFFF99"/>
          </a:solidFill>
          <a:ln w="9525" algn="ctr">
            <a:solidFill>
              <a:schemeClr val="tx1"/>
            </a:solidFill>
            <a:miter lim="800000"/>
            <a:headEnd/>
            <a:tailEnd/>
          </a:ln>
        </p:spPr>
        <p:txBody>
          <a:bodyPr wrap="none" anchor="ctr"/>
          <a:lstStyle/>
          <a:p>
            <a:pPr algn="ctr"/>
            <a:r>
              <a:rPr lang="ja-JP" altLang="en-US" sz="4000">
                <a:solidFill>
                  <a:prstClr val="black"/>
                </a:solidFill>
              </a:rPr>
              <a:t>つながり作り</a:t>
            </a:r>
          </a:p>
        </p:txBody>
      </p:sp>
      <p:sp>
        <p:nvSpPr>
          <p:cNvPr id="8199" name="Rectangle 7"/>
          <p:cNvSpPr>
            <a:spLocks noChangeArrowheads="1"/>
          </p:cNvSpPr>
          <p:nvPr/>
        </p:nvSpPr>
        <p:spPr bwMode="auto">
          <a:xfrm>
            <a:off x="683569" y="4868764"/>
            <a:ext cx="4104456" cy="1368425"/>
          </a:xfrm>
          <a:prstGeom prst="rect">
            <a:avLst/>
          </a:prstGeom>
          <a:solidFill>
            <a:srgbClr val="FFFF99"/>
          </a:solidFill>
          <a:ln w="9525" algn="ctr">
            <a:solidFill>
              <a:schemeClr val="tx1"/>
            </a:solidFill>
            <a:miter lim="800000"/>
            <a:headEnd/>
            <a:tailEnd/>
          </a:ln>
        </p:spPr>
        <p:txBody>
          <a:bodyPr wrap="none" anchor="ctr"/>
          <a:lstStyle/>
          <a:p>
            <a:pPr algn="ctr"/>
            <a:r>
              <a:rPr lang="ja-JP" altLang="en-US" sz="3200" dirty="0">
                <a:solidFill>
                  <a:prstClr val="black"/>
                </a:solidFill>
              </a:rPr>
              <a:t>新しい事業展開への</a:t>
            </a:r>
          </a:p>
          <a:p>
            <a:pPr algn="ctr"/>
            <a:r>
              <a:rPr lang="ja-JP" altLang="en-US" sz="3200" dirty="0">
                <a:solidFill>
                  <a:prstClr val="black"/>
                </a:solidFill>
              </a:rPr>
              <a:t>きっかけ</a:t>
            </a:r>
            <a:endParaRPr lang="ja-JP" altLang="en-US" sz="4000" dirty="0">
              <a:solidFill>
                <a:prstClr val="black"/>
              </a:solidFill>
            </a:endParaRPr>
          </a:p>
        </p:txBody>
      </p:sp>
      <p:grpSp>
        <p:nvGrpSpPr>
          <p:cNvPr id="7" name="グループ化 6"/>
          <p:cNvGrpSpPr/>
          <p:nvPr/>
        </p:nvGrpSpPr>
        <p:grpSpPr>
          <a:xfrm>
            <a:off x="4932437" y="2564904"/>
            <a:ext cx="3816027" cy="2232843"/>
            <a:chOff x="1116013" y="1700213"/>
            <a:chExt cx="6840537" cy="4176712"/>
          </a:xfrm>
        </p:grpSpPr>
        <p:sp>
          <p:nvSpPr>
            <p:cNvPr id="8" name="Oval 19"/>
            <p:cNvSpPr>
              <a:spLocks noChangeArrowheads="1"/>
            </p:cNvSpPr>
            <p:nvPr/>
          </p:nvSpPr>
          <p:spPr bwMode="auto">
            <a:xfrm>
              <a:off x="1116013" y="1700213"/>
              <a:ext cx="6840537" cy="4176712"/>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prstClr val="black"/>
                </a:solidFill>
              </a:endParaRPr>
            </a:p>
          </p:txBody>
        </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3284538"/>
              <a:ext cx="1290638"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788" y="2060575"/>
              <a:ext cx="10461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3357563"/>
              <a:ext cx="1543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113" y="2060575"/>
              <a:ext cx="143986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275" y="4365625"/>
              <a:ext cx="11525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9338" y="2205038"/>
              <a:ext cx="12239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3713" y="2205038"/>
              <a:ext cx="11842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7538" y="3213100"/>
              <a:ext cx="13477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11413" y="4437063"/>
              <a:ext cx="11303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87675" y="3213100"/>
              <a:ext cx="12906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19700" y="4292600"/>
              <a:ext cx="10223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テキスト ボックス 19"/>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41</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3717324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500" fill="hold"/>
                                        <p:tgtEl>
                                          <p:spTgt spid="8196"/>
                                        </p:tgtEl>
                                        <p:attrNameLst>
                                          <p:attrName>ppt_w</p:attrName>
                                        </p:attrNameLst>
                                      </p:cBhvr>
                                      <p:tavLst>
                                        <p:tav tm="0">
                                          <p:val>
                                            <p:fltVal val="0"/>
                                          </p:val>
                                        </p:tav>
                                        <p:tav tm="100000">
                                          <p:val>
                                            <p:strVal val="#ppt_w"/>
                                          </p:val>
                                        </p:tav>
                                      </p:tavLst>
                                    </p:anim>
                                    <p:anim calcmode="lin" valueType="num">
                                      <p:cBhvr>
                                        <p:cTn id="13" dur="500" fill="hold"/>
                                        <p:tgtEl>
                                          <p:spTgt spid="8196"/>
                                        </p:tgtEl>
                                        <p:attrNameLst>
                                          <p:attrName>ppt_h</p:attrName>
                                        </p:attrNameLst>
                                      </p:cBhvr>
                                      <p:tavLst>
                                        <p:tav tm="0">
                                          <p:val>
                                            <p:fltVal val="0"/>
                                          </p:val>
                                        </p:tav>
                                        <p:tav tm="100000">
                                          <p:val>
                                            <p:strVal val="#ppt_h"/>
                                          </p:val>
                                        </p:tav>
                                      </p:tavLst>
                                    </p:anim>
                                    <p:animEffect transition="in" filter="fade">
                                      <p:cBhvr>
                                        <p:cTn id="14" dur="500"/>
                                        <p:tgtEl>
                                          <p:spTgt spid="81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500" fill="hold"/>
                                        <p:tgtEl>
                                          <p:spTgt spid="8197"/>
                                        </p:tgtEl>
                                        <p:attrNameLst>
                                          <p:attrName>ppt_w</p:attrName>
                                        </p:attrNameLst>
                                      </p:cBhvr>
                                      <p:tavLst>
                                        <p:tav tm="0">
                                          <p:val>
                                            <p:fltVal val="0"/>
                                          </p:val>
                                        </p:tav>
                                        <p:tav tm="100000">
                                          <p:val>
                                            <p:strVal val="#ppt_w"/>
                                          </p:val>
                                        </p:tav>
                                      </p:tavLst>
                                    </p:anim>
                                    <p:anim calcmode="lin" valueType="num">
                                      <p:cBhvr>
                                        <p:cTn id="20" dur="500" fill="hold"/>
                                        <p:tgtEl>
                                          <p:spTgt spid="8197"/>
                                        </p:tgtEl>
                                        <p:attrNameLst>
                                          <p:attrName>ppt_h</p:attrName>
                                        </p:attrNameLst>
                                      </p:cBhvr>
                                      <p:tavLst>
                                        <p:tav tm="0">
                                          <p:val>
                                            <p:fltVal val="0"/>
                                          </p:val>
                                        </p:tav>
                                        <p:tav tm="100000">
                                          <p:val>
                                            <p:strVal val="#ppt_h"/>
                                          </p:val>
                                        </p:tav>
                                      </p:tavLst>
                                    </p:anim>
                                    <p:animEffect transition="in" filter="fade">
                                      <p:cBhvr>
                                        <p:cTn id="21" dur="500"/>
                                        <p:tgtEl>
                                          <p:spTgt spid="81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500" fill="hold"/>
                                        <p:tgtEl>
                                          <p:spTgt spid="8198"/>
                                        </p:tgtEl>
                                        <p:attrNameLst>
                                          <p:attrName>ppt_w</p:attrName>
                                        </p:attrNameLst>
                                      </p:cBhvr>
                                      <p:tavLst>
                                        <p:tav tm="0">
                                          <p:val>
                                            <p:fltVal val="0"/>
                                          </p:val>
                                        </p:tav>
                                        <p:tav tm="100000">
                                          <p:val>
                                            <p:strVal val="#ppt_w"/>
                                          </p:val>
                                        </p:tav>
                                      </p:tavLst>
                                    </p:anim>
                                    <p:anim calcmode="lin" valueType="num">
                                      <p:cBhvr>
                                        <p:cTn id="27" dur="500" fill="hold"/>
                                        <p:tgtEl>
                                          <p:spTgt spid="8198"/>
                                        </p:tgtEl>
                                        <p:attrNameLst>
                                          <p:attrName>ppt_h</p:attrName>
                                        </p:attrNameLst>
                                      </p:cBhvr>
                                      <p:tavLst>
                                        <p:tav tm="0">
                                          <p:val>
                                            <p:fltVal val="0"/>
                                          </p:val>
                                        </p:tav>
                                        <p:tav tm="100000">
                                          <p:val>
                                            <p:strVal val="#ppt_h"/>
                                          </p:val>
                                        </p:tav>
                                      </p:tavLst>
                                    </p:anim>
                                    <p:animEffect transition="in" filter="fade">
                                      <p:cBhvr>
                                        <p:cTn id="28" dur="500"/>
                                        <p:tgtEl>
                                          <p:spTgt spid="81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8199"/>
                                        </p:tgtEl>
                                        <p:attrNameLst>
                                          <p:attrName>style.visibility</p:attrName>
                                        </p:attrNameLst>
                                      </p:cBhvr>
                                      <p:to>
                                        <p:strVal val="visible"/>
                                      </p:to>
                                    </p:set>
                                    <p:anim calcmode="lin" valueType="num">
                                      <p:cBhvr>
                                        <p:cTn id="33" dur="500" fill="hold"/>
                                        <p:tgtEl>
                                          <p:spTgt spid="8199"/>
                                        </p:tgtEl>
                                        <p:attrNameLst>
                                          <p:attrName>ppt_w</p:attrName>
                                        </p:attrNameLst>
                                      </p:cBhvr>
                                      <p:tavLst>
                                        <p:tav tm="0">
                                          <p:val>
                                            <p:fltVal val="0"/>
                                          </p:val>
                                        </p:tav>
                                        <p:tav tm="100000">
                                          <p:val>
                                            <p:strVal val="#ppt_w"/>
                                          </p:val>
                                        </p:tav>
                                      </p:tavLst>
                                    </p:anim>
                                    <p:anim calcmode="lin" valueType="num">
                                      <p:cBhvr>
                                        <p:cTn id="34" dur="500" fill="hold"/>
                                        <p:tgtEl>
                                          <p:spTgt spid="8199"/>
                                        </p:tgtEl>
                                        <p:attrNameLst>
                                          <p:attrName>ppt_h</p:attrName>
                                        </p:attrNameLst>
                                      </p:cBhvr>
                                      <p:tavLst>
                                        <p:tav tm="0">
                                          <p:val>
                                            <p:fltVal val="0"/>
                                          </p:val>
                                        </p:tav>
                                        <p:tav tm="100000">
                                          <p:val>
                                            <p:strVal val="#ppt_h"/>
                                          </p:val>
                                        </p:tav>
                                      </p:tavLst>
                                    </p:anim>
                                    <p:animEffect transition="in" filter="fade">
                                      <p:cBhvr>
                                        <p:cTn id="35"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animBg="1"/>
      <p:bldP spid="8197" grpId="0" animBg="1"/>
      <p:bldP spid="8198" grpId="0" animBg="1"/>
      <p:bldP spid="819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4704"/>
            <a:ext cx="7467600" cy="652934"/>
          </a:xfrm>
        </p:spPr>
        <p:txBody>
          <a:bodyPr>
            <a:noAutofit/>
          </a:bodyPr>
          <a:lstStyle/>
          <a:p>
            <a:r>
              <a:rPr lang="ja-JP" altLang="en-US" sz="5400" dirty="0" smtClean="0"/>
              <a:t>赤い羽根共同募金</a:t>
            </a:r>
            <a:endParaRPr kumimoji="1" lang="ja-JP" altLang="en-US" sz="5400" dirty="0"/>
          </a:p>
        </p:txBody>
      </p:sp>
      <p:sp>
        <p:nvSpPr>
          <p:cNvPr id="3" name="コンテンツ プレースホルダー 2"/>
          <p:cNvSpPr>
            <a:spLocks noGrp="1"/>
          </p:cNvSpPr>
          <p:nvPr>
            <p:ph sz="quarter" idx="1"/>
          </p:nvPr>
        </p:nvSpPr>
        <p:spPr/>
        <p:txBody>
          <a:bodyPr/>
          <a:lstStyle/>
          <a:p>
            <a:pPr lvl="0"/>
            <a:r>
              <a:rPr lang="ja-JP" altLang="ja-JP" dirty="0"/>
              <a:t>赤い羽根共同募金運動は毎年１０月１日から１２月３１日まで実施されています。</a:t>
            </a:r>
          </a:p>
          <a:p>
            <a:pPr lvl="0"/>
            <a:r>
              <a:rPr lang="ja-JP" altLang="ja-JP" dirty="0"/>
              <a:t>寄せられた募金は神奈川県共同募金会に集められ、次年度に県内や区内の民間福祉施設や福祉団体などへ配分されています。</a:t>
            </a:r>
          </a:p>
          <a:p>
            <a:pPr lvl="0"/>
            <a:r>
              <a:rPr lang="ja-JP" altLang="ja-JP" dirty="0"/>
              <a:t>集まった募金の７０％は募金いただいた地域で使われています。残りの３０％は皆さんの住んでいる市区町村を超えた広域的な課題を解決するための活動に都道府県の範囲で使われています。</a:t>
            </a:r>
          </a:p>
          <a:p>
            <a:r>
              <a:rPr lang="ja-JP" altLang="ja-JP" dirty="0"/>
              <a:t>募金種別としては</a:t>
            </a:r>
            <a:r>
              <a:rPr lang="ja-JP" altLang="ja-JP" dirty="0">
                <a:solidFill>
                  <a:srgbClr val="FF0000"/>
                </a:solidFill>
              </a:rPr>
              <a:t>戸別募金</a:t>
            </a:r>
            <a:r>
              <a:rPr lang="ja-JP" altLang="ja-JP" dirty="0"/>
              <a:t>・</a:t>
            </a:r>
            <a:r>
              <a:rPr lang="ja-JP" altLang="ja-JP" dirty="0">
                <a:solidFill>
                  <a:srgbClr val="FF0000"/>
                </a:solidFill>
              </a:rPr>
              <a:t>街頭募金</a:t>
            </a:r>
            <a:r>
              <a:rPr lang="ja-JP" altLang="ja-JP" dirty="0"/>
              <a:t>・法人募金・職域募金等があり、街頭募金では民生委員さん、募金の配分を受けている団体に協力いただき実施しています。</a:t>
            </a:r>
            <a:endParaRPr kumimoji="1" lang="ja-JP" altLang="en-US" dirty="0"/>
          </a:p>
        </p:txBody>
      </p:sp>
      <p:sp>
        <p:nvSpPr>
          <p:cNvPr id="4" name="タイトル 1"/>
          <p:cNvSpPr txBox="1">
            <a:spLocks/>
          </p:cNvSpPr>
          <p:nvPr/>
        </p:nvSpPr>
        <p:spPr>
          <a:xfrm>
            <a:off x="457200" y="116632"/>
            <a:ext cx="7467600" cy="561653"/>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800" dirty="0" smtClean="0">
                <a:solidFill>
                  <a:srgbClr val="006600"/>
                </a:solidFill>
                <a:latin typeface="HGP創英ﾌﾟﾚｾﾞﾝｽEB" pitchFamily="18" charset="-128"/>
                <a:ea typeface="HGP創英ﾌﾟﾚｾﾞﾝｽEB" pitchFamily="18" charset="-128"/>
              </a:rPr>
              <a:t>港北区社協の生活を支えるサービス</a:t>
            </a:r>
            <a:endParaRPr lang="ja-JP" altLang="en-US" sz="2800" dirty="0">
              <a:solidFill>
                <a:srgbClr val="006600"/>
              </a:solidFill>
              <a:latin typeface="HGP創英ﾌﾟﾚｾﾞﾝｽEB" pitchFamily="18" charset="-128"/>
              <a:ea typeface="HGP創英ﾌﾟﾚｾﾞﾝｽEB" pitchFamily="18" charset="-128"/>
            </a:endParaRPr>
          </a:p>
        </p:txBody>
      </p:sp>
      <p:sp>
        <p:nvSpPr>
          <p:cNvPr id="6" name="テキスト ボックス 5"/>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42</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1673967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4704"/>
            <a:ext cx="7467600" cy="652934"/>
          </a:xfrm>
        </p:spPr>
        <p:txBody>
          <a:bodyPr>
            <a:noAutofit/>
          </a:bodyPr>
          <a:lstStyle/>
          <a:p>
            <a:r>
              <a:rPr kumimoji="1" lang="ja-JP" altLang="en-US" sz="5400" dirty="0" smtClean="0"/>
              <a:t>ボランティアセンター</a:t>
            </a:r>
            <a:endParaRPr kumimoji="1" lang="ja-JP" altLang="en-US" sz="5400" dirty="0"/>
          </a:p>
        </p:txBody>
      </p:sp>
      <p:sp>
        <p:nvSpPr>
          <p:cNvPr id="3" name="コンテンツ プレースホルダー 2"/>
          <p:cNvSpPr>
            <a:spLocks noGrp="1"/>
          </p:cNvSpPr>
          <p:nvPr>
            <p:ph sz="quarter" idx="1"/>
          </p:nvPr>
        </p:nvSpPr>
        <p:spPr>
          <a:xfrm>
            <a:off x="179512" y="1600200"/>
            <a:ext cx="8424936" cy="4873752"/>
          </a:xfrm>
        </p:spPr>
        <p:txBody>
          <a:bodyPr>
            <a:normAutofit lnSpcReduction="10000"/>
          </a:bodyPr>
          <a:lstStyle/>
          <a:p>
            <a:r>
              <a:rPr lang="ja-JP" altLang="en-US" sz="2800" dirty="0"/>
              <a:t>ボランティア活動に</a:t>
            </a:r>
            <a:r>
              <a:rPr lang="ja-JP" altLang="en-US" sz="2800" dirty="0" smtClean="0"/>
              <a:t>ついて</a:t>
            </a:r>
            <a:r>
              <a:rPr lang="en-US" altLang="ja-JP" sz="2800" dirty="0" smtClean="0"/>
              <a:t>,</a:t>
            </a:r>
            <a:r>
              <a:rPr lang="ja-JP" altLang="en-US" sz="2800" dirty="0" smtClean="0">
                <a:solidFill>
                  <a:srgbClr val="FF0000"/>
                </a:solidFill>
              </a:rPr>
              <a:t>コーディネート</a:t>
            </a:r>
            <a:r>
              <a:rPr lang="ja-JP" altLang="en-US" sz="2800" dirty="0" smtClean="0"/>
              <a:t>や</a:t>
            </a:r>
            <a:r>
              <a:rPr lang="ja-JP" altLang="en-US" sz="2800" dirty="0" smtClean="0">
                <a:solidFill>
                  <a:srgbClr val="FF0000"/>
                </a:solidFill>
              </a:rPr>
              <a:t>情報提供</a:t>
            </a:r>
            <a:r>
              <a:rPr lang="ja-JP" altLang="en-US" sz="2800" dirty="0" smtClean="0"/>
              <a:t>をしています。</a:t>
            </a:r>
            <a:endParaRPr lang="en-US" altLang="ja-JP" sz="2800" dirty="0" smtClean="0"/>
          </a:p>
          <a:p>
            <a:r>
              <a:rPr lang="ja-JP" altLang="en-US" sz="2800" dirty="0" smtClean="0"/>
              <a:t>コーディネーター</a:t>
            </a:r>
            <a:r>
              <a:rPr lang="ja-JP" altLang="en-US" sz="2800" dirty="0"/>
              <a:t>が「ボランティアを求めている人」･「ボランティアをしたい人」からの相談を受けています</a:t>
            </a:r>
            <a:r>
              <a:rPr lang="ja-JP" altLang="en-US" sz="2800" dirty="0" smtClean="0"/>
              <a:t>。</a:t>
            </a:r>
            <a:endParaRPr lang="en-US" altLang="ja-JP" sz="2800" dirty="0" smtClean="0"/>
          </a:p>
          <a:p>
            <a:r>
              <a:rPr lang="ja-JP" altLang="en-US" sz="2800" dirty="0" smtClean="0"/>
              <a:t>登録</a:t>
            </a:r>
            <a:r>
              <a:rPr lang="ja-JP" altLang="en-US" sz="2800" dirty="0"/>
              <a:t>をしていただいたり、ボランティアグループをご紹介する事を通して、ボランティアの担い手・受け手が、より良い方向につながるよう、橋渡しをしています</a:t>
            </a:r>
            <a:r>
              <a:rPr lang="ja-JP" altLang="en-US" sz="2800" dirty="0" smtClean="0"/>
              <a:t>。</a:t>
            </a:r>
            <a:endParaRPr lang="en-US" altLang="ja-JP" sz="2800" dirty="0" smtClean="0"/>
          </a:p>
          <a:p>
            <a:r>
              <a:rPr lang="ja-JP" altLang="en-US" sz="3600" dirty="0" smtClean="0">
                <a:latin typeface="+mj-ea"/>
              </a:rPr>
              <a:t>専用電話</a:t>
            </a:r>
            <a:r>
              <a:rPr lang="zh-TW" altLang="en-US" sz="3600" dirty="0" smtClean="0">
                <a:latin typeface="+mj-ea"/>
              </a:rPr>
              <a:t>：</a:t>
            </a:r>
            <a:r>
              <a:rPr lang="en-US" altLang="zh-TW" sz="3600" dirty="0" smtClean="0">
                <a:solidFill>
                  <a:srgbClr val="FF3300"/>
                </a:solidFill>
                <a:latin typeface="+mj-ea"/>
              </a:rPr>
              <a:t>090-6305-0962</a:t>
            </a:r>
          </a:p>
          <a:p>
            <a:pPr marL="0" indent="0">
              <a:buNone/>
            </a:pPr>
            <a:r>
              <a:rPr lang="ja-JP" altLang="en-US" sz="3600" dirty="0" smtClean="0">
                <a:solidFill>
                  <a:srgbClr val="FF3300"/>
                </a:solidFill>
                <a:latin typeface="+mj-ea"/>
              </a:rPr>
              <a:t>　　　　　　　　　　</a:t>
            </a:r>
            <a:r>
              <a:rPr lang="ja-JP" altLang="en-US" sz="3600" dirty="0">
                <a:solidFill>
                  <a:srgbClr val="FF3300"/>
                </a:solidFill>
                <a:latin typeface="+mj-ea"/>
              </a:rPr>
              <a:t>　</a:t>
            </a:r>
            <a:r>
              <a:rPr lang="ja-JP" altLang="en-US" sz="3600" dirty="0" smtClean="0">
                <a:solidFill>
                  <a:srgbClr val="FF3300"/>
                </a:solidFill>
                <a:latin typeface="+mj-ea"/>
              </a:rPr>
              <a:t>　　　　　　</a:t>
            </a:r>
            <a:r>
              <a:rPr lang="ja-JP" altLang="en-US" sz="2000" dirty="0" smtClean="0">
                <a:latin typeface="+mj-ea"/>
              </a:rPr>
              <a:t>または</a:t>
            </a:r>
            <a:r>
              <a:rPr lang="en-US" altLang="zh-TW" sz="3600" dirty="0" smtClean="0">
                <a:solidFill>
                  <a:srgbClr val="FF3300"/>
                </a:solidFill>
                <a:latin typeface="+mj-ea"/>
              </a:rPr>
              <a:t>547-2238</a:t>
            </a:r>
            <a:endParaRPr lang="en-US" altLang="zh-TW" sz="3600" dirty="0">
              <a:solidFill>
                <a:srgbClr val="FF3300"/>
              </a:solidFill>
              <a:latin typeface="+mj-ea"/>
            </a:endParaRPr>
          </a:p>
          <a:p>
            <a:r>
              <a:rPr lang="zh-TW" altLang="en-US" sz="2800" dirty="0" smtClean="0"/>
              <a:t>月～</a:t>
            </a:r>
            <a:r>
              <a:rPr lang="ja-JP" altLang="en-US" sz="2800" dirty="0" smtClean="0"/>
              <a:t>金</a:t>
            </a:r>
            <a:r>
              <a:rPr lang="ja-JP" altLang="en-US" sz="1800" dirty="0"/>
              <a:t>　</a:t>
            </a:r>
            <a:r>
              <a:rPr lang="en-US" altLang="zh-TW" dirty="0" smtClean="0"/>
              <a:t>8:45</a:t>
            </a:r>
            <a:r>
              <a:rPr lang="zh-TW" altLang="en-US" dirty="0"/>
              <a:t>～</a:t>
            </a:r>
            <a:r>
              <a:rPr lang="en-US" altLang="zh-TW" dirty="0" smtClean="0"/>
              <a:t>17:15</a:t>
            </a:r>
            <a:r>
              <a:rPr lang="ja-JP" altLang="en-US" sz="2000" dirty="0" smtClean="0"/>
              <a:t>　、</a:t>
            </a:r>
            <a:r>
              <a:rPr lang="ja-JP" altLang="en-US" sz="2800" dirty="0" smtClean="0"/>
              <a:t>土は</a:t>
            </a:r>
            <a:r>
              <a:rPr lang="en-US" altLang="ja-JP" dirty="0" smtClean="0"/>
              <a:t>9:00</a:t>
            </a:r>
            <a:r>
              <a:rPr lang="ja-JP" altLang="en-US" dirty="0" smtClean="0"/>
              <a:t>～</a:t>
            </a:r>
            <a:r>
              <a:rPr lang="en-US" altLang="ja-JP" dirty="0" smtClean="0"/>
              <a:t>17:00</a:t>
            </a:r>
            <a:endParaRPr lang="en-US" altLang="zh-TW" dirty="0" smtClean="0"/>
          </a:p>
          <a:p>
            <a:r>
              <a:rPr lang="en-US" altLang="zh-TW" sz="1800" dirty="0" smtClean="0"/>
              <a:t>※</a:t>
            </a:r>
            <a:r>
              <a:rPr lang="zh-TW" altLang="en-US" sz="1800" dirty="0"/>
              <a:t>年末年始休業</a:t>
            </a:r>
            <a:endParaRPr lang="ja-JP" altLang="en-US" sz="2800" dirty="0"/>
          </a:p>
          <a:p>
            <a:endParaRPr kumimoji="1" lang="ja-JP" altLang="en-US" sz="2800" dirty="0"/>
          </a:p>
        </p:txBody>
      </p:sp>
      <p:sp>
        <p:nvSpPr>
          <p:cNvPr id="4" name="タイトル 1"/>
          <p:cNvSpPr txBox="1">
            <a:spLocks/>
          </p:cNvSpPr>
          <p:nvPr/>
        </p:nvSpPr>
        <p:spPr>
          <a:xfrm>
            <a:off x="457200" y="116632"/>
            <a:ext cx="7467600" cy="561653"/>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800" dirty="0" smtClean="0">
                <a:solidFill>
                  <a:srgbClr val="006600"/>
                </a:solidFill>
                <a:latin typeface="HGP創英ﾌﾟﾚｾﾞﾝｽEB" pitchFamily="18" charset="-128"/>
                <a:ea typeface="HGP創英ﾌﾟﾚｾﾞﾝｽEB" pitchFamily="18" charset="-128"/>
              </a:rPr>
              <a:t>港北区社協の生活を支えるサービス</a:t>
            </a:r>
            <a:endParaRPr lang="ja-JP" altLang="en-US" sz="2800" dirty="0">
              <a:solidFill>
                <a:srgbClr val="006600"/>
              </a:solidFill>
              <a:latin typeface="HGP創英ﾌﾟﾚｾﾞﾝｽEB" pitchFamily="18" charset="-128"/>
              <a:ea typeface="HGP創英ﾌﾟﾚｾﾞﾝｽEB" pitchFamily="18" charset="-128"/>
            </a:endParaRPr>
          </a:p>
        </p:txBody>
      </p:sp>
      <p:sp>
        <p:nvSpPr>
          <p:cNvPr id="6" name="テキスト ボックス 5"/>
          <p:cNvSpPr txBox="1"/>
          <p:nvPr/>
        </p:nvSpPr>
        <p:spPr>
          <a:xfrm>
            <a:off x="8100392" y="5733257"/>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43</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468511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4704"/>
            <a:ext cx="7467600" cy="652934"/>
          </a:xfrm>
        </p:spPr>
        <p:txBody>
          <a:bodyPr>
            <a:noAutofit/>
          </a:bodyPr>
          <a:lstStyle/>
          <a:p>
            <a:r>
              <a:rPr lang="ja-JP" altLang="en-US" sz="5400" dirty="0" smtClean="0"/>
              <a:t>送迎</a:t>
            </a:r>
            <a:r>
              <a:rPr lang="ja-JP" altLang="en-US" sz="5400" dirty="0"/>
              <a:t>サービス</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r>
              <a:rPr lang="ja-JP" altLang="en-US" sz="2800" dirty="0"/>
              <a:t>高齢や障がいなどの理由により</a:t>
            </a:r>
            <a:r>
              <a:rPr lang="en-US" altLang="ja-JP" sz="2800" dirty="0"/>
              <a:t>､</a:t>
            </a:r>
            <a:r>
              <a:rPr lang="ja-JP" altLang="en-US" sz="2800" dirty="0"/>
              <a:t>公共交通機関のご利用が難しい区民を対象として</a:t>
            </a:r>
            <a:r>
              <a:rPr lang="ja-JP" altLang="en-US" sz="2800" dirty="0" smtClean="0"/>
              <a:t>実施しています。</a:t>
            </a:r>
            <a:endParaRPr lang="en-US" altLang="ja-JP" sz="2800" dirty="0" smtClean="0"/>
          </a:p>
          <a:p>
            <a:r>
              <a:rPr lang="ja-JP" altLang="en-US" sz="2800" dirty="0"/>
              <a:t>原則</a:t>
            </a:r>
            <a:r>
              <a:rPr lang="ja-JP" altLang="en-US" sz="2800" dirty="0" smtClean="0">
                <a:solidFill>
                  <a:srgbClr val="FF0000"/>
                </a:solidFill>
              </a:rPr>
              <a:t>付き添い</a:t>
            </a:r>
            <a:r>
              <a:rPr lang="ja-JP" altLang="en-US" sz="2800" dirty="0">
                <a:solidFill>
                  <a:srgbClr val="FF0000"/>
                </a:solidFill>
              </a:rPr>
              <a:t>の方</a:t>
            </a:r>
            <a:r>
              <a:rPr lang="ja-JP" altLang="en-US" sz="2800" dirty="0"/>
              <a:t>の確保が</a:t>
            </a:r>
            <a:r>
              <a:rPr lang="ja-JP" altLang="en-US" sz="2800" dirty="0" smtClean="0"/>
              <a:t>必要です。</a:t>
            </a:r>
            <a:endParaRPr lang="en-US" altLang="ja-JP" sz="2800" dirty="0" smtClean="0"/>
          </a:p>
          <a:p>
            <a:r>
              <a:rPr lang="ja-JP" altLang="en-US" sz="2800" dirty="0" smtClean="0"/>
              <a:t>利用</a:t>
            </a:r>
            <a:r>
              <a:rPr lang="ja-JP" altLang="en-US" sz="2800" dirty="0"/>
              <a:t>料金は区社協の駐車場を起点とし、当初</a:t>
            </a:r>
            <a:r>
              <a:rPr lang="ja-JP" altLang="en-US" sz="2800" dirty="0">
                <a:solidFill>
                  <a:srgbClr val="FF0066"/>
                </a:solidFill>
              </a:rPr>
              <a:t>２ｋｍまで３００円</a:t>
            </a:r>
            <a:r>
              <a:rPr lang="ja-JP" altLang="en-US" sz="2800" dirty="0"/>
              <a:t>で、以降</a:t>
            </a:r>
            <a:r>
              <a:rPr lang="ja-JP" altLang="en-US" sz="2800" dirty="0">
                <a:solidFill>
                  <a:srgbClr val="FF0066"/>
                </a:solidFill>
              </a:rPr>
              <a:t>１ｋｍごとに</a:t>
            </a:r>
            <a:r>
              <a:rPr lang="ja-JP" altLang="en-US" sz="2800" dirty="0" smtClean="0">
                <a:solidFill>
                  <a:srgbClr val="FF0066"/>
                </a:solidFill>
              </a:rPr>
              <a:t>１５０円</a:t>
            </a:r>
            <a:r>
              <a:rPr lang="ja-JP" altLang="en-US" sz="2800" dirty="0"/>
              <a:t>を</a:t>
            </a:r>
            <a:r>
              <a:rPr lang="ja-JP" altLang="en-US" sz="2800" dirty="0" smtClean="0"/>
              <a:t>加算されます。</a:t>
            </a:r>
            <a:endParaRPr lang="ja-JP" altLang="en-US" sz="2800" dirty="0"/>
          </a:p>
          <a:p>
            <a:r>
              <a:rPr lang="ja-JP" altLang="en-US" sz="2800" dirty="0"/>
              <a:t>予約は１週間前～１ヶ月前まで。事前</a:t>
            </a:r>
            <a:r>
              <a:rPr lang="ja-JP" altLang="en-US" sz="2800" dirty="0" smtClean="0"/>
              <a:t>の</a:t>
            </a:r>
            <a:r>
              <a:rPr lang="ja-JP" altLang="en-US" sz="2800" dirty="0"/>
              <a:t>ご</a:t>
            </a:r>
            <a:r>
              <a:rPr lang="ja-JP" altLang="en-US" sz="2800" dirty="0" smtClean="0"/>
              <a:t>登録</a:t>
            </a:r>
            <a:r>
              <a:rPr lang="ja-JP" altLang="en-US" sz="2800" dirty="0"/>
              <a:t>が</a:t>
            </a:r>
            <a:r>
              <a:rPr lang="ja-JP" altLang="en-US" sz="2800" dirty="0" smtClean="0"/>
              <a:t>必要です。</a:t>
            </a:r>
            <a:endParaRPr lang="en-US" altLang="ja-JP" sz="2800" dirty="0" smtClean="0"/>
          </a:p>
          <a:p>
            <a:pPr marL="0" indent="0">
              <a:buNone/>
            </a:pPr>
            <a:endParaRPr lang="en-US" altLang="ja-JP" sz="2800" b="1" dirty="0" smtClean="0"/>
          </a:p>
          <a:p>
            <a:pPr marL="0" indent="0">
              <a:buNone/>
            </a:pPr>
            <a:r>
              <a:rPr lang="ja-JP" altLang="en-US" sz="2800" b="1" dirty="0" smtClean="0"/>
              <a:t>専用</a:t>
            </a:r>
            <a:r>
              <a:rPr lang="ja-JP" altLang="en-US" sz="2800" b="1" dirty="0"/>
              <a:t>電話</a:t>
            </a:r>
            <a:r>
              <a:rPr lang="ja-JP" altLang="ja-JP" sz="2800" b="1" dirty="0" smtClean="0"/>
              <a:t>：</a:t>
            </a:r>
            <a:r>
              <a:rPr lang="en-US" altLang="ja-JP" sz="2800" b="1" dirty="0" smtClean="0">
                <a:solidFill>
                  <a:srgbClr val="FF3300"/>
                </a:solidFill>
              </a:rPr>
              <a:t>547-2238</a:t>
            </a:r>
            <a:r>
              <a:rPr lang="ja-JP" altLang="en-US" sz="2800" dirty="0"/>
              <a:t>　</a:t>
            </a:r>
            <a:r>
              <a:rPr lang="zh-TW" altLang="en-US" sz="2800" dirty="0"/>
              <a:t>月～金</a:t>
            </a:r>
            <a:r>
              <a:rPr lang="en-US" altLang="zh-TW" sz="2800" dirty="0"/>
              <a:t>(</a:t>
            </a:r>
            <a:r>
              <a:rPr lang="zh-TW" altLang="en-US" sz="2800" dirty="0"/>
              <a:t>平日</a:t>
            </a:r>
            <a:r>
              <a:rPr lang="en-US" altLang="zh-TW" sz="2800" dirty="0"/>
              <a:t>)8:45</a:t>
            </a:r>
            <a:r>
              <a:rPr lang="zh-TW" altLang="en-US" sz="2800" dirty="0"/>
              <a:t>～</a:t>
            </a:r>
            <a:r>
              <a:rPr lang="en-US" altLang="zh-TW" sz="2800" dirty="0" smtClean="0"/>
              <a:t>17:15</a:t>
            </a:r>
            <a:endParaRPr lang="ja-JP" altLang="en-US" sz="2800" dirty="0"/>
          </a:p>
        </p:txBody>
      </p:sp>
      <p:sp>
        <p:nvSpPr>
          <p:cNvPr id="4" name="タイトル 1"/>
          <p:cNvSpPr txBox="1">
            <a:spLocks/>
          </p:cNvSpPr>
          <p:nvPr/>
        </p:nvSpPr>
        <p:spPr>
          <a:xfrm>
            <a:off x="457200" y="116632"/>
            <a:ext cx="7467600" cy="561653"/>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800" dirty="0" smtClean="0">
                <a:solidFill>
                  <a:srgbClr val="006600"/>
                </a:solidFill>
                <a:latin typeface="HGP創英ﾌﾟﾚｾﾞﾝｽEB" pitchFamily="18" charset="-128"/>
                <a:ea typeface="HGP創英ﾌﾟﾚｾﾞﾝｽEB" pitchFamily="18" charset="-128"/>
              </a:rPr>
              <a:t>港北区社協の生活を支えるサービス</a:t>
            </a:r>
            <a:endParaRPr lang="ja-JP" altLang="en-US" sz="2800" dirty="0">
              <a:solidFill>
                <a:srgbClr val="006600"/>
              </a:solidFill>
              <a:latin typeface="HGP創英ﾌﾟﾚｾﾞﾝｽEB" pitchFamily="18" charset="-128"/>
              <a:ea typeface="HGP創英ﾌﾟﾚｾﾞﾝｽEB" pitchFamily="18" charset="-128"/>
            </a:endParaRPr>
          </a:p>
        </p:txBody>
      </p:sp>
      <p:sp>
        <p:nvSpPr>
          <p:cNvPr id="5" name="テキスト ボックス 4"/>
          <p:cNvSpPr txBox="1"/>
          <p:nvPr/>
        </p:nvSpPr>
        <p:spPr>
          <a:xfrm>
            <a:off x="8100392" y="5733256"/>
            <a:ext cx="758434" cy="523220"/>
          </a:xfrm>
          <a:prstGeom prst="rect">
            <a:avLst/>
          </a:prstGeom>
          <a:noFill/>
        </p:spPr>
        <p:txBody>
          <a:bodyPr wrap="square" rtlCol="0">
            <a:spAutoFit/>
          </a:bodyPr>
          <a:lstStyle/>
          <a:p>
            <a:r>
              <a:rPr lang="en-US" altLang="ja-JP" sz="2800" dirty="0" smtClean="0">
                <a:solidFill>
                  <a:schemeClr val="bg1"/>
                </a:solidFill>
                <a:latin typeface="+mj-ea"/>
                <a:ea typeface="+mj-ea"/>
              </a:rPr>
              <a:t>44</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3883097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764704"/>
            <a:ext cx="8352928" cy="652934"/>
          </a:xfrm>
        </p:spPr>
        <p:txBody>
          <a:bodyPr>
            <a:noAutofit/>
          </a:bodyPr>
          <a:lstStyle/>
          <a:p>
            <a:r>
              <a:rPr lang="ja-JP" altLang="en-US" sz="3200" dirty="0" smtClean="0"/>
              <a:t>移動情報センター</a:t>
            </a:r>
            <a:r>
              <a:rPr lang="ja-JP" altLang="en-US" sz="5400" dirty="0" smtClean="0"/>
              <a:t>おでかけ</a:t>
            </a:r>
            <a:r>
              <a:rPr lang="en-US" altLang="ja-JP" sz="5400" dirty="0" smtClean="0"/>
              <a:t>GO!</a:t>
            </a:r>
            <a:r>
              <a:rPr lang="ja-JP" altLang="en-US" sz="5400" dirty="0"/>
              <a:t>港北</a:t>
            </a:r>
            <a:endParaRPr kumimoji="1" lang="ja-JP" altLang="en-US" sz="5400" dirty="0"/>
          </a:p>
        </p:txBody>
      </p:sp>
      <p:sp>
        <p:nvSpPr>
          <p:cNvPr id="3" name="コンテンツ プレースホルダー 2"/>
          <p:cNvSpPr>
            <a:spLocks noGrp="1"/>
          </p:cNvSpPr>
          <p:nvPr>
            <p:ph sz="quarter" idx="1"/>
          </p:nvPr>
        </p:nvSpPr>
        <p:spPr/>
        <p:txBody>
          <a:bodyPr>
            <a:normAutofit/>
          </a:bodyPr>
          <a:lstStyle/>
          <a:p>
            <a:r>
              <a:rPr lang="ja-JP" altLang="ja-JP" dirty="0" smtClean="0"/>
              <a:t>おでかけ</a:t>
            </a:r>
            <a:r>
              <a:rPr lang="en-US" altLang="ja-JP" dirty="0"/>
              <a:t>GO</a:t>
            </a:r>
            <a:r>
              <a:rPr lang="ja-JP" altLang="ja-JP" dirty="0"/>
              <a:t>！港北では、</a:t>
            </a:r>
            <a:r>
              <a:rPr lang="ja-JP" altLang="ja-JP" dirty="0" err="1">
                <a:solidFill>
                  <a:srgbClr val="FF0000"/>
                </a:solidFill>
              </a:rPr>
              <a:t>障がい</a:t>
            </a:r>
            <a:r>
              <a:rPr lang="ja-JP" altLang="ja-JP" dirty="0">
                <a:solidFill>
                  <a:srgbClr val="FF0000"/>
                </a:solidFill>
              </a:rPr>
              <a:t>児・者</a:t>
            </a:r>
            <a:r>
              <a:rPr lang="ja-JP" altLang="ja-JP" dirty="0"/>
              <a:t>の外出に関する「困ったこと」「こういう場合にはどのようなことが利用できるの？」というような、移動に関する各種制度、サービスの利用方法等のご相談を受け付けております。</a:t>
            </a:r>
          </a:p>
          <a:p>
            <a:pPr marL="0" indent="0">
              <a:buNone/>
            </a:pPr>
            <a:r>
              <a:rPr lang="ja-JP" altLang="ja-JP" dirty="0"/>
              <a:t>たとえば・・・</a:t>
            </a:r>
          </a:p>
          <a:p>
            <a:pPr marL="0" indent="0">
              <a:buNone/>
            </a:pPr>
            <a:r>
              <a:rPr lang="ja-JP" altLang="en-US" dirty="0" smtClean="0"/>
              <a:t>　　</a:t>
            </a:r>
            <a:r>
              <a:rPr lang="ja-JP" altLang="ja-JP" dirty="0" smtClean="0"/>
              <a:t>○</a:t>
            </a:r>
            <a:r>
              <a:rPr lang="ja-JP" altLang="ja-JP" dirty="0"/>
              <a:t>ガイドヘルパー、ガイドボランティアについて</a:t>
            </a:r>
          </a:p>
          <a:p>
            <a:pPr marL="0" indent="0">
              <a:buNone/>
            </a:pPr>
            <a:r>
              <a:rPr lang="ja-JP" altLang="en-US" dirty="0" smtClean="0"/>
              <a:t>　　</a:t>
            </a:r>
            <a:r>
              <a:rPr lang="ja-JP" altLang="ja-JP" dirty="0" smtClean="0"/>
              <a:t>○</a:t>
            </a:r>
            <a:r>
              <a:rPr lang="ja-JP" altLang="ja-JP" dirty="0"/>
              <a:t>車による移動サービスについて</a:t>
            </a:r>
          </a:p>
          <a:p>
            <a:pPr marL="0" indent="0">
              <a:buNone/>
            </a:pPr>
            <a:r>
              <a:rPr lang="ja-JP" altLang="en-US" dirty="0" smtClean="0"/>
              <a:t>　　</a:t>
            </a:r>
            <a:r>
              <a:rPr lang="ja-JP" altLang="ja-JP" dirty="0" smtClean="0"/>
              <a:t>○</a:t>
            </a:r>
            <a:r>
              <a:rPr lang="ja-JP" altLang="ja-JP" dirty="0"/>
              <a:t>障害福祉サービスの制度や利用方法に</a:t>
            </a:r>
            <a:r>
              <a:rPr lang="ja-JP" altLang="ja-JP" dirty="0" smtClean="0"/>
              <a:t>ついて</a:t>
            </a:r>
            <a:endParaRPr lang="ja-JP" altLang="ja-JP" dirty="0"/>
          </a:p>
          <a:p>
            <a:pPr marL="0" indent="0">
              <a:buNone/>
            </a:pPr>
            <a:r>
              <a:rPr lang="ja-JP" altLang="ja-JP" dirty="0"/>
              <a:t>電話の他、窓口でのご相談も受け付けておりますので</a:t>
            </a:r>
            <a:r>
              <a:rPr lang="ja-JP" altLang="ja-JP" dirty="0" smtClean="0"/>
              <a:t>、お気軽</a:t>
            </a:r>
            <a:r>
              <a:rPr lang="ja-JP" altLang="ja-JP" dirty="0"/>
              <a:t>にお問い合わせください。</a:t>
            </a:r>
          </a:p>
          <a:p>
            <a:pPr marL="0" indent="0">
              <a:buNone/>
            </a:pPr>
            <a:r>
              <a:rPr lang="ja-JP" altLang="ja-JP" sz="2600" b="1" dirty="0" smtClean="0"/>
              <a:t>専用</a:t>
            </a:r>
            <a:r>
              <a:rPr lang="ja-JP" altLang="ja-JP" sz="2600" b="1" dirty="0"/>
              <a:t>電話：</a:t>
            </a:r>
            <a:r>
              <a:rPr lang="en-US" altLang="ja-JP" sz="2600" b="1" dirty="0" smtClean="0">
                <a:solidFill>
                  <a:srgbClr val="FF3300"/>
                </a:solidFill>
              </a:rPr>
              <a:t>543-1947</a:t>
            </a:r>
            <a:r>
              <a:rPr lang="ja-JP" altLang="en-US" sz="2600" b="1" dirty="0" smtClean="0">
                <a:solidFill>
                  <a:srgbClr val="FF3300"/>
                </a:solidFill>
              </a:rPr>
              <a:t>　</a:t>
            </a:r>
            <a:r>
              <a:rPr lang="ja-JP" altLang="en-US" sz="2600" b="1" dirty="0" smtClean="0"/>
              <a:t>　</a:t>
            </a:r>
            <a:r>
              <a:rPr lang="zh-TW" altLang="en-US" sz="2600" b="1" dirty="0" smtClean="0"/>
              <a:t>月</a:t>
            </a:r>
            <a:r>
              <a:rPr lang="zh-TW" altLang="en-US" sz="2600" b="1" dirty="0"/>
              <a:t>～金</a:t>
            </a:r>
            <a:r>
              <a:rPr lang="en-US" altLang="zh-TW" sz="2600" b="1" dirty="0"/>
              <a:t>(</a:t>
            </a:r>
            <a:r>
              <a:rPr lang="zh-TW" altLang="en-US" sz="2600" b="1" dirty="0"/>
              <a:t>平日</a:t>
            </a:r>
            <a:r>
              <a:rPr lang="en-US" altLang="zh-TW" sz="2600" b="1" dirty="0"/>
              <a:t>)8:45</a:t>
            </a:r>
            <a:r>
              <a:rPr lang="zh-TW" altLang="en-US" sz="2600" b="1" dirty="0"/>
              <a:t>～</a:t>
            </a:r>
            <a:r>
              <a:rPr lang="en-US" altLang="zh-TW" sz="2600" b="1" dirty="0" smtClean="0"/>
              <a:t>17:15</a:t>
            </a:r>
            <a:endParaRPr lang="ja-JP" altLang="en-US" sz="2600" b="1" dirty="0"/>
          </a:p>
          <a:p>
            <a:pPr marL="0" indent="0">
              <a:buNone/>
            </a:pPr>
            <a:endParaRPr lang="ja-JP" altLang="ja-JP" dirty="0"/>
          </a:p>
          <a:p>
            <a:pPr marL="0" indent="0">
              <a:buNone/>
            </a:pPr>
            <a:endParaRPr lang="ja-JP" altLang="ja-JP" dirty="0"/>
          </a:p>
          <a:p>
            <a:endParaRPr kumimoji="1" lang="ja-JP" altLang="en-US" dirty="0"/>
          </a:p>
        </p:txBody>
      </p:sp>
      <p:sp>
        <p:nvSpPr>
          <p:cNvPr id="4" name="タイトル 1"/>
          <p:cNvSpPr txBox="1">
            <a:spLocks/>
          </p:cNvSpPr>
          <p:nvPr/>
        </p:nvSpPr>
        <p:spPr>
          <a:xfrm>
            <a:off x="457200" y="116632"/>
            <a:ext cx="7467600" cy="561653"/>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800" dirty="0" smtClean="0">
                <a:solidFill>
                  <a:srgbClr val="006600"/>
                </a:solidFill>
                <a:latin typeface="HGP創英ﾌﾟﾚｾﾞﾝｽEB" pitchFamily="18" charset="-128"/>
                <a:ea typeface="HGP創英ﾌﾟﾚｾﾞﾝｽEB" pitchFamily="18" charset="-128"/>
              </a:rPr>
              <a:t>港北区社協の生活を支えるサービス</a:t>
            </a:r>
            <a:endParaRPr lang="ja-JP" altLang="en-US" sz="2800" dirty="0">
              <a:solidFill>
                <a:srgbClr val="006600"/>
              </a:solidFill>
              <a:latin typeface="HGP創英ﾌﾟﾚｾﾞﾝｽEB" pitchFamily="18" charset="-128"/>
              <a:ea typeface="HGP創英ﾌﾟﾚｾﾞﾝｽEB" pitchFamily="18" charset="-128"/>
            </a:endParaRPr>
          </a:p>
        </p:txBody>
      </p:sp>
      <p:sp>
        <p:nvSpPr>
          <p:cNvPr id="5" name="テキスト ボックス 4"/>
          <p:cNvSpPr txBox="1"/>
          <p:nvPr/>
        </p:nvSpPr>
        <p:spPr>
          <a:xfrm>
            <a:off x="8100392" y="5733256"/>
            <a:ext cx="937946" cy="523220"/>
          </a:xfrm>
          <a:prstGeom prst="rect">
            <a:avLst/>
          </a:prstGeom>
          <a:noFill/>
        </p:spPr>
        <p:txBody>
          <a:bodyPr wrap="square" rtlCol="0">
            <a:spAutoFit/>
          </a:bodyPr>
          <a:lstStyle/>
          <a:p>
            <a:r>
              <a:rPr lang="en-US" altLang="ja-JP" sz="2800" dirty="0" smtClean="0">
                <a:solidFill>
                  <a:schemeClr val="bg1"/>
                </a:solidFill>
                <a:latin typeface="+mj-ea"/>
                <a:ea typeface="+mj-ea"/>
              </a:rPr>
              <a:t>45</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1390736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4704"/>
            <a:ext cx="7467600" cy="652934"/>
          </a:xfrm>
        </p:spPr>
        <p:txBody>
          <a:bodyPr>
            <a:noAutofit/>
          </a:bodyPr>
          <a:lstStyle/>
          <a:p>
            <a:r>
              <a:rPr lang="ja-JP" altLang="en-US" sz="5400" dirty="0" smtClean="0"/>
              <a:t>生活福祉</a:t>
            </a:r>
            <a:r>
              <a:rPr lang="ja-JP" altLang="en-US" sz="5400" dirty="0"/>
              <a:t>資金</a:t>
            </a:r>
            <a:r>
              <a:rPr lang="ja-JP" altLang="en-US" sz="5400" dirty="0" smtClean="0"/>
              <a:t>の</a:t>
            </a:r>
            <a:r>
              <a:rPr lang="ja-JP" altLang="en-US" sz="5400" dirty="0"/>
              <a:t>貸付</a:t>
            </a:r>
            <a:endParaRPr kumimoji="1" lang="ja-JP" altLang="en-US" sz="5400" dirty="0"/>
          </a:p>
        </p:txBody>
      </p:sp>
      <p:sp>
        <p:nvSpPr>
          <p:cNvPr id="3" name="コンテンツ プレースホルダー 2"/>
          <p:cNvSpPr>
            <a:spLocks noGrp="1"/>
          </p:cNvSpPr>
          <p:nvPr>
            <p:ph sz="quarter" idx="1"/>
          </p:nvPr>
        </p:nvSpPr>
        <p:spPr>
          <a:xfrm>
            <a:off x="457200" y="1600200"/>
            <a:ext cx="7571184" cy="5141168"/>
          </a:xfrm>
        </p:spPr>
        <p:txBody>
          <a:bodyPr>
            <a:normAutofit/>
          </a:bodyPr>
          <a:lstStyle/>
          <a:p>
            <a:r>
              <a:rPr kumimoji="1" lang="ja-JP" altLang="en-US" dirty="0" smtClean="0"/>
              <a:t>低所得世帯や高齢者・障害者世帯などへ一時的に資金を貸し付けることを通じて、</a:t>
            </a:r>
            <a:r>
              <a:rPr kumimoji="1" lang="ja-JP" altLang="en-US" dirty="0" smtClean="0">
                <a:solidFill>
                  <a:srgbClr val="FF0000"/>
                </a:solidFill>
              </a:rPr>
              <a:t>世帯の自立支援</a:t>
            </a:r>
            <a:r>
              <a:rPr kumimoji="1" lang="ja-JP" altLang="en-US" dirty="0" smtClean="0"/>
              <a:t>を図ることを目的とした制度です。</a:t>
            </a:r>
            <a:endParaRPr kumimoji="1" lang="en-US" altLang="ja-JP" dirty="0" smtClean="0"/>
          </a:p>
          <a:p>
            <a:r>
              <a:rPr lang="ja-JP" altLang="en-US" dirty="0" smtClean="0"/>
              <a:t>生活福祉資金の前身が、民生委員の「一人一世帯更生運動」のもと創設された「世帯更生資金」であることを背景として、現在は社会福祉協議会が行う本事業を民生委員が協力・支援するという形となっています。</a:t>
            </a:r>
            <a:endParaRPr lang="en-US" altLang="ja-JP" dirty="0" smtClean="0"/>
          </a:p>
          <a:p>
            <a:r>
              <a:rPr lang="ja-JP" altLang="en-US" dirty="0" smtClean="0"/>
              <a:t>本制度における民生委員の具体的な役割としては、本事業の周知（情報提供）及び借受世帯への相談支援です。但し、貸付や償還指導については、県社会福祉協議会、市区町村社会福祉協議会が行いますので、民生委員のかかわりは、あくまでも借受世帯に対する相談支援活動となります。</a:t>
            </a:r>
            <a:endParaRPr kumimoji="1" lang="ja-JP" altLang="en-US" dirty="0"/>
          </a:p>
        </p:txBody>
      </p:sp>
      <p:sp>
        <p:nvSpPr>
          <p:cNvPr id="4" name="タイトル 1"/>
          <p:cNvSpPr txBox="1">
            <a:spLocks/>
          </p:cNvSpPr>
          <p:nvPr/>
        </p:nvSpPr>
        <p:spPr>
          <a:xfrm>
            <a:off x="457200" y="116632"/>
            <a:ext cx="7467600" cy="561653"/>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800" dirty="0" smtClean="0">
                <a:solidFill>
                  <a:srgbClr val="006600"/>
                </a:solidFill>
                <a:latin typeface="HGP創英ﾌﾟﾚｾﾞﾝｽEB" pitchFamily="18" charset="-128"/>
                <a:ea typeface="HGP創英ﾌﾟﾚｾﾞﾝｽEB" pitchFamily="18" charset="-128"/>
              </a:rPr>
              <a:t>港北区社協の生活を支えるサービス</a:t>
            </a:r>
            <a:endParaRPr lang="ja-JP" altLang="en-US" sz="2800" dirty="0">
              <a:solidFill>
                <a:srgbClr val="006600"/>
              </a:solidFill>
              <a:latin typeface="HGP創英ﾌﾟﾚｾﾞﾝｽEB" pitchFamily="18" charset="-128"/>
              <a:ea typeface="HGP創英ﾌﾟﾚｾﾞﾝｽEB" pitchFamily="18" charset="-128"/>
            </a:endParaRPr>
          </a:p>
        </p:txBody>
      </p:sp>
      <p:sp>
        <p:nvSpPr>
          <p:cNvPr id="5" name="テキスト ボックス 4"/>
          <p:cNvSpPr txBox="1"/>
          <p:nvPr/>
        </p:nvSpPr>
        <p:spPr>
          <a:xfrm>
            <a:off x="8100392" y="5733256"/>
            <a:ext cx="681726" cy="523220"/>
          </a:xfrm>
          <a:prstGeom prst="rect">
            <a:avLst/>
          </a:prstGeom>
          <a:noFill/>
        </p:spPr>
        <p:txBody>
          <a:bodyPr wrap="square" rtlCol="0">
            <a:spAutoFit/>
          </a:bodyPr>
          <a:lstStyle/>
          <a:p>
            <a:r>
              <a:rPr lang="en-US" altLang="ja-JP" sz="2800" dirty="0" smtClean="0">
                <a:solidFill>
                  <a:schemeClr val="bg1"/>
                </a:solidFill>
                <a:latin typeface="+mj-ea"/>
                <a:ea typeface="+mj-ea"/>
              </a:rPr>
              <a:t>46</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356240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4704"/>
            <a:ext cx="7467600" cy="652934"/>
          </a:xfrm>
        </p:spPr>
        <p:txBody>
          <a:bodyPr>
            <a:noAutofit/>
          </a:bodyPr>
          <a:lstStyle/>
          <a:p>
            <a:r>
              <a:rPr lang="ja-JP" altLang="en-US" sz="5400" dirty="0" smtClean="0"/>
              <a:t>あんしん</a:t>
            </a:r>
            <a:r>
              <a:rPr lang="ja-JP" altLang="en-US" sz="5400" dirty="0"/>
              <a:t>センタ</a:t>
            </a:r>
            <a:r>
              <a:rPr lang="ja-JP" altLang="en-US" sz="5400" dirty="0" smtClean="0"/>
              <a:t>ー</a:t>
            </a:r>
            <a:endParaRPr kumimoji="1" lang="ja-JP" altLang="en-US" sz="5400" dirty="0"/>
          </a:p>
        </p:txBody>
      </p:sp>
      <p:sp>
        <p:nvSpPr>
          <p:cNvPr id="3" name="コンテンツ プレースホルダー 2"/>
          <p:cNvSpPr>
            <a:spLocks noGrp="1"/>
          </p:cNvSpPr>
          <p:nvPr>
            <p:ph sz="quarter" idx="1"/>
          </p:nvPr>
        </p:nvSpPr>
        <p:spPr>
          <a:xfrm>
            <a:off x="457200" y="1600200"/>
            <a:ext cx="7859216" cy="5257800"/>
          </a:xfrm>
        </p:spPr>
        <p:txBody>
          <a:bodyPr>
            <a:normAutofit lnSpcReduction="10000"/>
          </a:bodyPr>
          <a:lstStyle/>
          <a:p>
            <a:r>
              <a:rPr lang="ja-JP" altLang="en-US" dirty="0"/>
              <a:t>身体や心の</a:t>
            </a:r>
            <a:r>
              <a:rPr lang="ja-JP" altLang="en-US" dirty="0" smtClean="0"/>
              <a:t>具合により、ご自身での</a:t>
            </a:r>
            <a:r>
              <a:rPr lang="ja-JP" altLang="en-US" dirty="0" smtClean="0">
                <a:solidFill>
                  <a:srgbClr val="FF0000"/>
                </a:solidFill>
              </a:rPr>
              <a:t>金銭管理</a:t>
            </a:r>
            <a:r>
              <a:rPr lang="ja-JP" altLang="en-US" dirty="0" smtClean="0"/>
              <a:t>にお困りの方や、</a:t>
            </a:r>
            <a:r>
              <a:rPr lang="ja-JP" altLang="en-US" dirty="0" smtClean="0">
                <a:solidFill>
                  <a:srgbClr val="FF0000"/>
                </a:solidFill>
              </a:rPr>
              <a:t>成年</a:t>
            </a:r>
            <a:r>
              <a:rPr lang="ja-JP" altLang="en-US" dirty="0">
                <a:solidFill>
                  <a:srgbClr val="FF0000"/>
                </a:solidFill>
              </a:rPr>
              <a:t>後見制度</a:t>
            </a:r>
            <a:r>
              <a:rPr lang="ja-JP" altLang="en-US" dirty="0"/>
              <a:t>、権利擁護</a:t>
            </a:r>
            <a:r>
              <a:rPr lang="ja-JP" altLang="en-US" dirty="0" smtClean="0"/>
              <a:t>などについて知りたい方の相談</a:t>
            </a:r>
            <a:r>
              <a:rPr lang="ja-JP" altLang="en-US" dirty="0"/>
              <a:t>を</a:t>
            </a:r>
            <a:r>
              <a:rPr lang="ja-JP" altLang="en-US" dirty="0" smtClean="0"/>
              <a:t>受け付けています。</a:t>
            </a:r>
            <a:endParaRPr lang="en-US" altLang="ja-JP" dirty="0" smtClean="0"/>
          </a:p>
          <a:p>
            <a:r>
              <a:rPr lang="ja-JP" altLang="en-US" dirty="0" smtClean="0"/>
              <a:t>職員</a:t>
            </a:r>
            <a:r>
              <a:rPr lang="ja-JP" altLang="en-US" dirty="0"/>
              <a:t>の定期的な訪問、福祉サービスの手続き援助、預貯金の出納代理・代行などの「</a:t>
            </a:r>
            <a:r>
              <a:rPr lang="ja-JP" altLang="en-US" dirty="0">
                <a:solidFill>
                  <a:srgbClr val="FF0000"/>
                </a:solidFill>
              </a:rPr>
              <a:t>定期訪問・金銭管理サービス</a:t>
            </a:r>
            <a:r>
              <a:rPr lang="ja-JP" altLang="en-US" dirty="0" smtClean="0"/>
              <a:t>」や財産</a:t>
            </a:r>
            <a:r>
              <a:rPr lang="ja-JP" altLang="en-US" dirty="0"/>
              <a:t>保全のため貸金庫に書類等を保管する「</a:t>
            </a:r>
            <a:r>
              <a:rPr lang="ja-JP" altLang="en-US" dirty="0">
                <a:solidFill>
                  <a:srgbClr val="FF0000"/>
                </a:solidFill>
              </a:rPr>
              <a:t>預かりサービス</a:t>
            </a:r>
            <a:r>
              <a:rPr lang="ja-JP" altLang="en-US" dirty="0"/>
              <a:t>」も</a:t>
            </a:r>
            <a:r>
              <a:rPr lang="ja-JP" altLang="en-US" dirty="0" smtClean="0"/>
              <a:t>提供しています。</a:t>
            </a:r>
            <a:r>
              <a:rPr lang="ja-JP" altLang="en-US" dirty="0"/>
              <a:t>（ご本人</a:t>
            </a:r>
            <a:r>
              <a:rPr lang="ja-JP" altLang="en-US" dirty="0" smtClean="0"/>
              <a:t>と要契約）</a:t>
            </a:r>
            <a:endParaRPr lang="en-US" altLang="ja-JP" dirty="0" smtClean="0"/>
          </a:p>
          <a:p>
            <a:r>
              <a:rPr lang="ja-JP" altLang="en-US" dirty="0"/>
              <a:t>預金</a:t>
            </a:r>
            <a:r>
              <a:rPr lang="ja-JP" altLang="en-US" dirty="0" smtClean="0"/>
              <a:t>の払出しや支払代行、収支の試算などもしています。</a:t>
            </a:r>
            <a:endParaRPr lang="en-US" altLang="ja-JP" dirty="0" smtClean="0"/>
          </a:p>
          <a:p>
            <a:r>
              <a:rPr lang="ja-JP" altLang="en-US" dirty="0" smtClean="0"/>
              <a:t>「代わりに銀行でおろして」と頼まれたり、まとめておろさざるを得ない方を見聞きした時、お役にたてるかもしれません。</a:t>
            </a:r>
            <a:endParaRPr lang="en-US" altLang="ja-JP" dirty="0" smtClean="0"/>
          </a:p>
          <a:p>
            <a:endParaRPr lang="en-US" altLang="ja-JP" dirty="0" smtClean="0"/>
          </a:p>
          <a:p>
            <a:pPr marL="0" indent="0">
              <a:buNone/>
            </a:pPr>
            <a:r>
              <a:rPr lang="ja-JP" altLang="en-US" sz="3000" dirty="0" smtClean="0">
                <a:latin typeface="+mj-ea"/>
                <a:ea typeface="+mj-ea"/>
              </a:rPr>
              <a:t>専用</a:t>
            </a:r>
            <a:r>
              <a:rPr lang="ja-JP" altLang="en-US" sz="3000" dirty="0">
                <a:latin typeface="+mj-ea"/>
                <a:ea typeface="+mj-ea"/>
              </a:rPr>
              <a:t>電話</a:t>
            </a:r>
            <a:r>
              <a:rPr lang="zh-TW" altLang="en-US" sz="3000" dirty="0" smtClean="0">
                <a:latin typeface="+mj-ea"/>
                <a:ea typeface="+mj-ea"/>
              </a:rPr>
              <a:t>：</a:t>
            </a:r>
            <a:r>
              <a:rPr lang="en-US" altLang="zh-TW" sz="3000" dirty="0">
                <a:solidFill>
                  <a:srgbClr val="FF3300"/>
                </a:solidFill>
                <a:latin typeface="+mj-ea"/>
                <a:ea typeface="+mj-ea"/>
              </a:rPr>
              <a:t>533</a:t>
            </a:r>
            <a:r>
              <a:rPr lang="zh-TW" altLang="en-US" sz="3000" dirty="0">
                <a:solidFill>
                  <a:srgbClr val="FF3300"/>
                </a:solidFill>
                <a:latin typeface="+mj-ea"/>
                <a:ea typeface="+mj-ea"/>
              </a:rPr>
              <a:t>－</a:t>
            </a:r>
            <a:r>
              <a:rPr lang="en-US" altLang="zh-TW" sz="3000" dirty="0" smtClean="0">
                <a:solidFill>
                  <a:srgbClr val="FF3300"/>
                </a:solidFill>
                <a:latin typeface="+mj-ea"/>
                <a:ea typeface="+mj-ea"/>
              </a:rPr>
              <a:t>2600</a:t>
            </a:r>
            <a:endParaRPr lang="en-US" altLang="zh-TW" sz="3000" dirty="0">
              <a:solidFill>
                <a:srgbClr val="FF3300"/>
              </a:solidFill>
              <a:latin typeface="+mj-ea"/>
              <a:ea typeface="+mj-ea"/>
            </a:endParaRPr>
          </a:p>
          <a:p>
            <a:pPr marL="0" indent="0">
              <a:buNone/>
            </a:pPr>
            <a:r>
              <a:rPr lang="zh-TW" altLang="en-US" dirty="0" smtClean="0"/>
              <a:t>月</a:t>
            </a:r>
            <a:r>
              <a:rPr lang="zh-TW" altLang="en-US" dirty="0"/>
              <a:t>～</a:t>
            </a:r>
            <a:r>
              <a:rPr lang="zh-TW" altLang="en-US" dirty="0" smtClean="0"/>
              <a:t>金</a:t>
            </a:r>
            <a:r>
              <a:rPr lang="en-US" altLang="zh-TW" sz="1600" dirty="0" smtClean="0"/>
              <a:t>(</a:t>
            </a:r>
            <a:r>
              <a:rPr lang="zh-TW" altLang="en-US" sz="1600" dirty="0"/>
              <a:t>平日</a:t>
            </a:r>
            <a:r>
              <a:rPr lang="en-US" altLang="zh-TW" sz="1600" dirty="0" smtClean="0"/>
              <a:t>)</a:t>
            </a:r>
            <a:r>
              <a:rPr lang="en-US" altLang="zh-TW" dirty="0" smtClean="0"/>
              <a:t>8:45</a:t>
            </a:r>
            <a:r>
              <a:rPr lang="zh-TW" altLang="en-US" dirty="0"/>
              <a:t>～</a:t>
            </a:r>
            <a:r>
              <a:rPr lang="en-US" altLang="zh-TW" dirty="0" smtClean="0"/>
              <a:t>17:15</a:t>
            </a:r>
            <a:r>
              <a:rPr lang="en-US" altLang="zh-TW" sz="1500" dirty="0" smtClean="0"/>
              <a:t>※</a:t>
            </a:r>
            <a:r>
              <a:rPr lang="zh-TW" altLang="en-US" sz="1500" dirty="0"/>
              <a:t>年末年始</a:t>
            </a:r>
            <a:r>
              <a:rPr lang="zh-TW" altLang="en-US" sz="1500" dirty="0" smtClean="0"/>
              <a:t>休業</a:t>
            </a:r>
            <a:endParaRPr kumimoji="1" lang="ja-JP" altLang="en-US" dirty="0"/>
          </a:p>
        </p:txBody>
      </p:sp>
      <p:sp>
        <p:nvSpPr>
          <p:cNvPr id="4" name="タイトル 1"/>
          <p:cNvSpPr txBox="1">
            <a:spLocks/>
          </p:cNvSpPr>
          <p:nvPr/>
        </p:nvSpPr>
        <p:spPr>
          <a:xfrm>
            <a:off x="457200" y="116632"/>
            <a:ext cx="7467600" cy="561653"/>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800" dirty="0" smtClean="0">
                <a:solidFill>
                  <a:srgbClr val="006600"/>
                </a:solidFill>
                <a:latin typeface="HGP創英ﾌﾟﾚｾﾞﾝｽEB" pitchFamily="18" charset="-128"/>
                <a:ea typeface="HGP創英ﾌﾟﾚｾﾞﾝｽEB" pitchFamily="18" charset="-128"/>
              </a:rPr>
              <a:t>港北区社協の生活を支えるサービス</a:t>
            </a:r>
            <a:endParaRPr lang="ja-JP" altLang="en-US" sz="2800" dirty="0">
              <a:solidFill>
                <a:srgbClr val="006600"/>
              </a:solidFill>
              <a:latin typeface="HGP創英ﾌﾟﾚｾﾞﾝｽEB" pitchFamily="18" charset="-128"/>
              <a:ea typeface="HGP創英ﾌﾟﾚｾﾞﾝｽEB" pitchFamily="18" charset="-128"/>
            </a:endParaRPr>
          </a:p>
        </p:txBody>
      </p:sp>
      <p:sp>
        <p:nvSpPr>
          <p:cNvPr id="5" name="テキスト ボックス 4"/>
          <p:cNvSpPr txBox="1"/>
          <p:nvPr/>
        </p:nvSpPr>
        <p:spPr>
          <a:xfrm>
            <a:off x="8100392" y="5733256"/>
            <a:ext cx="681726" cy="523220"/>
          </a:xfrm>
          <a:prstGeom prst="rect">
            <a:avLst/>
          </a:prstGeom>
          <a:noFill/>
        </p:spPr>
        <p:txBody>
          <a:bodyPr wrap="square" rtlCol="0">
            <a:spAutoFit/>
          </a:bodyPr>
          <a:lstStyle/>
          <a:p>
            <a:r>
              <a:rPr kumimoji="1" lang="en-US" altLang="ja-JP" sz="2800" dirty="0" smtClean="0">
                <a:solidFill>
                  <a:schemeClr val="bg1"/>
                </a:solidFill>
                <a:latin typeface="+mj-ea"/>
                <a:ea typeface="+mj-ea"/>
              </a:rPr>
              <a:t>47</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2119593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1216" y="1046110"/>
            <a:ext cx="7467600" cy="1143000"/>
          </a:xfrm>
        </p:spPr>
        <p:txBody>
          <a:bodyPr/>
          <a:lstStyle/>
          <a:p>
            <a:endParaRPr kumimoji="1" lang="ja-JP" altLang="en-US"/>
          </a:p>
        </p:txBody>
      </p:sp>
      <p:sp>
        <p:nvSpPr>
          <p:cNvPr id="3" name="コンテンツ プレースホルダー 2"/>
          <p:cNvSpPr>
            <a:spLocks noGrp="1"/>
          </p:cNvSpPr>
          <p:nvPr>
            <p:ph sz="quarter" idx="1"/>
          </p:nvPr>
        </p:nvSpPr>
        <p:spPr>
          <a:xfrm>
            <a:off x="601216" y="2371672"/>
            <a:ext cx="7467600" cy="4873752"/>
          </a:xfrm>
        </p:spPr>
        <p:txBody>
          <a:bodyPr/>
          <a:lstStyle/>
          <a:p>
            <a:endParaRPr kumimoji="1" lang="ja-JP"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238" r="34224" b="8626"/>
          <a:stretch/>
        </p:blipFill>
        <p:spPr bwMode="auto">
          <a:xfrm>
            <a:off x="251520" y="929128"/>
            <a:ext cx="8422561" cy="569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241050" y="6068996"/>
            <a:ext cx="1250830" cy="307777"/>
          </a:xfrm>
          <a:prstGeom prst="rect">
            <a:avLst/>
          </a:prstGeom>
          <a:solidFill>
            <a:schemeClr val="bg1"/>
          </a:solidFill>
        </p:spPr>
        <p:txBody>
          <a:bodyPr wrap="square" rtlCol="0">
            <a:spAutoFit/>
          </a:bodyPr>
          <a:lstStyle/>
          <a:p>
            <a:pPr algn="ctr"/>
            <a:r>
              <a:rPr kumimoji="1" lang="ja-JP" altLang="en-US" sz="1400" b="1" dirty="0" smtClean="0"/>
              <a:t>子育て支援</a:t>
            </a:r>
            <a:endParaRPr kumimoji="1" lang="ja-JP" altLang="en-US" sz="1200" b="1" dirty="0">
              <a:solidFill>
                <a:schemeClr val="bg1"/>
              </a:solidFill>
            </a:endParaRPr>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647" t="26793" r="33376" b="15569"/>
          <a:stretch/>
        </p:blipFill>
        <p:spPr bwMode="auto">
          <a:xfrm>
            <a:off x="3804320" y="4968005"/>
            <a:ext cx="1316960" cy="110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408" y="4910548"/>
            <a:ext cx="1047640" cy="1143370"/>
          </a:xfrm>
          <a:prstGeom prst="rect">
            <a:avLst/>
          </a:prstGeom>
        </p:spPr>
      </p:pic>
      <p:sp>
        <p:nvSpPr>
          <p:cNvPr id="9" name="テキスト ボックス 8"/>
          <p:cNvSpPr txBox="1"/>
          <p:nvPr/>
        </p:nvSpPr>
        <p:spPr>
          <a:xfrm>
            <a:off x="5431083" y="6063912"/>
            <a:ext cx="1250830" cy="307777"/>
          </a:xfrm>
          <a:prstGeom prst="rect">
            <a:avLst/>
          </a:prstGeom>
          <a:solidFill>
            <a:schemeClr val="bg1">
              <a:lumMod val="95000"/>
            </a:schemeClr>
          </a:solidFill>
        </p:spPr>
        <p:txBody>
          <a:bodyPr wrap="square" rtlCol="0">
            <a:spAutoFit/>
          </a:bodyPr>
          <a:lstStyle/>
          <a:p>
            <a:pPr algn="ctr"/>
            <a:r>
              <a:rPr kumimoji="1" lang="ja-JP" altLang="en-US" sz="1400" b="1" dirty="0" smtClean="0"/>
              <a:t>地区社協支援</a:t>
            </a:r>
            <a:endParaRPr kumimoji="1" lang="en-US" altLang="ja-JP" sz="1400" b="1" dirty="0" smtClean="0"/>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5247" y="4922692"/>
            <a:ext cx="986096" cy="1141220"/>
          </a:xfrm>
          <a:prstGeom prst="rect">
            <a:avLst/>
          </a:prstGeom>
        </p:spPr>
      </p:pic>
      <p:sp>
        <p:nvSpPr>
          <p:cNvPr id="11" name="テキスト ボックス 10"/>
          <p:cNvSpPr txBox="1"/>
          <p:nvPr/>
        </p:nvSpPr>
        <p:spPr>
          <a:xfrm>
            <a:off x="7109138" y="5877272"/>
            <a:ext cx="1250830" cy="523220"/>
          </a:xfrm>
          <a:prstGeom prst="rect">
            <a:avLst/>
          </a:prstGeom>
          <a:solidFill>
            <a:schemeClr val="bg1"/>
          </a:solidFill>
        </p:spPr>
        <p:txBody>
          <a:bodyPr wrap="square" rtlCol="0">
            <a:spAutoFit/>
          </a:bodyPr>
          <a:lstStyle/>
          <a:p>
            <a:r>
              <a:rPr kumimoji="1" lang="ja-JP" altLang="en-US" sz="1400" b="1" dirty="0" smtClean="0"/>
              <a:t>災害ﾎﾞﾗﾝﾃｨｱﾈｯﾄﾜｰｸ</a:t>
            </a:r>
            <a:endParaRPr kumimoji="1" lang="ja-JP" altLang="en-US" sz="1200" b="1" dirty="0"/>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752" y="4986901"/>
            <a:ext cx="1087526" cy="1067017"/>
          </a:xfrm>
          <a:prstGeom prst="rect">
            <a:avLst/>
          </a:prstGeom>
          <a:solidFill>
            <a:schemeClr val="bg1">
              <a:lumMod val="95000"/>
            </a:schemeClr>
          </a:solidFill>
        </p:spPr>
      </p:pic>
      <p:sp>
        <p:nvSpPr>
          <p:cNvPr id="15" name="タイトル 1"/>
          <p:cNvSpPr txBox="1">
            <a:spLocks/>
          </p:cNvSpPr>
          <p:nvPr/>
        </p:nvSpPr>
        <p:spPr>
          <a:xfrm>
            <a:off x="467544" y="-243408"/>
            <a:ext cx="74676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4000" dirty="0" smtClean="0">
                <a:solidFill>
                  <a:srgbClr val="006600"/>
                </a:solidFill>
                <a:latin typeface="HGP創英ﾌﾟﾚｾﾞﾝｽEB" pitchFamily="18" charset="-128"/>
                <a:ea typeface="HGP創英ﾌﾟﾚｾﾞﾝｽEB" pitchFamily="18" charset="-128"/>
              </a:rPr>
              <a:t>港北区社協の主な事業内容①</a:t>
            </a:r>
            <a:endParaRPr lang="ja-JP" altLang="en-US" sz="4000" dirty="0">
              <a:solidFill>
                <a:srgbClr val="006600"/>
              </a:solidFill>
              <a:latin typeface="HGP創英ﾌﾟﾚｾﾞﾝｽEB" pitchFamily="18" charset="-128"/>
              <a:ea typeface="HGP創英ﾌﾟﾚｾﾞﾝｽEB" pitchFamily="18" charset="-128"/>
            </a:endParaRPr>
          </a:p>
        </p:txBody>
      </p:sp>
      <p:sp>
        <p:nvSpPr>
          <p:cNvPr id="6" name="テキスト ボックス 5"/>
          <p:cNvSpPr txBox="1"/>
          <p:nvPr/>
        </p:nvSpPr>
        <p:spPr>
          <a:xfrm>
            <a:off x="3851920" y="5930116"/>
            <a:ext cx="1250830" cy="523220"/>
          </a:xfrm>
          <a:prstGeom prst="rect">
            <a:avLst/>
          </a:prstGeom>
          <a:solidFill>
            <a:schemeClr val="bg1">
              <a:lumMod val="95000"/>
            </a:schemeClr>
          </a:solidFill>
        </p:spPr>
        <p:txBody>
          <a:bodyPr wrap="square" rtlCol="0">
            <a:spAutoFit/>
          </a:bodyPr>
          <a:lstStyle/>
          <a:p>
            <a:pPr algn="ctr"/>
            <a:r>
              <a:rPr kumimoji="1" lang="ja-JP" altLang="en-US" sz="1400" b="1" dirty="0" smtClean="0"/>
              <a:t>赤い羽根</a:t>
            </a:r>
            <a:endParaRPr kumimoji="1" lang="en-US" altLang="ja-JP" sz="1400" b="1" dirty="0" smtClean="0"/>
          </a:p>
          <a:p>
            <a:pPr algn="ctr"/>
            <a:r>
              <a:rPr kumimoji="1" lang="ja-JP" altLang="en-US" sz="1400" b="1" dirty="0" smtClean="0"/>
              <a:t>共同募金</a:t>
            </a:r>
            <a:endParaRPr kumimoji="1" lang="ja-JP" altLang="en-US" sz="1200" b="1" dirty="0"/>
          </a:p>
        </p:txBody>
      </p:sp>
      <p:sp>
        <p:nvSpPr>
          <p:cNvPr id="12" name="円/楕円 11"/>
          <p:cNvSpPr/>
          <p:nvPr/>
        </p:nvSpPr>
        <p:spPr>
          <a:xfrm>
            <a:off x="8280437" y="5791595"/>
            <a:ext cx="506756" cy="494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316415" y="5733256"/>
            <a:ext cx="603751" cy="523220"/>
          </a:xfrm>
          <a:prstGeom prst="rect">
            <a:avLst/>
          </a:prstGeom>
          <a:noFill/>
        </p:spPr>
        <p:txBody>
          <a:bodyPr wrap="square" rtlCol="0">
            <a:spAutoFit/>
          </a:bodyPr>
          <a:lstStyle/>
          <a:p>
            <a:r>
              <a:rPr kumimoji="1" lang="ja-JP" altLang="en-US" sz="2800" dirty="0" smtClean="0">
                <a:solidFill>
                  <a:schemeClr val="bg1"/>
                </a:solidFill>
                <a:latin typeface="+mj-ea"/>
                <a:ea typeface="+mj-ea"/>
              </a:rPr>
              <a:t>４</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1495702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03189" y="260648"/>
            <a:ext cx="8001746" cy="762934"/>
          </a:xfrm>
          <a:noFill/>
        </p:spPr>
        <p:txBody>
          <a:bodyPr lIns="83613" tIns="41806" rIns="83613" bIns="41806">
            <a:normAutofit/>
          </a:bodyPr>
          <a:lstStyle/>
          <a:p>
            <a:pPr eaLnBrk="1" hangingPunct="1"/>
            <a:r>
              <a:rPr lang="ja-JP" altLang="en-US" sz="4400" dirty="0" smtClean="0">
                <a:solidFill>
                  <a:srgbClr val="006600"/>
                </a:solidFill>
                <a:latin typeface="HG創英ﾌﾟﾚｾﾞﾝｽEB" panose="02020809000000000000" pitchFamily="17" charset="-128"/>
                <a:ea typeface="HG創英ﾌﾟﾚｾﾞﾝｽEB" panose="02020809000000000000" pitchFamily="17" charset="-128"/>
              </a:rPr>
              <a:t>港北区社協</a:t>
            </a:r>
            <a:r>
              <a:rPr lang="ja-JP" altLang="en-US" sz="4400" dirty="0">
                <a:solidFill>
                  <a:srgbClr val="006600"/>
                </a:solidFill>
                <a:latin typeface="HG創英ﾌﾟﾚｾﾞﾝｽEB" panose="02020809000000000000" pitchFamily="17" charset="-128"/>
                <a:ea typeface="HG創英ﾌﾟﾚｾﾞﾝｽEB" panose="02020809000000000000" pitchFamily="17" charset="-128"/>
              </a:rPr>
              <a:t>の主</a:t>
            </a:r>
            <a:r>
              <a:rPr lang="ja-JP" altLang="en-US" sz="4400" dirty="0" smtClean="0">
                <a:solidFill>
                  <a:srgbClr val="006600"/>
                </a:solidFill>
                <a:latin typeface="HG創英ﾌﾟﾚｾﾞﾝｽEB" panose="02020809000000000000" pitchFamily="17" charset="-128"/>
                <a:ea typeface="HG創英ﾌﾟﾚｾﾞﾝｽEB" panose="02020809000000000000" pitchFamily="17" charset="-128"/>
              </a:rPr>
              <a:t>な</a:t>
            </a:r>
            <a:r>
              <a:rPr lang="ja-JP" altLang="en-US" sz="4400" dirty="0">
                <a:solidFill>
                  <a:srgbClr val="006600"/>
                </a:solidFill>
                <a:latin typeface="HG創英ﾌﾟﾚｾﾞﾝｽEB" panose="02020809000000000000" pitchFamily="17" charset="-128"/>
                <a:ea typeface="HG創英ﾌﾟﾚｾﾞﾝｽEB" panose="02020809000000000000" pitchFamily="17" charset="-128"/>
              </a:rPr>
              <a:t>事業</a:t>
            </a:r>
            <a:r>
              <a:rPr lang="ja-JP" altLang="en-US" sz="4400" dirty="0" smtClean="0">
                <a:solidFill>
                  <a:srgbClr val="006600"/>
                </a:solidFill>
                <a:latin typeface="HG創英ﾌﾟﾚｾﾞﾝｽEB" panose="02020809000000000000" pitchFamily="17" charset="-128"/>
                <a:ea typeface="HG創英ﾌﾟﾚｾﾞﾝｽEB" panose="02020809000000000000" pitchFamily="17" charset="-128"/>
              </a:rPr>
              <a:t>内容②</a:t>
            </a:r>
            <a:endParaRPr lang="ja-JP" altLang="en-US" sz="4400" dirty="0">
              <a:solidFill>
                <a:srgbClr val="006600"/>
              </a:solidFill>
              <a:latin typeface="HG創英ﾌﾟﾚｾﾞﾝｽEB" panose="02020809000000000000" pitchFamily="17" charset="-128"/>
              <a:ea typeface="HG創英ﾌﾟﾚｾﾞﾝｽEB" panose="02020809000000000000" pitchFamily="17" charset="-128"/>
            </a:endParaRPr>
          </a:p>
        </p:txBody>
      </p:sp>
      <p:sp>
        <p:nvSpPr>
          <p:cNvPr id="333827" name="Rectangle 3"/>
          <p:cNvSpPr>
            <a:spLocks noGrp="1" noChangeArrowheads="1"/>
          </p:cNvSpPr>
          <p:nvPr>
            <p:ph type="body" sz="half" idx="1"/>
          </p:nvPr>
        </p:nvSpPr>
        <p:spPr>
          <a:xfrm>
            <a:off x="304601" y="1484784"/>
            <a:ext cx="5203503" cy="2736303"/>
          </a:xfrm>
          <a:solidFill>
            <a:srgbClr val="CCFFCC">
              <a:alpha val="52940"/>
            </a:srgbClr>
          </a:solidFill>
          <a:ln w="57150" cap="flat">
            <a:solidFill>
              <a:schemeClr val="folHlink"/>
            </a:solidFill>
            <a:prstDash val="sysDot"/>
            <a:miter lim="800000"/>
            <a:headEnd/>
            <a:tailEnd/>
          </a:ln>
        </p:spPr>
        <p:txBody>
          <a:bodyPr lIns="83613" tIns="41806" rIns="83613" bIns="41806">
            <a:normAutofit/>
          </a:bodyPr>
          <a:lstStyle/>
          <a:p>
            <a:pPr marL="0" indent="0" eaLnBrk="1" hangingPunct="1">
              <a:lnSpc>
                <a:spcPct val="80000"/>
              </a:lnSpc>
              <a:buNone/>
            </a:pPr>
            <a:r>
              <a:rPr lang="ja-JP" altLang="en-US" sz="2200" dirty="0" smtClean="0">
                <a:ea typeface="HG丸ｺﾞｼｯｸM-PRO" pitchFamily="50" charset="-128"/>
              </a:rPr>
              <a:t>・移送サービス</a:t>
            </a:r>
            <a:r>
              <a:rPr lang="ja-JP" altLang="en-US" sz="2200" dirty="0">
                <a:ea typeface="HG丸ｺﾞｼｯｸM-PRO" pitchFamily="50" charset="-128"/>
              </a:rPr>
              <a:t>事業</a:t>
            </a:r>
          </a:p>
          <a:p>
            <a:pPr marL="0" indent="0" eaLnBrk="1" hangingPunct="1">
              <a:lnSpc>
                <a:spcPct val="80000"/>
              </a:lnSpc>
              <a:buNone/>
            </a:pPr>
            <a:r>
              <a:rPr lang="ja-JP" altLang="en-US" sz="2200" dirty="0" smtClean="0">
                <a:ea typeface="HG丸ｺﾞｼｯｸM-PRO" pitchFamily="50" charset="-128"/>
              </a:rPr>
              <a:t>・ボランティアセンター</a:t>
            </a:r>
            <a:r>
              <a:rPr lang="ja-JP" altLang="en-US" sz="2200" dirty="0">
                <a:ea typeface="HG丸ｺﾞｼｯｸM-PRO" pitchFamily="50" charset="-128"/>
              </a:rPr>
              <a:t>事業</a:t>
            </a:r>
          </a:p>
          <a:p>
            <a:pPr eaLnBrk="1" hangingPunct="1">
              <a:lnSpc>
                <a:spcPct val="80000"/>
              </a:lnSpc>
              <a:buFontTx/>
              <a:buNone/>
            </a:pPr>
            <a:r>
              <a:rPr lang="ja-JP" altLang="en-US" sz="1600" dirty="0">
                <a:ea typeface="HG丸ｺﾞｼｯｸM-PRO" pitchFamily="50" charset="-128"/>
              </a:rPr>
              <a:t>　　（ボランティア相談・派遣調整）</a:t>
            </a:r>
          </a:p>
          <a:p>
            <a:pPr marL="0" indent="0" eaLnBrk="1" hangingPunct="1">
              <a:lnSpc>
                <a:spcPct val="80000"/>
              </a:lnSpc>
              <a:buNone/>
            </a:pPr>
            <a:r>
              <a:rPr lang="ja-JP" altLang="en-US" sz="2200" dirty="0" smtClean="0">
                <a:ea typeface="HG丸ｺﾞｼｯｸM-PRO" pitchFamily="50" charset="-128"/>
              </a:rPr>
              <a:t>・あんしん</a:t>
            </a:r>
            <a:r>
              <a:rPr lang="ja-JP" altLang="en-US" sz="2200" dirty="0">
                <a:ea typeface="HG丸ｺﾞｼｯｸM-PRO" pitchFamily="50" charset="-128"/>
              </a:rPr>
              <a:t>センター（権利擁護）事業</a:t>
            </a:r>
          </a:p>
          <a:p>
            <a:pPr marL="0" indent="0" eaLnBrk="1" hangingPunct="1">
              <a:lnSpc>
                <a:spcPct val="80000"/>
              </a:lnSpc>
              <a:buNone/>
            </a:pPr>
            <a:r>
              <a:rPr lang="ja-JP" altLang="en-US" sz="2200" dirty="0" smtClean="0">
                <a:ea typeface="HG丸ｺﾞｼｯｸM-PRO" pitchFamily="50" charset="-128"/>
              </a:rPr>
              <a:t>・生活</a:t>
            </a:r>
            <a:r>
              <a:rPr lang="ja-JP" altLang="en-US" sz="2200" dirty="0">
                <a:ea typeface="HG丸ｺﾞｼｯｸM-PRO" pitchFamily="50" charset="-128"/>
              </a:rPr>
              <a:t>福祉資金貸付事業</a:t>
            </a:r>
          </a:p>
          <a:p>
            <a:pPr marL="0" indent="0" eaLnBrk="1" hangingPunct="1">
              <a:lnSpc>
                <a:spcPct val="80000"/>
              </a:lnSpc>
              <a:buNone/>
            </a:pPr>
            <a:r>
              <a:rPr lang="ja-JP" altLang="en-US" sz="2200" dirty="0" smtClean="0">
                <a:ea typeface="HG丸ｺﾞｼｯｸM-PRO" pitchFamily="50" charset="-128"/>
              </a:rPr>
              <a:t>・総合</a:t>
            </a:r>
            <a:r>
              <a:rPr lang="ja-JP" altLang="en-US" sz="2200" dirty="0">
                <a:ea typeface="HG丸ｺﾞｼｯｸM-PRO" pitchFamily="50" charset="-128"/>
              </a:rPr>
              <a:t>支援資金貸付事業</a:t>
            </a:r>
          </a:p>
          <a:p>
            <a:pPr marL="0" indent="0" eaLnBrk="1" hangingPunct="1">
              <a:lnSpc>
                <a:spcPct val="80000"/>
              </a:lnSpc>
              <a:buNone/>
            </a:pPr>
            <a:r>
              <a:rPr lang="ja-JP" altLang="en-US" sz="2200" dirty="0" smtClean="0">
                <a:ea typeface="HG丸ｺﾞｼｯｸM-PRO" pitchFamily="50" charset="-128"/>
              </a:rPr>
              <a:t>・移動情報ｾﾝﾀｰ</a:t>
            </a:r>
            <a:r>
              <a:rPr lang="ja-JP" altLang="en-US" sz="1200" dirty="0" smtClean="0">
                <a:ea typeface="HG丸ｺﾞｼｯｸM-PRO" pitchFamily="50" charset="-128"/>
              </a:rPr>
              <a:t>（おでかけ</a:t>
            </a:r>
            <a:r>
              <a:rPr lang="en-US" altLang="ja-JP" sz="1200" dirty="0" smtClean="0">
                <a:ea typeface="HG丸ｺﾞｼｯｸM-PRO" pitchFamily="50" charset="-128"/>
              </a:rPr>
              <a:t>Go</a:t>
            </a:r>
            <a:r>
              <a:rPr lang="ja-JP" altLang="en-US" sz="1200" dirty="0" smtClean="0">
                <a:ea typeface="HG丸ｺﾞｼｯｸM-PRO" pitchFamily="50" charset="-128"/>
              </a:rPr>
              <a:t>！）</a:t>
            </a:r>
            <a:endParaRPr lang="ja-JP" altLang="en-US" sz="1200" dirty="0">
              <a:ea typeface="HG丸ｺﾞｼｯｸM-PRO" pitchFamily="50" charset="-128"/>
            </a:endParaRPr>
          </a:p>
          <a:p>
            <a:pPr marL="0" indent="0" eaLnBrk="1" hangingPunct="1">
              <a:lnSpc>
                <a:spcPct val="80000"/>
              </a:lnSpc>
              <a:buNone/>
            </a:pPr>
            <a:r>
              <a:rPr lang="ja-JP" altLang="en-US" sz="2200" dirty="0" smtClean="0">
                <a:ea typeface="HG丸ｺﾞｼｯｸM-PRO" pitchFamily="50" charset="-128"/>
              </a:rPr>
              <a:t>・福祉</a:t>
            </a:r>
            <a:r>
              <a:rPr lang="ja-JP" altLang="en-US" sz="2200" dirty="0">
                <a:ea typeface="HG丸ｺﾞｼｯｸM-PRO" pitchFamily="50" charset="-128"/>
              </a:rPr>
              <a:t>相談</a:t>
            </a:r>
          </a:p>
        </p:txBody>
      </p:sp>
      <p:sp>
        <p:nvSpPr>
          <p:cNvPr id="333828" name="Rectangle 4"/>
          <p:cNvSpPr>
            <a:spLocks noGrp="1" noChangeArrowheads="1"/>
          </p:cNvSpPr>
          <p:nvPr>
            <p:ph type="body" sz="half" idx="2"/>
          </p:nvPr>
        </p:nvSpPr>
        <p:spPr>
          <a:xfrm>
            <a:off x="3851920" y="3139026"/>
            <a:ext cx="4392488" cy="3026278"/>
          </a:xfrm>
          <a:solidFill>
            <a:srgbClr val="FFFF99">
              <a:alpha val="85881"/>
            </a:srgbClr>
          </a:solidFill>
          <a:ln w="57150" cap="flat">
            <a:solidFill>
              <a:srgbClr val="0000FF"/>
            </a:solidFill>
            <a:prstDash val="sysDot"/>
            <a:miter lim="800000"/>
            <a:headEnd/>
            <a:tailEnd/>
          </a:ln>
        </p:spPr>
        <p:txBody>
          <a:bodyPr lIns="83613" tIns="41806" rIns="83613" bIns="41806">
            <a:normAutofit fontScale="92500"/>
          </a:bodyPr>
          <a:lstStyle/>
          <a:p>
            <a:pPr marL="0" indent="0" eaLnBrk="1" hangingPunct="1">
              <a:lnSpc>
                <a:spcPct val="80000"/>
              </a:lnSpc>
              <a:buNone/>
            </a:pPr>
            <a:r>
              <a:rPr lang="ja-JP" altLang="en-US" sz="2200" dirty="0" smtClean="0">
                <a:ea typeface="HG丸ｺﾞｼｯｸM-PRO" pitchFamily="50" charset="-128"/>
              </a:rPr>
              <a:t>・地区社協</a:t>
            </a:r>
            <a:r>
              <a:rPr lang="ja-JP" altLang="en-US" sz="2200" dirty="0">
                <a:ea typeface="HG丸ｺﾞｼｯｸM-PRO" pitchFamily="50" charset="-128"/>
              </a:rPr>
              <a:t>への支援</a:t>
            </a:r>
          </a:p>
          <a:p>
            <a:pPr marL="0" indent="0">
              <a:lnSpc>
                <a:spcPct val="80000"/>
              </a:lnSpc>
              <a:buNone/>
            </a:pPr>
            <a:r>
              <a:rPr lang="ja-JP" altLang="en-US" sz="2200" dirty="0" smtClean="0">
                <a:ea typeface="HG丸ｺﾞｼｯｸM-PRO" pitchFamily="50" charset="-128"/>
              </a:rPr>
              <a:t>・障害児者支援事業</a:t>
            </a:r>
            <a:endParaRPr lang="en-US" altLang="ja-JP" sz="2200" dirty="0" smtClean="0">
              <a:ea typeface="HG丸ｺﾞｼｯｸM-PRO" pitchFamily="50" charset="-128"/>
            </a:endParaRPr>
          </a:p>
          <a:p>
            <a:pPr marL="0" indent="0">
              <a:lnSpc>
                <a:spcPct val="80000"/>
              </a:lnSpc>
              <a:buNone/>
            </a:pPr>
            <a:r>
              <a:rPr lang="ja-JP" altLang="en-US" sz="2200" dirty="0" smtClean="0">
                <a:ea typeface="HG丸ｺﾞｼｯｸM-PRO" pitchFamily="50" charset="-128"/>
              </a:rPr>
              <a:t>・</a:t>
            </a:r>
            <a:r>
              <a:rPr lang="ja-JP" altLang="en-US" sz="2200" dirty="0">
                <a:ea typeface="HG丸ｺﾞｼｯｸM-PRO" pitchFamily="50" charset="-128"/>
              </a:rPr>
              <a:t>みんなの助成金</a:t>
            </a:r>
            <a:endParaRPr lang="en-US" altLang="ja-JP" sz="2200" dirty="0">
              <a:ea typeface="HG丸ｺﾞｼｯｸM-PRO" pitchFamily="50" charset="-128"/>
            </a:endParaRPr>
          </a:p>
          <a:p>
            <a:pPr marL="0" indent="0">
              <a:lnSpc>
                <a:spcPct val="80000"/>
              </a:lnSpc>
              <a:buNone/>
            </a:pPr>
            <a:r>
              <a:rPr lang="ja-JP" altLang="en-US" sz="2200" dirty="0">
                <a:ea typeface="HG丸ｺﾞｼｯｸM-PRO" pitchFamily="50" charset="-128"/>
              </a:rPr>
              <a:t>・善意銀行</a:t>
            </a:r>
          </a:p>
          <a:p>
            <a:pPr marL="0" indent="0" eaLnBrk="1" hangingPunct="1">
              <a:lnSpc>
                <a:spcPct val="90000"/>
              </a:lnSpc>
              <a:buNone/>
            </a:pPr>
            <a:r>
              <a:rPr lang="ja-JP" altLang="en-US" sz="2200" dirty="0" smtClean="0">
                <a:ea typeface="HG丸ｺﾞｼｯｸM-PRO" pitchFamily="50" charset="-128"/>
              </a:rPr>
              <a:t>・福祉</a:t>
            </a:r>
            <a:r>
              <a:rPr lang="ja-JP" altLang="en-US" sz="2200" dirty="0">
                <a:ea typeface="HG丸ｺﾞｼｯｸM-PRO" pitchFamily="50" charset="-128"/>
              </a:rPr>
              <a:t>関係団体事務</a:t>
            </a:r>
            <a:r>
              <a:rPr lang="en-US" altLang="ja-JP" sz="1600" dirty="0">
                <a:ea typeface="HG丸ｺﾞｼｯｸM-PRO" pitchFamily="50" charset="-128"/>
              </a:rPr>
              <a:t>(</a:t>
            </a:r>
            <a:r>
              <a:rPr lang="ja-JP" altLang="en-US" sz="1600" dirty="0">
                <a:ea typeface="HG丸ｺﾞｼｯｸM-PRO" pitchFamily="50" charset="-128"/>
              </a:rPr>
              <a:t>日赤、保護司会、</a:t>
            </a:r>
          </a:p>
          <a:p>
            <a:pPr eaLnBrk="1" hangingPunct="1">
              <a:lnSpc>
                <a:spcPct val="90000"/>
              </a:lnSpc>
              <a:buFontTx/>
              <a:buNone/>
            </a:pPr>
            <a:r>
              <a:rPr lang="ja-JP" altLang="en-US" sz="1600" dirty="0">
                <a:ea typeface="HG丸ｺﾞｼｯｸM-PRO" pitchFamily="50" charset="-128"/>
              </a:rPr>
              <a:t>　　</a:t>
            </a:r>
            <a:r>
              <a:rPr lang="ja-JP" altLang="en-US" sz="1600" dirty="0" smtClean="0">
                <a:ea typeface="HG丸ｺﾞｼｯｸM-PRO" pitchFamily="50" charset="-128"/>
              </a:rPr>
              <a:t>　更生</a:t>
            </a:r>
            <a:r>
              <a:rPr lang="ja-JP" altLang="en-US" sz="1600" dirty="0">
                <a:ea typeface="HG丸ｺﾞｼｯｸM-PRO" pitchFamily="50" charset="-128"/>
              </a:rPr>
              <a:t>保護女性会、遺族会</a:t>
            </a:r>
            <a:r>
              <a:rPr lang="ja-JP" altLang="en-US" sz="1600" dirty="0" smtClean="0">
                <a:ea typeface="HG丸ｺﾞｼｯｸM-PRO" pitchFamily="50" charset="-128"/>
              </a:rPr>
              <a:t>、共同</a:t>
            </a:r>
            <a:r>
              <a:rPr lang="ja-JP" altLang="en-US" sz="1600" dirty="0">
                <a:ea typeface="HG丸ｺﾞｼｯｸM-PRO" pitchFamily="50" charset="-128"/>
              </a:rPr>
              <a:t>募金会）</a:t>
            </a:r>
          </a:p>
          <a:p>
            <a:pPr marL="0" indent="0" eaLnBrk="1" hangingPunct="1">
              <a:lnSpc>
                <a:spcPct val="80000"/>
              </a:lnSpc>
              <a:buNone/>
            </a:pPr>
            <a:r>
              <a:rPr lang="ja-JP" altLang="en-US" sz="2200" dirty="0" smtClean="0">
                <a:ea typeface="HG丸ｺﾞｼｯｸM-PRO" pitchFamily="50" charset="-128"/>
              </a:rPr>
              <a:t>・福祉</a:t>
            </a:r>
            <a:r>
              <a:rPr lang="ja-JP" altLang="en-US" sz="2200" dirty="0">
                <a:ea typeface="HG丸ｺﾞｼｯｸM-PRO" pitchFamily="50" charset="-128"/>
              </a:rPr>
              <a:t>保健活動拠点の</a:t>
            </a:r>
            <a:r>
              <a:rPr lang="ja-JP" altLang="en-US" sz="2200" dirty="0" smtClean="0">
                <a:ea typeface="HG丸ｺﾞｼｯｸM-PRO" pitchFamily="50" charset="-128"/>
              </a:rPr>
              <a:t>運営</a:t>
            </a:r>
            <a:endParaRPr lang="en-US" altLang="ja-JP" sz="2200" dirty="0" smtClean="0">
              <a:ea typeface="HG丸ｺﾞｼｯｸM-PRO" pitchFamily="50" charset="-128"/>
            </a:endParaRPr>
          </a:p>
          <a:p>
            <a:pPr marL="0" indent="0" eaLnBrk="1" hangingPunct="1">
              <a:lnSpc>
                <a:spcPct val="80000"/>
              </a:lnSpc>
              <a:buNone/>
            </a:pPr>
            <a:r>
              <a:rPr lang="ja-JP" altLang="en-US" sz="2200" dirty="0" smtClean="0">
                <a:ea typeface="HG丸ｺﾞｼｯｸM-PRO" pitchFamily="50" charset="-128"/>
              </a:rPr>
              <a:t>・みんなの居場所</a:t>
            </a:r>
            <a:endParaRPr lang="en-US" altLang="ja-JP" sz="2200" dirty="0" smtClean="0">
              <a:ea typeface="HG丸ｺﾞｼｯｸM-PRO" pitchFamily="50" charset="-128"/>
            </a:endParaRPr>
          </a:p>
          <a:p>
            <a:pPr marL="0" indent="0" eaLnBrk="1" hangingPunct="1">
              <a:lnSpc>
                <a:spcPct val="80000"/>
              </a:lnSpc>
              <a:buNone/>
            </a:pPr>
            <a:r>
              <a:rPr lang="ja-JP" altLang="en-US" dirty="0" smtClean="0">
                <a:ea typeface="HG丸ｺﾞｼｯｸM-PRO" pitchFamily="50" charset="-128"/>
              </a:rPr>
              <a:t>・災害ボランティアネットワーク</a:t>
            </a:r>
          </a:p>
        </p:txBody>
      </p:sp>
      <p:sp>
        <p:nvSpPr>
          <p:cNvPr id="13318" name="Rectangle 6"/>
          <p:cNvSpPr>
            <a:spLocks noChangeArrowheads="1"/>
          </p:cNvSpPr>
          <p:nvPr/>
        </p:nvSpPr>
        <p:spPr bwMode="auto">
          <a:xfrm>
            <a:off x="1547664" y="980728"/>
            <a:ext cx="2808312" cy="59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2794" rIns="82296" bIns="42794"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2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rPr>
              <a:t>個別支援的な事業</a:t>
            </a:r>
          </a:p>
        </p:txBody>
      </p:sp>
      <p:sp>
        <p:nvSpPr>
          <p:cNvPr id="13319" name="Rectangle 7"/>
          <p:cNvSpPr>
            <a:spLocks noChangeArrowheads="1"/>
          </p:cNvSpPr>
          <p:nvPr/>
        </p:nvSpPr>
        <p:spPr bwMode="auto">
          <a:xfrm>
            <a:off x="5508104" y="2733603"/>
            <a:ext cx="2664296" cy="4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2794" rIns="82296" bIns="42794"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2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rPr>
              <a:t>団体支援的な事業</a:t>
            </a:r>
          </a:p>
        </p:txBody>
      </p:sp>
      <p:sp>
        <p:nvSpPr>
          <p:cNvPr id="333832" name="Rectangle 8"/>
          <p:cNvSpPr>
            <a:spLocks noChangeArrowheads="1"/>
          </p:cNvSpPr>
          <p:nvPr/>
        </p:nvSpPr>
        <p:spPr bwMode="auto">
          <a:xfrm>
            <a:off x="304601" y="4797152"/>
            <a:ext cx="3386445" cy="1368152"/>
          </a:xfrm>
          <a:prstGeom prst="rect">
            <a:avLst/>
          </a:prstGeom>
          <a:solidFill>
            <a:srgbClr val="FF99CC">
              <a:alpha val="52940"/>
            </a:srgbClr>
          </a:solidFill>
          <a:ln w="57150">
            <a:solidFill>
              <a:srgbClr val="FF00FF"/>
            </a:solidFill>
            <a:prstDash val="sysDot"/>
            <a:miter lim="800000"/>
            <a:headEnd/>
            <a:tailEnd/>
          </a:ln>
        </p:spPr>
        <p:txBody>
          <a:bodyPr lIns="91413" tIns="45705" rIns="91413" bIns="45705"/>
          <a:lstStyle>
            <a:lvl1pPr marL="374650" indent="-374650"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marL="0" indent="0" eaLnBrk="1" hangingPunct="1">
              <a:lnSpc>
                <a:spcPct val="80000"/>
              </a:lnSpc>
              <a:buNone/>
            </a:pPr>
            <a:r>
              <a:rPr lang="ja-JP" altLang="en-US" sz="2200" dirty="0" smtClean="0">
                <a:ea typeface="HG丸ｺﾞｼｯｸM-PRO" pitchFamily="50" charset="-128"/>
              </a:rPr>
              <a:t>・ボランティア</a:t>
            </a:r>
            <a:r>
              <a:rPr lang="ja-JP" altLang="en-US" sz="2200" dirty="0">
                <a:ea typeface="HG丸ｺﾞｼｯｸM-PRO" pitchFamily="50" charset="-128"/>
              </a:rPr>
              <a:t>育成</a:t>
            </a:r>
          </a:p>
          <a:p>
            <a:pPr marL="0" indent="0" eaLnBrk="1" hangingPunct="1">
              <a:lnSpc>
                <a:spcPct val="80000"/>
              </a:lnSpc>
              <a:buNone/>
            </a:pPr>
            <a:r>
              <a:rPr lang="ja-JP" altLang="en-US" sz="2200" dirty="0" smtClean="0">
                <a:ea typeface="HG丸ｺﾞｼｯｸM-PRO" pitchFamily="50" charset="-128"/>
              </a:rPr>
              <a:t>・福祉</a:t>
            </a:r>
            <a:r>
              <a:rPr lang="ja-JP" altLang="en-US" sz="2200" dirty="0">
                <a:ea typeface="HG丸ｺﾞｼｯｸM-PRO" pitchFamily="50" charset="-128"/>
              </a:rPr>
              <a:t>教育</a:t>
            </a:r>
          </a:p>
          <a:p>
            <a:pPr marL="0" indent="0" eaLnBrk="1" hangingPunct="1">
              <a:lnSpc>
                <a:spcPct val="80000"/>
              </a:lnSpc>
              <a:buNone/>
            </a:pPr>
            <a:r>
              <a:rPr lang="ja-JP" altLang="en-US" sz="2200" dirty="0" smtClean="0">
                <a:ea typeface="HG丸ｺﾞｼｯｸM-PRO" pitchFamily="50" charset="-128"/>
              </a:rPr>
              <a:t>・広報紙</a:t>
            </a:r>
            <a:endParaRPr lang="ja-JP" altLang="en-US" sz="2200" dirty="0">
              <a:ea typeface="HG丸ｺﾞｼｯｸM-PRO" pitchFamily="50" charset="-128"/>
            </a:endParaRPr>
          </a:p>
          <a:p>
            <a:pPr marL="0" indent="0" eaLnBrk="1" hangingPunct="1">
              <a:lnSpc>
                <a:spcPct val="80000"/>
              </a:lnSpc>
              <a:buNone/>
            </a:pPr>
            <a:r>
              <a:rPr lang="ja-JP" altLang="en-US" sz="2200" dirty="0" smtClean="0">
                <a:ea typeface="HG丸ｺﾞｼｯｸM-PRO" pitchFamily="50" charset="-128"/>
              </a:rPr>
              <a:t>・ホームページ</a:t>
            </a:r>
            <a:endParaRPr lang="ja-JP" altLang="en-US" sz="2200" dirty="0">
              <a:ea typeface="富士ポップＰ" pitchFamily="50" charset="-128"/>
            </a:endParaRPr>
          </a:p>
        </p:txBody>
      </p:sp>
      <p:sp>
        <p:nvSpPr>
          <p:cNvPr id="13321" name="Rectangle 9"/>
          <p:cNvSpPr>
            <a:spLocks noChangeArrowheads="1"/>
          </p:cNvSpPr>
          <p:nvPr/>
        </p:nvSpPr>
        <p:spPr bwMode="auto">
          <a:xfrm>
            <a:off x="304601" y="4293096"/>
            <a:ext cx="3386445" cy="59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2794" rIns="82296" bIns="42794"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2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rPr>
              <a:t>広報・啓発事業</a:t>
            </a:r>
            <a:r>
              <a:rPr lang="ja-JP" altLang="en-US" sz="15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rPr>
              <a:t>（人材育成）</a:t>
            </a:r>
          </a:p>
        </p:txBody>
      </p:sp>
      <p:sp>
        <p:nvSpPr>
          <p:cNvPr id="11" name="Rectangle 7"/>
          <p:cNvSpPr>
            <a:spLocks noChangeArrowheads="1"/>
          </p:cNvSpPr>
          <p:nvPr/>
        </p:nvSpPr>
        <p:spPr bwMode="auto">
          <a:xfrm>
            <a:off x="5796136" y="1221435"/>
            <a:ext cx="2664296" cy="4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2794" rIns="82296" bIns="42794" anchor="ctr"/>
          <a:lstStyle>
            <a:lvl1pPr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200" b="1" dirty="0" smtClean="0">
                <a:solidFill>
                  <a:srgbClr val="660033"/>
                </a:solidFill>
                <a:latin typeface="Meiryo UI" panose="020B0604030504040204" pitchFamily="50" charset="-128"/>
                <a:ea typeface="Meiryo UI" panose="020B0604030504040204" pitchFamily="50" charset="-128"/>
                <a:cs typeface="Meiryo UI" panose="020B0604030504040204" pitchFamily="50" charset="-128"/>
              </a:rPr>
              <a:t>総合的地域福祉推進</a:t>
            </a:r>
            <a:r>
              <a:rPr lang="ja-JP" altLang="en-US" sz="1200" b="1" dirty="0" smtClean="0">
                <a:solidFill>
                  <a:srgbClr val="660033"/>
                </a:solidFill>
                <a:latin typeface="Meiryo UI" panose="020B0604030504040204" pitchFamily="50" charset="-128"/>
                <a:ea typeface="Meiryo UI" panose="020B0604030504040204" pitchFamily="50" charset="-128"/>
                <a:cs typeface="Meiryo UI" panose="020B0604030504040204" pitchFamily="50" charset="-128"/>
              </a:rPr>
              <a:t>ほか</a:t>
            </a:r>
            <a:endParaRPr lang="ja-JP" altLang="en-US" sz="1200" b="1" dirty="0">
              <a:solidFill>
                <a:srgbClr val="6600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8"/>
          <p:cNvSpPr>
            <a:spLocks noChangeArrowheads="1"/>
          </p:cNvSpPr>
          <p:nvPr/>
        </p:nvSpPr>
        <p:spPr bwMode="auto">
          <a:xfrm>
            <a:off x="5652121" y="1640458"/>
            <a:ext cx="3024336" cy="780430"/>
          </a:xfrm>
          <a:prstGeom prst="rect">
            <a:avLst/>
          </a:prstGeom>
          <a:solidFill>
            <a:srgbClr val="FF99CC">
              <a:alpha val="52940"/>
            </a:srgbClr>
          </a:solidFill>
          <a:ln w="57150">
            <a:solidFill>
              <a:srgbClr val="FF00FF"/>
            </a:solidFill>
            <a:prstDash val="sysDot"/>
            <a:miter lim="800000"/>
            <a:headEnd/>
            <a:tailEnd/>
          </a:ln>
        </p:spPr>
        <p:txBody>
          <a:bodyPr lIns="91413" tIns="45705" rIns="91413" bIns="45705"/>
          <a:lstStyle>
            <a:lvl1pPr marL="374650" indent="-374650" algn="l" defTabSz="1000125" eaLnBrk="0" hangingPunct="0">
              <a:spcBef>
                <a:spcPct val="20000"/>
              </a:spcBef>
              <a:buChar char="•"/>
              <a:defRPr kumimoji="1" sz="3500">
                <a:solidFill>
                  <a:schemeClr val="tx1"/>
                </a:solidFill>
                <a:latin typeface="Arial" pitchFamily="34" charset="0"/>
                <a:ea typeface="ＭＳ Ｐゴシック" pitchFamily="50" charset="-128"/>
              </a:defRPr>
            </a:lvl1pPr>
            <a:lvl2pPr marL="742950" indent="-285750" algn="l" defTabSz="1000125" eaLnBrk="0" hangingPunct="0">
              <a:spcBef>
                <a:spcPct val="20000"/>
              </a:spcBef>
              <a:buChar char="–"/>
              <a:defRPr kumimoji="1" sz="3100">
                <a:solidFill>
                  <a:schemeClr val="tx1"/>
                </a:solidFill>
                <a:latin typeface="Arial" pitchFamily="34" charset="0"/>
                <a:ea typeface="ＭＳ Ｐゴシック" pitchFamily="50" charset="-128"/>
              </a:defRPr>
            </a:lvl2pPr>
            <a:lvl3pPr marL="1143000" indent="-228600" algn="l" defTabSz="1000125"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4pPr>
            <a:lvl5pPr marL="2057400" indent="-228600" algn="l" defTabSz="1000125" eaLnBrk="0" hangingPunct="0">
              <a:spcBef>
                <a:spcPct val="20000"/>
              </a:spcBef>
              <a:buChar char="»"/>
              <a:defRPr kumimoji="1" sz="2200">
                <a:solidFill>
                  <a:schemeClr val="tx1"/>
                </a:solidFill>
                <a:latin typeface="Arial" pitchFamily="34" charset="0"/>
                <a:ea typeface="ＭＳ Ｐゴシック" pitchFamily="50" charset="-128"/>
              </a:defRPr>
            </a:lvl5pPr>
            <a:lvl6pPr marL="25146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6pPr>
            <a:lvl7pPr marL="29718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7pPr>
            <a:lvl8pPr marL="34290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8pPr>
            <a:lvl9pPr marL="3886200" indent="-228600" defTabSz="1000125" eaLnBrk="0" fontAlgn="base" hangingPunct="0">
              <a:spcBef>
                <a:spcPct val="20000"/>
              </a:spcBef>
              <a:spcAft>
                <a:spcPct val="0"/>
              </a:spcAft>
              <a:buChar char="»"/>
              <a:defRPr kumimoji="1" sz="2200">
                <a:solidFill>
                  <a:schemeClr val="tx1"/>
                </a:solidFill>
                <a:latin typeface="Arial" pitchFamily="34" charset="0"/>
                <a:ea typeface="ＭＳ Ｐゴシック" pitchFamily="50" charset="-128"/>
              </a:defRPr>
            </a:lvl9pPr>
          </a:lstStyle>
          <a:p>
            <a:pPr marL="0" indent="0" eaLnBrk="1" hangingPunct="1">
              <a:lnSpc>
                <a:spcPct val="80000"/>
              </a:lnSpc>
              <a:buNone/>
            </a:pPr>
            <a:r>
              <a:rPr lang="ja-JP" altLang="en-US" sz="2200" dirty="0" smtClean="0">
                <a:ea typeface="HG丸ｺﾞｼｯｸM-PRO" pitchFamily="50" charset="-128"/>
              </a:rPr>
              <a:t>・</a:t>
            </a:r>
            <a:r>
              <a:rPr lang="ja-JP" altLang="en-US" sz="2200" dirty="0" err="1" smtClean="0">
                <a:ea typeface="HG丸ｺﾞｼｯｸM-PRO" pitchFamily="50" charset="-128"/>
              </a:rPr>
              <a:t>ひっと</a:t>
            </a:r>
            <a:r>
              <a:rPr lang="ja-JP" altLang="en-US" sz="2200" dirty="0" smtClean="0">
                <a:ea typeface="HG丸ｺﾞｼｯｸM-PRO" pitchFamily="50" charset="-128"/>
              </a:rPr>
              <a:t>プラン</a:t>
            </a:r>
            <a:endParaRPr lang="en-US" altLang="ja-JP" sz="2200" dirty="0" smtClean="0">
              <a:ea typeface="HG丸ｺﾞｼｯｸM-PRO" pitchFamily="50" charset="-128"/>
            </a:endParaRPr>
          </a:p>
          <a:p>
            <a:pPr marL="0" indent="0" eaLnBrk="1" hangingPunct="1">
              <a:lnSpc>
                <a:spcPct val="80000"/>
              </a:lnSpc>
              <a:buNone/>
            </a:pPr>
            <a:r>
              <a:rPr lang="ja-JP" altLang="en-US" sz="2200" dirty="0" smtClean="0">
                <a:ea typeface="HG丸ｺﾞｼｯｸM-PRO" pitchFamily="50" charset="-128"/>
              </a:rPr>
              <a:t>・分科会活動</a:t>
            </a:r>
            <a:endParaRPr lang="ja-JP" altLang="en-US" sz="2200" dirty="0">
              <a:ea typeface="HG丸ｺﾞｼｯｸM-PRO" pitchFamily="50" charset="-128"/>
            </a:endParaRPr>
          </a:p>
        </p:txBody>
      </p:sp>
      <p:sp>
        <p:nvSpPr>
          <p:cNvPr id="13" name="テキスト ボックス 12"/>
          <p:cNvSpPr txBox="1"/>
          <p:nvPr/>
        </p:nvSpPr>
        <p:spPr>
          <a:xfrm>
            <a:off x="8206054" y="5733256"/>
            <a:ext cx="504056" cy="523220"/>
          </a:xfrm>
          <a:prstGeom prst="rect">
            <a:avLst/>
          </a:prstGeom>
          <a:noFill/>
        </p:spPr>
        <p:txBody>
          <a:bodyPr wrap="square" rtlCol="0">
            <a:spAutoFit/>
          </a:bodyPr>
          <a:lstStyle/>
          <a:p>
            <a:r>
              <a:rPr lang="ja-JP" altLang="en-US" sz="2800" dirty="0">
                <a:solidFill>
                  <a:schemeClr val="bg1"/>
                </a:solidFill>
                <a:latin typeface="+mj-ea"/>
                <a:ea typeface="+mj-ea"/>
              </a:rPr>
              <a:t>５</a:t>
            </a:r>
            <a:endParaRPr kumimoji="1" lang="ja-JP" altLang="en-US" sz="2800" dirty="0">
              <a:solidFill>
                <a:schemeClr val="bg1"/>
              </a:solidFill>
              <a:latin typeface="+mj-ea"/>
              <a:ea typeface="+mj-ea"/>
            </a:endParaRPr>
          </a:p>
        </p:txBody>
      </p:sp>
    </p:spTree>
    <p:custDataLst>
      <p:tags r:id="rId1"/>
    </p:custDataLst>
    <p:extLst>
      <p:ext uri="{BB962C8B-B14F-4D97-AF65-F5344CB8AC3E}">
        <p14:creationId xmlns:p14="http://schemas.microsoft.com/office/powerpoint/2010/main" val="402062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 calcmode="lin" valueType="num">
                                      <p:cBhvr additive="base">
                                        <p:cTn id="7" dur="1000" fill="hold"/>
                                        <p:tgtEl>
                                          <p:spTgt spid="33382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38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333827">
                                            <p:txEl>
                                              <p:pRg st="1" end="1"/>
                                            </p:txEl>
                                          </p:spTgt>
                                        </p:tgtEl>
                                        <p:attrNameLst>
                                          <p:attrName>style.visibility</p:attrName>
                                        </p:attrNameLst>
                                      </p:cBhvr>
                                      <p:to>
                                        <p:strVal val="visible"/>
                                      </p:to>
                                    </p:set>
                                    <p:anim calcmode="lin" valueType="num">
                                      <p:cBhvr additive="base">
                                        <p:cTn id="12" dur="1000" fill="hold"/>
                                        <p:tgtEl>
                                          <p:spTgt spid="333827">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33827">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3827">
                                            <p:txEl>
                                              <p:pRg st="2" end="2"/>
                                            </p:txEl>
                                          </p:spTgt>
                                        </p:tgtEl>
                                        <p:attrNameLst>
                                          <p:attrName>style.visibility</p:attrName>
                                        </p:attrNameLst>
                                      </p:cBhvr>
                                      <p:to>
                                        <p:strVal val="visible"/>
                                      </p:to>
                                    </p:set>
                                    <p:anim calcmode="lin" valueType="num">
                                      <p:cBhvr additive="base">
                                        <p:cTn id="16" dur="1000" fill="hold"/>
                                        <p:tgtEl>
                                          <p:spTgt spid="333827">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33827">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2" presetClass="entr" presetSubtype="4" fill="hold" nodeType="afterEffect">
                                  <p:stCondLst>
                                    <p:cond delay="0"/>
                                  </p:stCondLst>
                                  <p:childTnLst>
                                    <p:set>
                                      <p:cBhvr>
                                        <p:cTn id="20" dur="1" fill="hold">
                                          <p:stCondLst>
                                            <p:cond delay="0"/>
                                          </p:stCondLst>
                                        </p:cTn>
                                        <p:tgtEl>
                                          <p:spTgt spid="333827">
                                            <p:txEl>
                                              <p:pRg st="3" end="3"/>
                                            </p:txEl>
                                          </p:spTgt>
                                        </p:tgtEl>
                                        <p:attrNameLst>
                                          <p:attrName>style.visibility</p:attrName>
                                        </p:attrNameLst>
                                      </p:cBhvr>
                                      <p:to>
                                        <p:strVal val="visible"/>
                                      </p:to>
                                    </p:set>
                                    <p:anim calcmode="lin" valueType="num">
                                      <p:cBhvr additive="base">
                                        <p:cTn id="21" dur="1000" fill="hold"/>
                                        <p:tgtEl>
                                          <p:spTgt spid="333827">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33827">
                                            <p:txEl>
                                              <p:pRg st="3" end="3"/>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3000"/>
                            </p:stCondLst>
                            <p:childTnLst>
                              <p:par>
                                <p:cTn id="24" presetID="2" presetClass="entr" presetSubtype="4" fill="hold" nodeType="afterEffect">
                                  <p:stCondLst>
                                    <p:cond delay="0"/>
                                  </p:stCondLst>
                                  <p:childTnLst>
                                    <p:set>
                                      <p:cBhvr>
                                        <p:cTn id="25" dur="1" fill="hold">
                                          <p:stCondLst>
                                            <p:cond delay="0"/>
                                          </p:stCondLst>
                                        </p:cTn>
                                        <p:tgtEl>
                                          <p:spTgt spid="333827">
                                            <p:txEl>
                                              <p:pRg st="4" end="4"/>
                                            </p:txEl>
                                          </p:spTgt>
                                        </p:tgtEl>
                                        <p:attrNameLst>
                                          <p:attrName>style.visibility</p:attrName>
                                        </p:attrNameLst>
                                      </p:cBhvr>
                                      <p:to>
                                        <p:strVal val="visible"/>
                                      </p:to>
                                    </p:set>
                                    <p:anim calcmode="lin" valueType="num">
                                      <p:cBhvr additive="base">
                                        <p:cTn id="26" dur="1000" fill="hold"/>
                                        <p:tgtEl>
                                          <p:spTgt spid="333827">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33827">
                                            <p:txEl>
                                              <p:pRg st="4" end="4"/>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4000"/>
                            </p:stCondLst>
                            <p:childTnLst>
                              <p:par>
                                <p:cTn id="29" presetID="2" presetClass="entr" presetSubtype="4" fill="hold" nodeType="afterEffect">
                                  <p:stCondLst>
                                    <p:cond delay="0"/>
                                  </p:stCondLst>
                                  <p:childTnLst>
                                    <p:set>
                                      <p:cBhvr>
                                        <p:cTn id="30" dur="1" fill="hold">
                                          <p:stCondLst>
                                            <p:cond delay="0"/>
                                          </p:stCondLst>
                                        </p:cTn>
                                        <p:tgtEl>
                                          <p:spTgt spid="333827">
                                            <p:txEl>
                                              <p:pRg st="5" end="5"/>
                                            </p:txEl>
                                          </p:spTgt>
                                        </p:tgtEl>
                                        <p:attrNameLst>
                                          <p:attrName>style.visibility</p:attrName>
                                        </p:attrNameLst>
                                      </p:cBhvr>
                                      <p:to>
                                        <p:strVal val="visible"/>
                                      </p:to>
                                    </p:set>
                                    <p:anim calcmode="lin" valueType="num">
                                      <p:cBhvr additive="base">
                                        <p:cTn id="31" dur="1000" fill="hold"/>
                                        <p:tgtEl>
                                          <p:spTgt spid="333827">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33827">
                                            <p:txEl>
                                              <p:pRg st="5" end="5"/>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0"/>
                            </p:stCondLst>
                            <p:childTnLst>
                              <p:par>
                                <p:cTn id="34" presetID="2" presetClass="entr" presetSubtype="4" fill="hold" nodeType="afterEffect">
                                  <p:stCondLst>
                                    <p:cond delay="0"/>
                                  </p:stCondLst>
                                  <p:childTnLst>
                                    <p:set>
                                      <p:cBhvr>
                                        <p:cTn id="35" dur="1" fill="hold">
                                          <p:stCondLst>
                                            <p:cond delay="0"/>
                                          </p:stCondLst>
                                        </p:cTn>
                                        <p:tgtEl>
                                          <p:spTgt spid="333827">
                                            <p:txEl>
                                              <p:pRg st="6" end="6"/>
                                            </p:txEl>
                                          </p:spTgt>
                                        </p:tgtEl>
                                        <p:attrNameLst>
                                          <p:attrName>style.visibility</p:attrName>
                                        </p:attrNameLst>
                                      </p:cBhvr>
                                      <p:to>
                                        <p:strVal val="visible"/>
                                      </p:to>
                                    </p:set>
                                    <p:anim calcmode="lin" valueType="num">
                                      <p:cBhvr additive="base">
                                        <p:cTn id="36" dur="1000" fill="hold"/>
                                        <p:tgtEl>
                                          <p:spTgt spid="333827">
                                            <p:txEl>
                                              <p:pRg st="6" end="6"/>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33827">
                                            <p:txEl>
                                              <p:pRg st="6" end="6"/>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6000"/>
                            </p:stCondLst>
                            <p:childTnLst>
                              <p:par>
                                <p:cTn id="39" presetID="2" presetClass="entr" presetSubtype="4" fill="hold" nodeType="afterEffect">
                                  <p:stCondLst>
                                    <p:cond delay="0"/>
                                  </p:stCondLst>
                                  <p:childTnLst>
                                    <p:set>
                                      <p:cBhvr>
                                        <p:cTn id="40" dur="1" fill="hold">
                                          <p:stCondLst>
                                            <p:cond delay="0"/>
                                          </p:stCondLst>
                                        </p:cTn>
                                        <p:tgtEl>
                                          <p:spTgt spid="333827">
                                            <p:txEl>
                                              <p:pRg st="7" end="7"/>
                                            </p:txEl>
                                          </p:spTgt>
                                        </p:tgtEl>
                                        <p:attrNameLst>
                                          <p:attrName>style.visibility</p:attrName>
                                        </p:attrNameLst>
                                      </p:cBhvr>
                                      <p:to>
                                        <p:strVal val="visible"/>
                                      </p:to>
                                    </p:set>
                                    <p:anim calcmode="lin" valueType="num">
                                      <p:cBhvr additive="base">
                                        <p:cTn id="41" dur="1000" fill="hold"/>
                                        <p:tgtEl>
                                          <p:spTgt spid="333827">
                                            <p:txEl>
                                              <p:pRg st="7" end="7"/>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338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333828">
                                            <p:txEl>
                                              <p:pRg st="0" end="0"/>
                                            </p:txEl>
                                          </p:spTgt>
                                        </p:tgtEl>
                                      </p:cBhvr>
                                    </p:animEffect>
                                    <p:animScale>
                                      <p:cBhvr>
                                        <p:cTn id="47" dur="250" autoRev="1" fill="hold"/>
                                        <p:tgtEl>
                                          <p:spTgt spid="333828">
                                            <p:txEl>
                                              <p:pRg st="0" end="0"/>
                                            </p:txEl>
                                          </p:spTgt>
                                        </p:tgtEl>
                                      </p:cBhvr>
                                      <p:by x="105000" y="105000"/>
                                    </p:animScale>
                                  </p:childTnLst>
                                </p:cTn>
                              </p:par>
                            </p:childTnLst>
                          </p:cTn>
                        </p:par>
                        <p:par>
                          <p:cTn id="48" fill="hold" nodeType="afterGroup">
                            <p:stCondLst>
                              <p:cond delay="500"/>
                            </p:stCondLst>
                            <p:childTnLst>
                              <p:par>
                                <p:cTn id="49" presetID="2" presetClass="entr" presetSubtype="4" fill="hold" nodeType="afterEffect">
                                  <p:stCondLst>
                                    <p:cond delay="0"/>
                                  </p:stCondLst>
                                  <p:childTnLst>
                                    <p:set>
                                      <p:cBhvr>
                                        <p:cTn id="50" dur="1" fill="hold">
                                          <p:stCondLst>
                                            <p:cond delay="0"/>
                                          </p:stCondLst>
                                        </p:cTn>
                                        <p:tgtEl>
                                          <p:spTgt spid="333828">
                                            <p:txEl>
                                              <p:pRg st="1" end="1"/>
                                            </p:txEl>
                                          </p:spTgt>
                                        </p:tgtEl>
                                        <p:attrNameLst>
                                          <p:attrName>style.visibility</p:attrName>
                                        </p:attrNameLst>
                                      </p:cBhvr>
                                      <p:to>
                                        <p:strVal val="visible"/>
                                      </p:to>
                                    </p:set>
                                    <p:anim calcmode="lin" valueType="num">
                                      <p:cBhvr additive="base">
                                        <p:cTn id="51" dur="1000" fill="hold"/>
                                        <p:tgtEl>
                                          <p:spTgt spid="333828">
                                            <p:txEl>
                                              <p:pRg st="1" end="1"/>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33828">
                                            <p:txEl>
                                              <p:pRg st="1" end="1"/>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333828">
                                            <p:txEl>
                                              <p:pRg st="2" end="2"/>
                                            </p:txEl>
                                          </p:spTgt>
                                        </p:tgtEl>
                                        <p:attrNameLst>
                                          <p:attrName>style.visibility</p:attrName>
                                        </p:attrNameLst>
                                      </p:cBhvr>
                                      <p:to>
                                        <p:strVal val="visible"/>
                                      </p:to>
                                    </p:set>
                                    <p:anim calcmode="lin" valueType="num">
                                      <p:cBhvr additive="base">
                                        <p:cTn id="56" dur="1000" fill="hold"/>
                                        <p:tgtEl>
                                          <p:spTgt spid="333828">
                                            <p:txEl>
                                              <p:pRg st="2" end="2"/>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333828">
                                            <p:txEl>
                                              <p:pRg st="2" end="2"/>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500"/>
                            </p:stCondLst>
                            <p:childTnLst>
                              <p:par>
                                <p:cTn id="59" presetID="2" presetClass="entr" presetSubtype="4" fill="hold" nodeType="afterEffect">
                                  <p:stCondLst>
                                    <p:cond delay="0"/>
                                  </p:stCondLst>
                                  <p:childTnLst>
                                    <p:set>
                                      <p:cBhvr>
                                        <p:cTn id="60" dur="1" fill="hold">
                                          <p:stCondLst>
                                            <p:cond delay="0"/>
                                          </p:stCondLst>
                                        </p:cTn>
                                        <p:tgtEl>
                                          <p:spTgt spid="333828">
                                            <p:txEl>
                                              <p:pRg st="3" end="3"/>
                                            </p:txEl>
                                          </p:spTgt>
                                        </p:tgtEl>
                                        <p:attrNameLst>
                                          <p:attrName>style.visibility</p:attrName>
                                        </p:attrNameLst>
                                      </p:cBhvr>
                                      <p:to>
                                        <p:strVal val="visible"/>
                                      </p:to>
                                    </p:set>
                                    <p:anim calcmode="lin" valueType="num">
                                      <p:cBhvr additive="base">
                                        <p:cTn id="61" dur="1000" fill="hold"/>
                                        <p:tgtEl>
                                          <p:spTgt spid="333828">
                                            <p:txEl>
                                              <p:pRg st="3" end="3"/>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33828">
                                            <p:txEl>
                                              <p:pRg st="3" end="3"/>
                                            </p:txEl>
                                          </p:spTgt>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3500"/>
                            </p:stCondLst>
                            <p:childTnLst>
                              <p:par>
                                <p:cTn id="64" presetID="2" presetClass="entr" presetSubtype="4" fill="hold" nodeType="afterEffect">
                                  <p:stCondLst>
                                    <p:cond delay="0"/>
                                  </p:stCondLst>
                                  <p:childTnLst>
                                    <p:set>
                                      <p:cBhvr>
                                        <p:cTn id="65" dur="1" fill="hold">
                                          <p:stCondLst>
                                            <p:cond delay="0"/>
                                          </p:stCondLst>
                                        </p:cTn>
                                        <p:tgtEl>
                                          <p:spTgt spid="333828">
                                            <p:txEl>
                                              <p:pRg st="4" end="4"/>
                                            </p:txEl>
                                          </p:spTgt>
                                        </p:tgtEl>
                                        <p:attrNameLst>
                                          <p:attrName>style.visibility</p:attrName>
                                        </p:attrNameLst>
                                      </p:cBhvr>
                                      <p:to>
                                        <p:strVal val="visible"/>
                                      </p:to>
                                    </p:set>
                                    <p:anim calcmode="lin" valueType="num">
                                      <p:cBhvr additive="base">
                                        <p:cTn id="66" dur="1000" fill="hold"/>
                                        <p:tgtEl>
                                          <p:spTgt spid="333828">
                                            <p:txEl>
                                              <p:pRg st="4" end="4"/>
                                            </p:txEl>
                                          </p:spTgt>
                                        </p:tgtEl>
                                        <p:attrNameLst>
                                          <p:attrName>ppt_x</p:attrName>
                                        </p:attrNameLst>
                                      </p:cBhvr>
                                      <p:tavLst>
                                        <p:tav tm="0">
                                          <p:val>
                                            <p:strVal val="#ppt_x"/>
                                          </p:val>
                                        </p:tav>
                                        <p:tav tm="100000">
                                          <p:val>
                                            <p:strVal val="#ppt_x"/>
                                          </p:val>
                                        </p:tav>
                                      </p:tavLst>
                                    </p:anim>
                                    <p:anim calcmode="lin" valueType="num">
                                      <p:cBhvr additive="base">
                                        <p:cTn id="67" dur="1000" fill="hold"/>
                                        <p:tgtEl>
                                          <p:spTgt spid="333828">
                                            <p:txEl>
                                              <p:pRg st="4" end="4"/>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33828">
                                            <p:txEl>
                                              <p:pRg st="5" end="5"/>
                                            </p:txEl>
                                          </p:spTgt>
                                        </p:tgtEl>
                                        <p:attrNameLst>
                                          <p:attrName>style.visibility</p:attrName>
                                        </p:attrNameLst>
                                      </p:cBhvr>
                                      <p:to>
                                        <p:strVal val="visible"/>
                                      </p:to>
                                    </p:set>
                                    <p:anim calcmode="lin" valueType="num">
                                      <p:cBhvr additive="base">
                                        <p:cTn id="70" dur="1000" fill="hold"/>
                                        <p:tgtEl>
                                          <p:spTgt spid="333828">
                                            <p:txEl>
                                              <p:pRg st="5" end="5"/>
                                            </p:txEl>
                                          </p:spTgt>
                                        </p:tgtEl>
                                        <p:attrNameLst>
                                          <p:attrName>ppt_x</p:attrName>
                                        </p:attrNameLst>
                                      </p:cBhvr>
                                      <p:tavLst>
                                        <p:tav tm="0">
                                          <p:val>
                                            <p:strVal val="#ppt_x"/>
                                          </p:val>
                                        </p:tav>
                                        <p:tav tm="100000">
                                          <p:val>
                                            <p:strVal val="#ppt_x"/>
                                          </p:val>
                                        </p:tav>
                                      </p:tavLst>
                                    </p:anim>
                                    <p:anim calcmode="lin" valueType="num">
                                      <p:cBhvr additive="base">
                                        <p:cTn id="71" dur="1000" fill="hold"/>
                                        <p:tgtEl>
                                          <p:spTgt spid="333828">
                                            <p:txEl>
                                              <p:pRg st="5" end="5"/>
                                            </p:txEl>
                                          </p:spTgt>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4500"/>
                            </p:stCondLst>
                            <p:childTnLst>
                              <p:par>
                                <p:cTn id="73" presetID="2" presetClass="entr" presetSubtype="4" fill="hold" nodeType="afterEffect">
                                  <p:stCondLst>
                                    <p:cond delay="0"/>
                                  </p:stCondLst>
                                  <p:childTnLst>
                                    <p:set>
                                      <p:cBhvr>
                                        <p:cTn id="74" dur="1" fill="hold">
                                          <p:stCondLst>
                                            <p:cond delay="0"/>
                                          </p:stCondLst>
                                        </p:cTn>
                                        <p:tgtEl>
                                          <p:spTgt spid="333828">
                                            <p:txEl>
                                              <p:pRg st="6" end="6"/>
                                            </p:txEl>
                                          </p:spTgt>
                                        </p:tgtEl>
                                        <p:attrNameLst>
                                          <p:attrName>style.visibility</p:attrName>
                                        </p:attrNameLst>
                                      </p:cBhvr>
                                      <p:to>
                                        <p:strVal val="visible"/>
                                      </p:to>
                                    </p:set>
                                    <p:anim calcmode="lin" valueType="num">
                                      <p:cBhvr additive="base">
                                        <p:cTn id="75" dur="1000" fill="hold"/>
                                        <p:tgtEl>
                                          <p:spTgt spid="333828">
                                            <p:txEl>
                                              <p:pRg st="6" end="6"/>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33828">
                                            <p:txEl>
                                              <p:pRg st="6" end="6"/>
                                            </p:txEl>
                                          </p:spTgt>
                                        </p:tgtEl>
                                        <p:attrNameLst>
                                          <p:attrName>ppt_y</p:attrName>
                                        </p:attrNameLst>
                                      </p:cBhvr>
                                      <p:tavLst>
                                        <p:tav tm="0">
                                          <p:val>
                                            <p:strVal val="1+#ppt_h/2"/>
                                          </p:val>
                                        </p:tav>
                                        <p:tav tm="100000">
                                          <p:val>
                                            <p:strVal val="#ppt_y"/>
                                          </p:val>
                                        </p:tav>
                                      </p:tavLst>
                                    </p:anim>
                                  </p:childTnLst>
                                </p:cTn>
                              </p:par>
                            </p:childTnLst>
                          </p:cTn>
                        </p:par>
                        <p:par>
                          <p:cTn id="77" fill="hold">
                            <p:stCondLst>
                              <p:cond delay="5500"/>
                            </p:stCondLst>
                            <p:childTnLst>
                              <p:par>
                                <p:cTn id="78" presetID="2" presetClass="entr" presetSubtype="4" fill="hold" nodeType="afterEffect">
                                  <p:stCondLst>
                                    <p:cond delay="0"/>
                                  </p:stCondLst>
                                  <p:childTnLst>
                                    <p:set>
                                      <p:cBhvr>
                                        <p:cTn id="79" dur="1" fill="hold">
                                          <p:stCondLst>
                                            <p:cond delay="0"/>
                                          </p:stCondLst>
                                        </p:cTn>
                                        <p:tgtEl>
                                          <p:spTgt spid="333828">
                                            <p:txEl>
                                              <p:pRg st="7" end="7"/>
                                            </p:txEl>
                                          </p:spTgt>
                                        </p:tgtEl>
                                        <p:attrNameLst>
                                          <p:attrName>style.visibility</p:attrName>
                                        </p:attrNameLst>
                                      </p:cBhvr>
                                      <p:to>
                                        <p:strVal val="visible"/>
                                      </p:to>
                                    </p:set>
                                    <p:anim calcmode="lin" valueType="num">
                                      <p:cBhvr additive="base">
                                        <p:cTn id="80" dur="1000" fill="hold"/>
                                        <p:tgtEl>
                                          <p:spTgt spid="333828">
                                            <p:txEl>
                                              <p:pRg st="7" end="7"/>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333828">
                                            <p:txEl>
                                              <p:pRg st="7" end="7"/>
                                            </p:txEl>
                                          </p:spTgt>
                                        </p:tgtEl>
                                        <p:attrNameLst>
                                          <p:attrName>ppt_y</p:attrName>
                                        </p:attrNameLst>
                                      </p:cBhvr>
                                      <p:tavLst>
                                        <p:tav tm="0">
                                          <p:val>
                                            <p:strVal val="1+#ppt_h/2"/>
                                          </p:val>
                                        </p:tav>
                                        <p:tav tm="100000">
                                          <p:val>
                                            <p:strVal val="#ppt_y"/>
                                          </p:val>
                                        </p:tav>
                                      </p:tavLst>
                                    </p:anim>
                                  </p:childTnLst>
                                </p:cTn>
                              </p:par>
                            </p:childTnLst>
                          </p:cTn>
                        </p:par>
                        <p:par>
                          <p:cTn id="82" fill="hold">
                            <p:stCondLst>
                              <p:cond delay="6500"/>
                            </p:stCondLst>
                            <p:childTnLst>
                              <p:par>
                                <p:cTn id="83" presetID="2" presetClass="entr" presetSubtype="4" fill="hold" nodeType="afterEffect">
                                  <p:stCondLst>
                                    <p:cond delay="0"/>
                                  </p:stCondLst>
                                  <p:childTnLst>
                                    <p:set>
                                      <p:cBhvr>
                                        <p:cTn id="84" dur="1" fill="hold">
                                          <p:stCondLst>
                                            <p:cond delay="0"/>
                                          </p:stCondLst>
                                        </p:cTn>
                                        <p:tgtEl>
                                          <p:spTgt spid="333828">
                                            <p:txEl>
                                              <p:pRg st="8" end="8"/>
                                            </p:txEl>
                                          </p:spTgt>
                                        </p:tgtEl>
                                        <p:attrNameLst>
                                          <p:attrName>style.visibility</p:attrName>
                                        </p:attrNameLst>
                                      </p:cBhvr>
                                      <p:to>
                                        <p:strVal val="visible"/>
                                      </p:to>
                                    </p:set>
                                    <p:anim calcmode="lin" valueType="num">
                                      <p:cBhvr additive="base">
                                        <p:cTn id="85" dur="1000" fill="hold"/>
                                        <p:tgtEl>
                                          <p:spTgt spid="333828">
                                            <p:txEl>
                                              <p:pRg st="8" end="8"/>
                                            </p:txEl>
                                          </p:spTgt>
                                        </p:tgtEl>
                                        <p:attrNameLst>
                                          <p:attrName>ppt_x</p:attrName>
                                        </p:attrNameLst>
                                      </p:cBhvr>
                                      <p:tavLst>
                                        <p:tav tm="0">
                                          <p:val>
                                            <p:strVal val="#ppt_x"/>
                                          </p:val>
                                        </p:tav>
                                        <p:tav tm="100000">
                                          <p:val>
                                            <p:strVal val="#ppt_x"/>
                                          </p:val>
                                        </p:tav>
                                      </p:tavLst>
                                    </p:anim>
                                    <p:anim calcmode="lin" valueType="num">
                                      <p:cBhvr additive="base">
                                        <p:cTn id="86" dur="1000" fill="hold"/>
                                        <p:tgtEl>
                                          <p:spTgt spid="33382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33832">
                                            <p:txEl>
                                              <p:pRg st="0" end="0"/>
                                            </p:txEl>
                                          </p:spTgt>
                                        </p:tgtEl>
                                        <p:attrNameLst>
                                          <p:attrName>style.visibility</p:attrName>
                                        </p:attrNameLst>
                                      </p:cBhvr>
                                      <p:to>
                                        <p:strVal val="visible"/>
                                      </p:to>
                                    </p:set>
                                    <p:anim calcmode="lin" valueType="num">
                                      <p:cBhvr additive="base">
                                        <p:cTn id="91" dur="1000" fill="hold"/>
                                        <p:tgtEl>
                                          <p:spTgt spid="333832">
                                            <p:txEl>
                                              <p:pRg st="0" end="0"/>
                                            </p:txEl>
                                          </p:spTgt>
                                        </p:tgtEl>
                                        <p:attrNameLst>
                                          <p:attrName>ppt_x</p:attrName>
                                        </p:attrNameLst>
                                      </p:cBhvr>
                                      <p:tavLst>
                                        <p:tav tm="0">
                                          <p:val>
                                            <p:strVal val="#ppt_x"/>
                                          </p:val>
                                        </p:tav>
                                        <p:tav tm="100000">
                                          <p:val>
                                            <p:strVal val="#ppt_x"/>
                                          </p:val>
                                        </p:tav>
                                      </p:tavLst>
                                    </p:anim>
                                    <p:anim calcmode="lin" valueType="num">
                                      <p:cBhvr additive="base">
                                        <p:cTn id="92" dur="1000" fill="hold"/>
                                        <p:tgtEl>
                                          <p:spTgt spid="333832">
                                            <p:txEl>
                                              <p:pRg st="0" end="0"/>
                                            </p:txEl>
                                          </p:spTgt>
                                        </p:tgtEl>
                                        <p:attrNameLst>
                                          <p:attrName>ppt_y</p:attrName>
                                        </p:attrNameLst>
                                      </p:cBhvr>
                                      <p:tavLst>
                                        <p:tav tm="0">
                                          <p:val>
                                            <p:strVal val="1+#ppt_h/2"/>
                                          </p:val>
                                        </p:tav>
                                        <p:tav tm="100000">
                                          <p:val>
                                            <p:strVal val="#ppt_y"/>
                                          </p:val>
                                        </p:tav>
                                      </p:tavLst>
                                    </p:anim>
                                  </p:childTnLst>
                                </p:cTn>
                              </p:par>
                            </p:childTnLst>
                          </p:cTn>
                        </p:par>
                        <p:par>
                          <p:cTn id="93" fill="hold" nodeType="afterGroup">
                            <p:stCondLst>
                              <p:cond delay="1000"/>
                            </p:stCondLst>
                            <p:childTnLst>
                              <p:par>
                                <p:cTn id="94" presetID="2" presetClass="entr" presetSubtype="4" fill="hold" nodeType="afterEffect">
                                  <p:stCondLst>
                                    <p:cond delay="0"/>
                                  </p:stCondLst>
                                  <p:childTnLst>
                                    <p:set>
                                      <p:cBhvr>
                                        <p:cTn id="95" dur="1" fill="hold">
                                          <p:stCondLst>
                                            <p:cond delay="0"/>
                                          </p:stCondLst>
                                        </p:cTn>
                                        <p:tgtEl>
                                          <p:spTgt spid="333832">
                                            <p:txEl>
                                              <p:pRg st="1" end="1"/>
                                            </p:txEl>
                                          </p:spTgt>
                                        </p:tgtEl>
                                        <p:attrNameLst>
                                          <p:attrName>style.visibility</p:attrName>
                                        </p:attrNameLst>
                                      </p:cBhvr>
                                      <p:to>
                                        <p:strVal val="visible"/>
                                      </p:to>
                                    </p:set>
                                    <p:anim calcmode="lin" valueType="num">
                                      <p:cBhvr additive="base">
                                        <p:cTn id="96" dur="1000" fill="hold"/>
                                        <p:tgtEl>
                                          <p:spTgt spid="333832">
                                            <p:txEl>
                                              <p:pRg st="1" end="1"/>
                                            </p:txEl>
                                          </p:spTgt>
                                        </p:tgtEl>
                                        <p:attrNameLst>
                                          <p:attrName>ppt_x</p:attrName>
                                        </p:attrNameLst>
                                      </p:cBhvr>
                                      <p:tavLst>
                                        <p:tav tm="0">
                                          <p:val>
                                            <p:strVal val="#ppt_x"/>
                                          </p:val>
                                        </p:tav>
                                        <p:tav tm="100000">
                                          <p:val>
                                            <p:strVal val="#ppt_x"/>
                                          </p:val>
                                        </p:tav>
                                      </p:tavLst>
                                    </p:anim>
                                    <p:anim calcmode="lin" valueType="num">
                                      <p:cBhvr additive="base">
                                        <p:cTn id="97" dur="1000" fill="hold"/>
                                        <p:tgtEl>
                                          <p:spTgt spid="333832">
                                            <p:txEl>
                                              <p:pRg st="1" end="1"/>
                                            </p:txEl>
                                          </p:spTgt>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2000"/>
                            </p:stCondLst>
                            <p:childTnLst>
                              <p:par>
                                <p:cTn id="99" presetID="2" presetClass="entr" presetSubtype="4" fill="hold" nodeType="afterEffect">
                                  <p:stCondLst>
                                    <p:cond delay="0"/>
                                  </p:stCondLst>
                                  <p:childTnLst>
                                    <p:set>
                                      <p:cBhvr>
                                        <p:cTn id="100" dur="1" fill="hold">
                                          <p:stCondLst>
                                            <p:cond delay="0"/>
                                          </p:stCondLst>
                                        </p:cTn>
                                        <p:tgtEl>
                                          <p:spTgt spid="333832">
                                            <p:txEl>
                                              <p:pRg st="2" end="2"/>
                                            </p:txEl>
                                          </p:spTgt>
                                        </p:tgtEl>
                                        <p:attrNameLst>
                                          <p:attrName>style.visibility</p:attrName>
                                        </p:attrNameLst>
                                      </p:cBhvr>
                                      <p:to>
                                        <p:strVal val="visible"/>
                                      </p:to>
                                    </p:set>
                                    <p:anim calcmode="lin" valueType="num">
                                      <p:cBhvr additive="base">
                                        <p:cTn id="101" dur="1000" fill="hold"/>
                                        <p:tgtEl>
                                          <p:spTgt spid="333832">
                                            <p:txEl>
                                              <p:pRg st="2" end="2"/>
                                            </p:txEl>
                                          </p:spTgt>
                                        </p:tgtEl>
                                        <p:attrNameLst>
                                          <p:attrName>ppt_x</p:attrName>
                                        </p:attrNameLst>
                                      </p:cBhvr>
                                      <p:tavLst>
                                        <p:tav tm="0">
                                          <p:val>
                                            <p:strVal val="#ppt_x"/>
                                          </p:val>
                                        </p:tav>
                                        <p:tav tm="100000">
                                          <p:val>
                                            <p:strVal val="#ppt_x"/>
                                          </p:val>
                                        </p:tav>
                                      </p:tavLst>
                                    </p:anim>
                                    <p:anim calcmode="lin" valueType="num">
                                      <p:cBhvr additive="base">
                                        <p:cTn id="102" dur="1000" fill="hold"/>
                                        <p:tgtEl>
                                          <p:spTgt spid="333832">
                                            <p:txEl>
                                              <p:pRg st="2" end="2"/>
                                            </p:txEl>
                                          </p:spTgt>
                                        </p:tgtEl>
                                        <p:attrNameLst>
                                          <p:attrName>ppt_y</p:attrName>
                                        </p:attrNameLst>
                                      </p:cBhvr>
                                      <p:tavLst>
                                        <p:tav tm="0">
                                          <p:val>
                                            <p:strVal val="1+#ppt_h/2"/>
                                          </p:val>
                                        </p:tav>
                                        <p:tav tm="100000">
                                          <p:val>
                                            <p:strVal val="#ppt_y"/>
                                          </p:val>
                                        </p:tav>
                                      </p:tavLst>
                                    </p:anim>
                                  </p:childTnLst>
                                </p:cTn>
                              </p:par>
                            </p:childTnLst>
                          </p:cTn>
                        </p:par>
                        <p:par>
                          <p:cTn id="103" fill="hold" nodeType="afterGroup">
                            <p:stCondLst>
                              <p:cond delay="3000"/>
                            </p:stCondLst>
                            <p:childTnLst>
                              <p:par>
                                <p:cTn id="104" presetID="2" presetClass="entr" presetSubtype="4" fill="hold" nodeType="afterEffect">
                                  <p:stCondLst>
                                    <p:cond delay="0"/>
                                  </p:stCondLst>
                                  <p:childTnLst>
                                    <p:set>
                                      <p:cBhvr>
                                        <p:cTn id="105" dur="1" fill="hold">
                                          <p:stCondLst>
                                            <p:cond delay="0"/>
                                          </p:stCondLst>
                                        </p:cTn>
                                        <p:tgtEl>
                                          <p:spTgt spid="333832">
                                            <p:txEl>
                                              <p:pRg st="3" end="3"/>
                                            </p:txEl>
                                          </p:spTgt>
                                        </p:tgtEl>
                                        <p:attrNameLst>
                                          <p:attrName>style.visibility</p:attrName>
                                        </p:attrNameLst>
                                      </p:cBhvr>
                                      <p:to>
                                        <p:strVal val="visible"/>
                                      </p:to>
                                    </p:set>
                                    <p:anim calcmode="lin" valueType="num">
                                      <p:cBhvr additive="base">
                                        <p:cTn id="106" dur="1000" fill="hold"/>
                                        <p:tgtEl>
                                          <p:spTgt spid="333832">
                                            <p:txEl>
                                              <p:pRg st="3" end="3"/>
                                            </p:txEl>
                                          </p:spTgt>
                                        </p:tgtEl>
                                        <p:attrNameLst>
                                          <p:attrName>ppt_x</p:attrName>
                                        </p:attrNameLst>
                                      </p:cBhvr>
                                      <p:tavLst>
                                        <p:tav tm="0">
                                          <p:val>
                                            <p:strVal val="#ppt_x"/>
                                          </p:val>
                                        </p:tav>
                                        <p:tav tm="100000">
                                          <p:val>
                                            <p:strVal val="#ppt_x"/>
                                          </p:val>
                                        </p:tav>
                                      </p:tavLst>
                                    </p:anim>
                                    <p:anim calcmode="lin" valueType="num">
                                      <p:cBhvr additive="base">
                                        <p:cTn id="107" dur="1000" fill="hold"/>
                                        <p:tgtEl>
                                          <p:spTgt spid="3338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2">
                                            <p:txEl>
                                              <p:pRg st="0" end="0"/>
                                            </p:txEl>
                                          </p:spTgt>
                                        </p:tgtEl>
                                        <p:attrNameLst>
                                          <p:attrName>style.visibility</p:attrName>
                                        </p:attrNameLst>
                                      </p:cBhvr>
                                      <p:to>
                                        <p:strVal val="visible"/>
                                      </p:to>
                                    </p:set>
                                    <p:anim calcmode="lin" valueType="num">
                                      <p:cBhvr additive="base">
                                        <p:cTn id="11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3"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2">
                                            <p:txEl>
                                              <p:pRg st="1" end="1"/>
                                            </p:txEl>
                                          </p:spTgt>
                                        </p:tgtEl>
                                        <p:attrNameLst>
                                          <p:attrName>style.visibility</p:attrName>
                                        </p:attrNameLst>
                                      </p:cBhvr>
                                      <p:to>
                                        <p:strVal val="visible"/>
                                      </p:to>
                                    </p:set>
                                    <p:anim calcmode="lin" valueType="num">
                                      <p:cBhvr additive="base">
                                        <p:cTn id="1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7467600" cy="652934"/>
          </a:xfrm>
        </p:spPr>
        <p:txBody>
          <a:bodyPr>
            <a:normAutofit fontScale="90000"/>
          </a:bodyPr>
          <a:lstStyle/>
          <a:p>
            <a:r>
              <a:rPr kumimoji="1" lang="ja-JP" altLang="en-US" sz="4000" dirty="0" smtClean="0">
                <a:solidFill>
                  <a:srgbClr val="006600"/>
                </a:solidFill>
                <a:latin typeface="HGP創英ﾌﾟﾚｾﾞﾝｽEB" pitchFamily="18" charset="-128"/>
                <a:ea typeface="HGP創英ﾌﾟﾚｾﾞﾝｽEB" pitchFamily="18" charset="-128"/>
              </a:rPr>
              <a:t>港北区社協</a:t>
            </a:r>
            <a:r>
              <a:rPr lang="ja-JP" altLang="en-US" sz="4000" dirty="0" smtClean="0">
                <a:solidFill>
                  <a:srgbClr val="006600"/>
                </a:solidFill>
                <a:latin typeface="HGP創英ﾌﾟﾚｾﾞﾝｽEB" pitchFamily="18" charset="-128"/>
                <a:ea typeface="HGP創英ﾌﾟﾚｾﾞﾝｽEB" pitchFamily="18" charset="-128"/>
              </a:rPr>
              <a:t>の</a:t>
            </a:r>
            <a:r>
              <a:rPr lang="ja-JP" altLang="en-US" sz="4000" dirty="0">
                <a:solidFill>
                  <a:srgbClr val="006600"/>
                </a:solidFill>
                <a:latin typeface="HGP創英ﾌﾟﾚｾﾞﾝｽEB" pitchFamily="18" charset="-128"/>
                <a:ea typeface="HGP創英ﾌﾟﾚｾﾞﾝｽEB" pitchFamily="18" charset="-128"/>
              </a:rPr>
              <a:t>組織</a:t>
            </a:r>
            <a:r>
              <a:rPr lang="ja-JP" altLang="en-US" sz="4000" dirty="0" smtClean="0">
                <a:solidFill>
                  <a:srgbClr val="006600"/>
                </a:solidFill>
                <a:latin typeface="HGP創英ﾌﾟﾚｾﾞﾝｽEB" pitchFamily="18" charset="-128"/>
                <a:ea typeface="HGP創英ﾌﾟﾚｾﾞﾝｽEB" pitchFamily="18" charset="-128"/>
              </a:rPr>
              <a:t>構成①</a:t>
            </a:r>
            <a:endParaRPr kumimoji="1" lang="ja-JP" altLang="en-US" sz="4000" dirty="0">
              <a:solidFill>
                <a:srgbClr val="006600"/>
              </a:solidFill>
              <a:latin typeface="HGP創英ﾌﾟﾚｾﾞﾝｽEB" pitchFamily="18" charset="-128"/>
              <a:ea typeface="HGP創英ﾌﾟﾚｾﾞﾝｽEB" pitchFamily="18" charset="-128"/>
            </a:endParaRPr>
          </a:p>
        </p:txBody>
      </p:sp>
      <p:graphicFrame>
        <p:nvGraphicFramePr>
          <p:cNvPr id="4" name="コンテンツ プレースホルダ 3"/>
          <p:cNvGraphicFramePr>
            <a:graphicFrameLocks noGrp="1"/>
          </p:cNvGraphicFramePr>
          <p:nvPr>
            <p:ph sz="quarter" idx="1"/>
            <p:extLst>
              <p:ext uri="{D42A27DB-BD31-4B8C-83A1-F6EECF244321}">
                <p14:modId xmlns:p14="http://schemas.microsoft.com/office/powerpoint/2010/main" val="1600862753"/>
              </p:ext>
            </p:extLst>
          </p:nvPr>
        </p:nvGraphicFramePr>
        <p:xfrm>
          <a:off x="614935" y="2564904"/>
          <a:ext cx="7313241" cy="4023360"/>
        </p:xfrm>
        <a:graphic>
          <a:graphicData uri="http://schemas.openxmlformats.org/drawingml/2006/table">
            <a:tbl>
              <a:tblPr firstRow="1" lastRow="1" bandRow="1">
                <a:tableStyleId>{BDBED569-4797-4DF1-A0F4-6AAB3CD982D8}</a:tableStyleId>
              </a:tblPr>
              <a:tblGrid>
                <a:gridCol w="1579701"/>
                <a:gridCol w="4690218"/>
                <a:gridCol w="1043322"/>
              </a:tblGrid>
              <a:tr h="299490">
                <a:tc>
                  <a:txBody>
                    <a:bodyPr/>
                    <a:lstStyle/>
                    <a:p>
                      <a:pPr algn="ctr"/>
                      <a:r>
                        <a:rPr kumimoji="1" lang="ja-JP" altLang="en-US" dirty="0" smtClean="0"/>
                        <a:t>会員種別</a:t>
                      </a:r>
                      <a:endParaRPr kumimoji="1" lang="ja-JP" altLang="en-US" dirty="0"/>
                    </a:p>
                  </a:txBody>
                  <a:tcPr marL="47397" marR="47397"/>
                </a:tc>
                <a:tc>
                  <a:txBody>
                    <a:bodyPr/>
                    <a:lstStyle/>
                    <a:p>
                      <a:pPr algn="ctr"/>
                      <a:r>
                        <a:rPr kumimoji="1" lang="ja-JP" altLang="en-US" dirty="0" smtClean="0"/>
                        <a:t>種類</a:t>
                      </a:r>
                      <a:endParaRPr kumimoji="1" lang="ja-JP" altLang="en-US" dirty="0"/>
                    </a:p>
                  </a:txBody>
                  <a:tcPr marL="47397" marR="47397"/>
                </a:tc>
                <a:tc>
                  <a:txBody>
                    <a:bodyPr/>
                    <a:lstStyle/>
                    <a:p>
                      <a:pPr algn="ctr"/>
                      <a:r>
                        <a:rPr kumimoji="1" lang="ja-JP" altLang="en-US" dirty="0" smtClean="0"/>
                        <a:t>団体数</a:t>
                      </a:r>
                      <a:endParaRPr kumimoji="1" lang="ja-JP" altLang="en-US" dirty="0"/>
                    </a:p>
                  </a:txBody>
                  <a:tcPr marL="47397" marR="47397"/>
                </a:tc>
              </a:tr>
              <a:tr h="359388">
                <a:tc>
                  <a:txBody>
                    <a:bodyPr/>
                    <a:lstStyle/>
                    <a:p>
                      <a:pPr algn="ctr">
                        <a:spcAft>
                          <a:spcPts val="0"/>
                        </a:spcAft>
                      </a:pPr>
                      <a:r>
                        <a:rPr lang="ja-JP" altLang="en-US" sz="2400" kern="0" dirty="0" smtClean="0"/>
                        <a:t>第１種</a:t>
                      </a:r>
                      <a:endParaRPr lang="ja-JP" sz="2400" b="0" kern="100" dirty="0">
                        <a:latin typeface="+mn-ea"/>
                        <a:ea typeface="+mn-ea"/>
                        <a:cs typeface="Times New Roman"/>
                      </a:endParaRPr>
                    </a:p>
                  </a:txBody>
                  <a:tcPr marL="32585" marR="32585" marT="0" marB="0" anchor="ctr"/>
                </a:tc>
                <a:tc>
                  <a:txBody>
                    <a:bodyPr/>
                    <a:lstStyle/>
                    <a:p>
                      <a:pPr algn="just">
                        <a:spcAft>
                          <a:spcPts val="0"/>
                        </a:spcAft>
                      </a:pPr>
                      <a:r>
                        <a:rPr lang="ja-JP" altLang="en-US" sz="2400" kern="100" dirty="0" smtClean="0"/>
                        <a:t>公私社会福祉事業 施設及び団体</a:t>
                      </a:r>
                      <a:endParaRPr lang="ja-JP" sz="2400" b="0" kern="100" dirty="0">
                        <a:latin typeface="+mn-ea"/>
                        <a:ea typeface="+mn-ea"/>
                        <a:cs typeface="Times New Roman"/>
                      </a:endParaRPr>
                    </a:p>
                  </a:txBody>
                  <a:tcPr marL="32585" marR="32585" marT="0" marB="0" anchor="ctr"/>
                </a:tc>
                <a:tc>
                  <a:txBody>
                    <a:bodyPr/>
                    <a:lstStyle/>
                    <a:p>
                      <a:pPr algn="r">
                        <a:spcAft>
                          <a:spcPts val="0"/>
                        </a:spcAft>
                      </a:pPr>
                      <a:r>
                        <a:rPr lang="en-US" altLang="ja-JP" sz="2400" kern="100" dirty="0" smtClean="0"/>
                        <a:t>53</a:t>
                      </a:r>
                      <a:endParaRPr lang="ja-JP" sz="2400" b="0" kern="100" dirty="0">
                        <a:latin typeface="+mn-ea"/>
                        <a:ea typeface="+mn-ea"/>
                        <a:cs typeface="Times New Roman"/>
                      </a:endParaRPr>
                    </a:p>
                  </a:txBody>
                  <a:tcPr marL="32585" marR="32585" marT="0" marB="0" anchor="ctr"/>
                </a:tc>
              </a:tr>
              <a:tr h="239592">
                <a:tc>
                  <a:txBody>
                    <a:bodyPr/>
                    <a:lstStyle/>
                    <a:p>
                      <a:pPr algn="ctr">
                        <a:spcAft>
                          <a:spcPts val="0"/>
                        </a:spcAft>
                      </a:pPr>
                      <a:r>
                        <a:rPr lang="ja-JP" altLang="en-US" sz="2400" b="0" kern="0" dirty="0" smtClean="0"/>
                        <a:t>第２種</a:t>
                      </a:r>
                      <a:endParaRPr lang="ja-JP" sz="2400" b="0" kern="100" dirty="0">
                        <a:latin typeface="+mn-ea"/>
                        <a:ea typeface="+mn-ea"/>
                        <a:cs typeface="Times New Roman"/>
                      </a:endParaRPr>
                    </a:p>
                  </a:txBody>
                  <a:tcPr marL="32585" marR="32585" marT="0" marB="0" anchor="ctr"/>
                </a:tc>
                <a:tc>
                  <a:txBody>
                    <a:bodyPr/>
                    <a:lstStyle/>
                    <a:p>
                      <a:pPr algn="just">
                        <a:spcAft>
                          <a:spcPts val="0"/>
                        </a:spcAft>
                      </a:pPr>
                      <a:r>
                        <a:rPr lang="ja-JP" altLang="en-US" sz="2400" b="0" kern="100" dirty="0" smtClean="0"/>
                        <a:t>民生委員・児童委員</a:t>
                      </a:r>
                      <a:endParaRPr lang="ja-JP" sz="2400" b="0" kern="100" dirty="0">
                        <a:latin typeface="+mn-ea"/>
                        <a:ea typeface="+mn-ea"/>
                        <a:cs typeface="Times New Roman"/>
                      </a:endParaRPr>
                    </a:p>
                  </a:txBody>
                  <a:tcPr marL="32585" marR="32585" marT="0" marB="0" anchor="ctr"/>
                </a:tc>
                <a:tc>
                  <a:txBody>
                    <a:bodyPr/>
                    <a:lstStyle/>
                    <a:p>
                      <a:pPr algn="r">
                        <a:spcAft>
                          <a:spcPts val="0"/>
                        </a:spcAft>
                      </a:pPr>
                      <a:r>
                        <a:rPr lang="en-US" altLang="ja-JP" sz="2400" b="0" kern="100" dirty="0" smtClean="0"/>
                        <a:t>21</a:t>
                      </a:r>
                      <a:endParaRPr lang="ja-JP" sz="2400" b="0" kern="100" dirty="0">
                        <a:latin typeface="+mn-ea"/>
                        <a:ea typeface="+mn-ea"/>
                        <a:cs typeface="Times New Roman"/>
                      </a:endParaRPr>
                    </a:p>
                  </a:txBody>
                  <a:tcPr marL="32585" marR="32585" marT="0" marB="0" anchor="ctr"/>
                </a:tc>
              </a:tr>
              <a:tr h="239592">
                <a:tc>
                  <a:txBody>
                    <a:bodyPr/>
                    <a:lstStyle/>
                    <a:p>
                      <a:pPr algn="ctr">
                        <a:spcAft>
                          <a:spcPts val="0"/>
                        </a:spcAft>
                      </a:pPr>
                      <a:r>
                        <a:rPr lang="ja-JP" altLang="en-US" sz="2400" kern="100" dirty="0" smtClean="0"/>
                        <a:t>第３種</a:t>
                      </a:r>
                      <a:endParaRPr lang="ja-JP" sz="2400" b="0" kern="100" dirty="0">
                        <a:latin typeface="+mj-ea"/>
                        <a:ea typeface="+mj-ea"/>
                        <a:cs typeface="Times New Roman"/>
                      </a:endParaRPr>
                    </a:p>
                  </a:txBody>
                  <a:tcPr marL="32585" marR="32585" marT="0" marB="0" anchor="ctr"/>
                </a:tc>
                <a:tc>
                  <a:txBody>
                    <a:bodyPr/>
                    <a:lstStyle/>
                    <a:p>
                      <a:pPr algn="just">
                        <a:spcAft>
                          <a:spcPts val="0"/>
                        </a:spcAft>
                      </a:pPr>
                      <a:r>
                        <a:rPr lang="ja-JP" altLang="en-US" sz="2400" kern="100" dirty="0" smtClean="0"/>
                        <a:t>地区社会福祉協議会</a:t>
                      </a:r>
                      <a:endParaRPr lang="ja-JP" sz="2400" b="0" kern="100" dirty="0">
                        <a:latin typeface="+mj-ea"/>
                        <a:ea typeface="+mj-ea"/>
                        <a:cs typeface="Times New Roman"/>
                      </a:endParaRPr>
                    </a:p>
                  </a:txBody>
                  <a:tcPr marL="32585" marR="32585" marT="0" marB="0" anchor="ctr"/>
                </a:tc>
                <a:tc>
                  <a:txBody>
                    <a:bodyPr/>
                    <a:lstStyle/>
                    <a:p>
                      <a:pPr algn="r">
                        <a:spcAft>
                          <a:spcPts val="0"/>
                        </a:spcAft>
                      </a:pPr>
                      <a:r>
                        <a:rPr lang="en-US" altLang="ja-JP" sz="2400" kern="100" dirty="0" smtClean="0"/>
                        <a:t>13</a:t>
                      </a:r>
                      <a:endParaRPr lang="ja-JP" sz="2400" b="0" kern="100" dirty="0">
                        <a:latin typeface="+mn-ea"/>
                        <a:ea typeface="+mn-ea"/>
                        <a:cs typeface="Times New Roman"/>
                      </a:endParaRPr>
                    </a:p>
                  </a:txBody>
                  <a:tcPr marL="32585" marR="32585" marT="0" marB="0" anchor="ctr"/>
                </a:tc>
              </a:tr>
              <a:tr h="239592">
                <a:tc>
                  <a:txBody>
                    <a:bodyPr/>
                    <a:lstStyle/>
                    <a:p>
                      <a:pPr algn="ctr">
                        <a:spcAft>
                          <a:spcPts val="0"/>
                        </a:spcAft>
                      </a:pPr>
                      <a:r>
                        <a:rPr lang="ja-JP" altLang="en-US" sz="2400" kern="100" dirty="0" smtClean="0"/>
                        <a:t>第４種</a:t>
                      </a:r>
                      <a:endParaRPr lang="ja-JP" sz="2400" b="0" kern="100" dirty="0">
                        <a:latin typeface="+mn-ea"/>
                        <a:ea typeface="+mn-ea"/>
                        <a:cs typeface="Times New Roman"/>
                      </a:endParaRPr>
                    </a:p>
                  </a:txBody>
                  <a:tcPr marL="32585" marR="32585" marT="0" marB="0" anchor="ctr"/>
                </a:tc>
                <a:tc>
                  <a:txBody>
                    <a:bodyPr/>
                    <a:lstStyle/>
                    <a:p>
                      <a:pPr algn="just">
                        <a:spcAft>
                          <a:spcPts val="0"/>
                        </a:spcAft>
                      </a:pPr>
                      <a:r>
                        <a:rPr lang="ja-JP" altLang="en-US" sz="2400" kern="100" dirty="0" smtClean="0"/>
                        <a:t>自治会・地区連合町内会</a:t>
                      </a:r>
                      <a:endParaRPr lang="ja-JP" sz="2400" b="0" kern="100" dirty="0">
                        <a:latin typeface="+mn-ea"/>
                        <a:ea typeface="+mn-ea"/>
                        <a:cs typeface="Times New Roman"/>
                      </a:endParaRPr>
                    </a:p>
                  </a:txBody>
                  <a:tcPr marL="32585" marR="32585" marT="0" marB="0" anchor="ctr"/>
                </a:tc>
                <a:tc>
                  <a:txBody>
                    <a:bodyPr/>
                    <a:lstStyle/>
                    <a:p>
                      <a:pPr algn="r">
                        <a:spcAft>
                          <a:spcPts val="0"/>
                        </a:spcAft>
                      </a:pPr>
                      <a:r>
                        <a:rPr lang="en-US" altLang="ja-JP" sz="2400" kern="100" dirty="0" smtClean="0"/>
                        <a:t>13</a:t>
                      </a:r>
                      <a:endParaRPr lang="ja-JP" sz="2400" b="0" kern="100" dirty="0">
                        <a:latin typeface="+mn-ea"/>
                        <a:ea typeface="+mn-ea"/>
                        <a:cs typeface="Times New Roman"/>
                      </a:endParaRPr>
                    </a:p>
                  </a:txBody>
                  <a:tcPr marL="32585" marR="32585" marT="0" marB="0" anchor="ctr"/>
                </a:tc>
              </a:tr>
              <a:tr h="239592">
                <a:tc>
                  <a:txBody>
                    <a:bodyPr/>
                    <a:lstStyle/>
                    <a:p>
                      <a:pPr algn="ctr">
                        <a:spcAft>
                          <a:spcPts val="0"/>
                        </a:spcAft>
                      </a:pPr>
                      <a:r>
                        <a:rPr lang="ja-JP" altLang="en-US" sz="2400" kern="100" dirty="0" smtClean="0"/>
                        <a:t>第５種</a:t>
                      </a:r>
                      <a:endParaRPr lang="ja-JP" sz="2400" b="0" kern="100" dirty="0">
                        <a:latin typeface="+mn-ea"/>
                        <a:ea typeface="+mn-ea"/>
                        <a:cs typeface="Times New Roman"/>
                      </a:endParaRPr>
                    </a:p>
                  </a:txBody>
                  <a:tcPr marL="32585" marR="32585" marT="0" marB="0" anchor="ctr"/>
                </a:tc>
                <a:tc>
                  <a:txBody>
                    <a:bodyPr/>
                    <a:lstStyle/>
                    <a:p>
                      <a:pPr algn="just">
                        <a:spcAft>
                          <a:spcPts val="0"/>
                        </a:spcAft>
                      </a:pPr>
                      <a:r>
                        <a:rPr lang="ja-JP" altLang="en-US" sz="2400" kern="100" dirty="0" smtClean="0"/>
                        <a:t>当事者団体</a:t>
                      </a:r>
                      <a:endParaRPr lang="ja-JP" sz="2400" b="0" kern="100" dirty="0">
                        <a:latin typeface="+mn-ea"/>
                        <a:ea typeface="+mn-ea"/>
                        <a:cs typeface="Times New Roman"/>
                      </a:endParaRPr>
                    </a:p>
                  </a:txBody>
                  <a:tcPr marL="32585" marR="32585" marT="0" marB="0" anchor="ctr"/>
                </a:tc>
                <a:tc>
                  <a:txBody>
                    <a:bodyPr/>
                    <a:lstStyle/>
                    <a:p>
                      <a:pPr algn="r">
                        <a:spcAft>
                          <a:spcPts val="0"/>
                        </a:spcAft>
                      </a:pPr>
                      <a:r>
                        <a:rPr lang="en-US" altLang="ja-JP" sz="2400" kern="100" dirty="0" smtClean="0"/>
                        <a:t>61</a:t>
                      </a:r>
                      <a:endParaRPr lang="ja-JP" sz="2400" b="0" kern="100" dirty="0">
                        <a:latin typeface="+mn-ea"/>
                        <a:ea typeface="+mn-ea"/>
                        <a:cs typeface="Times New Roman"/>
                      </a:endParaRPr>
                    </a:p>
                  </a:txBody>
                  <a:tcPr marL="32585" marR="32585" marT="0" marB="0" anchor="ctr"/>
                </a:tc>
              </a:tr>
              <a:tr h="239592">
                <a:tc>
                  <a:txBody>
                    <a:bodyPr/>
                    <a:lstStyle/>
                    <a:p>
                      <a:pPr algn="ctr">
                        <a:spcAft>
                          <a:spcPts val="0"/>
                        </a:spcAft>
                      </a:pPr>
                      <a:r>
                        <a:rPr lang="ja-JP" altLang="en-US" sz="2400" kern="100" dirty="0" smtClean="0"/>
                        <a:t>第６種</a:t>
                      </a:r>
                      <a:endParaRPr lang="ja-JP" sz="2400" b="0" kern="100" dirty="0">
                        <a:latin typeface="+mn-ea"/>
                        <a:ea typeface="+mn-ea"/>
                        <a:cs typeface="Times New Roman"/>
                      </a:endParaRPr>
                    </a:p>
                  </a:txBody>
                  <a:tcPr marL="32585" marR="32585" marT="0" marB="0" anchor="ctr"/>
                </a:tc>
                <a:tc>
                  <a:txBody>
                    <a:bodyPr/>
                    <a:lstStyle/>
                    <a:p>
                      <a:pPr algn="just">
                        <a:spcAft>
                          <a:spcPts val="0"/>
                        </a:spcAft>
                      </a:pPr>
                      <a:r>
                        <a:rPr lang="ja-JP" altLang="en-US" sz="2400" kern="100" dirty="0" smtClean="0"/>
                        <a:t>ボランティア団体</a:t>
                      </a:r>
                      <a:endParaRPr lang="ja-JP" sz="2400" b="0" kern="100" dirty="0">
                        <a:latin typeface="+mn-ea"/>
                        <a:ea typeface="+mn-ea"/>
                        <a:cs typeface="Times New Roman"/>
                      </a:endParaRPr>
                    </a:p>
                  </a:txBody>
                  <a:tcPr marL="32585" marR="32585" marT="0" marB="0" anchor="ctr"/>
                </a:tc>
                <a:tc>
                  <a:txBody>
                    <a:bodyPr/>
                    <a:lstStyle/>
                    <a:p>
                      <a:pPr algn="r">
                        <a:spcAft>
                          <a:spcPts val="0"/>
                        </a:spcAft>
                      </a:pPr>
                      <a:r>
                        <a:rPr lang="en-US" altLang="ja-JP" sz="2400" kern="100" dirty="0" smtClean="0"/>
                        <a:t>59</a:t>
                      </a:r>
                      <a:endParaRPr lang="ja-JP" sz="2400" b="0" kern="100" dirty="0">
                        <a:latin typeface="+mn-ea"/>
                        <a:ea typeface="+mn-ea"/>
                        <a:cs typeface="Times New Roman"/>
                      </a:endParaRPr>
                    </a:p>
                  </a:txBody>
                  <a:tcPr marL="32585" marR="32585" marT="0" marB="0" anchor="ctr"/>
                </a:tc>
              </a:tr>
              <a:tr h="239592">
                <a:tc>
                  <a:txBody>
                    <a:bodyPr/>
                    <a:lstStyle/>
                    <a:p>
                      <a:pPr algn="ctr">
                        <a:spcAft>
                          <a:spcPts val="0"/>
                        </a:spcAft>
                      </a:pPr>
                      <a:r>
                        <a:rPr lang="ja-JP" altLang="en-US" sz="2400" kern="100" dirty="0" smtClean="0"/>
                        <a:t>第７種</a:t>
                      </a:r>
                      <a:endParaRPr lang="ja-JP" sz="2400" b="0" kern="100" dirty="0">
                        <a:latin typeface="+mn-ea"/>
                        <a:ea typeface="+mn-ea"/>
                        <a:cs typeface="Times New Roman"/>
                      </a:endParaRPr>
                    </a:p>
                  </a:txBody>
                  <a:tcPr marL="32585" marR="32585" marT="0" marB="0" anchor="ctr"/>
                </a:tc>
                <a:tc>
                  <a:txBody>
                    <a:bodyPr/>
                    <a:lstStyle/>
                    <a:p>
                      <a:pPr algn="just">
                        <a:spcAft>
                          <a:spcPts val="0"/>
                        </a:spcAft>
                      </a:pPr>
                      <a:r>
                        <a:rPr lang="ja-JP" altLang="en-US" sz="2400" kern="100" dirty="0" smtClean="0"/>
                        <a:t>その他社会福祉に関係ある団体</a:t>
                      </a:r>
                      <a:endParaRPr lang="ja-JP" sz="2400" b="0" kern="100" dirty="0">
                        <a:latin typeface="+mn-ea"/>
                        <a:ea typeface="+mn-ea"/>
                        <a:cs typeface="Times New Roman"/>
                      </a:endParaRPr>
                    </a:p>
                  </a:txBody>
                  <a:tcPr marL="32585" marR="32585" marT="0" marB="0" anchor="ctr"/>
                </a:tc>
                <a:tc>
                  <a:txBody>
                    <a:bodyPr/>
                    <a:lstStyle/>
                    <a:p>
                      <a:pPr algn="r">
                        <a:spcAft>
                          <a:spcPts val="0"/>
                        </a:spcAft>
                      </a:pPr>
                      <a:r>
                        <a:rPr lang="en-US" altLang="ja-JP" sz="2400" kern="100" dirty="0" smtClean="0"/>
                        <a:t>31</a:t>
                      </a:r>
                      <a:endParaRPr lang="ja-JP" sz="2400" b="0" kern="100" dirty="0">
                        <a:latin typeface="+mn-ea"/>
                        <a:ea typeface="+mn-ea"/>
                        <a:cs typeface="Times New Roman"/>
                      </a:endParaRPr>
                    </a:p>
                  </a:txBody>
                  <a:tcPr marL="32585" marR="32585" marT="0" marB="0" anchor="ctr"/>
                </a:tc>
              </a:tr>
              <a:tr h="239592">
                <a:tc>
                  <a:txBody>
                    <a:bodyPr/>
                    <a:lstStyle/>
                    <a:p>
                      <a:pPr algn="ctr">
                        <a:spcAft>
                          <a:spcPts val="0"/>
                        </a:spcAft>
                      </a:pPr>
                      <a:r>
                        <a:rPr lang="ja-JP" altLang="en-US" sz="2400" kern="100" dirty="0" smtClean="0"/>
                        <a:t>第８種</a:t>
                      </a:r>
                      <a:endParaRPr lang="ja-JP" sz="2400" b="0" kern="100" dirty="0">
                        <a:latin typeface="+mn-ea"/>
                        <a:ea typeface="+mn-ea"/>
                        <a:cs typeface="Times New Roman"/>
                      </a:endParaRPr>
                    </a:p>
                  </a:txBody>
                  <a:tcPr marL="32585" marR="32585" marT="0" marB="0" anchor="ctr"/>
                </a:tc>
                <a:tc>
                  <a:txBody>
                    <a:bodyPr/>
                    <a:lstStyle/>
                    <a:p>
                      <a:pPr algn="just">
                        <a:spcAft>
                          <a:spcPts val="0"/>
                        </a:spcAft>
                      </a:pPr>
                      <a:r>
                        <a:rPr lang="ja-JP" altLang="en-US" sz="2400" kern="100" dirty="0" smtClean="0"/>
                        <a:t>社会福関係行政機関</a:t>
                      </a:r>
                      <a:endParaRPr lang="ja-JP" sz="2400" b="0" kern="100" dirty="0">
                        <a:latin typeface="+mn-ea"/>
                        <a:ea typeface="+mn-ea"/>
                        <a:cs typeface="Times New Roman"/>
                      </a:endParaRPr>
                    </a:p>
                  </a:txBody>
                  <a:tcPr marL="32585" marR="32585" marT="0" marB="0" anchor="ctr"/>
                </a:tc>
                <a:tc>
                  <a:txBody>
                    <a:bodyPr/>
                    <a:lstStyle/>
                    <a:p>
                      <a:pPr algn="r">
                        <a:spcAft>
                          <a:spcPts val="0"/>
                        </a:spcAft>
                      </a:pPr>
                      <a:r>
                        <a:rPr lang="en-US" altLang="ja-JP" sz="2400" kern="100" dirty="0" smtClean="0"/>
                        <a:t>10</a:t>
                      </a:r>
                      <a:endParaRPr lang="ja-JP" sz="2400" b="0" kern="100" dirty="0">
                        <a:latin typeface="+mn-ea"/>
                        <a:ea typeface="+mn-ea"/>
                        <a:cs typeface="Times New Roman"/>
                      </a:endParaRPr>
                    </a:p>
                  </a:txBody>
                  <a:tcPr marL="32585" marR="32585" marT="0" marB="0" anchor="ctr"/>
                </a:tc>
              </a:tr>
              <a:tr h="239592">
                <a:tc>
                  <a:txBody>
                    <a:bodyPr/>
                    <a:lstStyle/>
                    <a:p>
                      <a:pPr algn="ctr">
                        <a:spcAft>
                          <a:spcPts val="0"/>
                        </a:spcAft>
                      </a:pPr>
                      <a:r>
                        <a:rPr lang="ja-JP" altLang="en-US" sz="2400" kern="100" dirty="0" smtClean="0"/>
                        <a:t>第９種</a:t>
                      </a:r>
                      <a:endParaRPr lang="ja-JP" sz="2400" b="0" kern="100" dirty="0">
                        <a:latin typeface="+mn-ea"/>
                        <a:ea typeface="+mn-ea"/>
                        <a:cs typeface="Times New Roman"/>
                      </a:endParaRPr>
                    </a:p>
                  </a:txBody>
                  <a:tcPr marL="32585" marR="32585" marT="0" marB="0" anchor="ctr"/>
                </a:tc>
                <a:tc>
                  <a:txBody>
                    <a:bodyPr/>
                    <a:lstStyle/>
                    <a:p>
                      <a:pPr algn="just">
                        <a:spcAft>
                          <a:spcPts val="0"/>
                        </a:spcAft>
                      </a:pPr>
                      <a:r>
                        <a:rPr lang="ja-JP" altLang="en-US" sz="2400" kern="100" dirty="0" smtClean="0"/>
                        <a:t>学識経験者</a:t>
                      </a:r>
                      <a:endParaRPr lang="ja-JP" sz="2400" b="0" kern="100" dirty="0">
                        <a:latin typeface="+mn-ea"/>
                        <a:ea typeface="+mn-ea"/>
                        <a:cs typeface="Times New Roman"/>
                      </a:endParaRPr>
                    </a:p>
                  </a:txBody>
                  <a:tcPr marL="32585" marR="32585" marT="0" marB="0" anchor="ctr"/>
                </a:tc>
                <a:tc>
                  <a:txBody>
                    <a:bodyPr/>
                    <a:lstStyle/>
                    <a:p>
                      <a:pPr algn="r">
                        <a:spcAft>
                          <a:spcPts val="0"/>
                        </a:spcAft>
                      </a:pPr>
                      <a:r>
                        <a:rPr lang="en-US" altLang="ja-JP" sz="2400" kern="100" dirty="0" smtClean="0"/>
                        <a:t>2</a:t>
                      </a:r>
                      <a:endParaRPr lang="ja-JP" sz="2400" b="0" kern="100" dirty="0">
                        <a:latin typeface="+mn-ea"/>
                        <a:ea typeface="+mn-ea"/>
                        <a:cs typeface="Times New Roman"/>
                      </a:endParaRPr>
                    </a:p>
                  </a:txBody>
                  <a:tcPr marL="32585" marR="32585" marT="0" marB="0" anchor="ctr"/>
                </a:tc>
              </a:tr>
              <a:tr h="239592">
                <a:tc>
                  <a:txBody>
                    <a:bodyPr/>
                    <a:lstStyle/>
                    <a:p>
                      <a:pPr algn="just">
                        <a:spcAft>
                          <a:spcPts val="0"/>
                        </a:spcAft>
                      </a:pPr>
                      <a:endParaRPr lang="ja-JP" sz="2400" b="0" kern="100" dirty="0">
                        <a:latin typeface="+mn-ea"/>
                        <a:ea typeface="+mn-ea"/>
                        <a:cs typeface="Times New Roman"/>
                      </a:endParaRPr>
                    </a:p>
                  </a:txBody>
                  <a:tcPr marL="32585" marR="32585" marT="0" marB="0" anchor="ctr"/>
                </a:tc>
                <a:tc>
                  <a:txBody>
                    <a:bodyPr/>
                    <a:lstStyle/>
                    <a:p>
                      <a:pPr algn="just">
                        <a:spcAft>
                          <a:spcPts val="0"/>
                        </a:spcAft>
                      </a:pPr>
                      <a:endParaRPr lang="ja-JP" sz="2400" b="0" kern="100" dirty="0">
                        <a:latin typeface="+mn-ea"/>
                        <a:ea typeface="+mn-ea"/>
                        <a:cs typeface="Times New Roman"/>
                      </a:endParaRPr>
                    </a:p>
                  </a:txBody>
                  <a:tcPr marL="32585" marR="32585" marT="0" marB="0" anchor="ctr"/>
                </a:tc>
                <a:tc>
                  <a:txBody>
                    <a:bodyPr/>
                    <a:lstStyle/>
                    <a:p>
                      <a:pPr algn="r">
                        <a:spcAft>
                          <a:spcPts val="0"/>
                        </a:spcAft>
                      </a:pPr>
                      <a:r>
                        <a:rPr lang="en-US" altLang="ja-JP" sz="2400" kern="100" dirty="0" smtClean="0"/>
                        <a:t>263</a:t>
                      </a:r>
                      <a:endParaRPr lang="ja-JP" sz="2400" b="0" kern="100" dirty="0">
                        <a:latin typeface="+mn-ea"/>
                        <a:ea typeface="+mn-ea"/>
                        <a:cs typeface="Times New Roman"/>
                      </a:endParaRPr>
                    </a:p>
                  </a:txBody>
                  <a:tcPr marL="32585" marR="32585" marT="0" marB="0" anchor="ctr"/>
                </a:tc>
              </a:tr>
            </a:tbl>
          </a:graphicData>
        </a:graphic>
      </p:graphicFrame>
      <p:sp>
        <p:nvSpPr>
          <p:cNvPr id="7" name="コンテンツ プレースホルダー 6"/>
          <p:cNvSpPr>
            <a:spLocks noGrp="1"/>
          </p:cNvSpPr>
          <p:nvPr>
            <p:ph sz="quarter" idx="2"/>
          </p:nvPr>
        </p:nvSpPr>
        <p:spPr>
          <a:xfrm>
            <a:off x="457200" y="1052736"/>
            <a:ext cx="8003232" cy="1656184"/>
          </a:xfrm>
        </p:spPr>
        <p:txBody>
          <a:bodyPr>
            <a:normAutofit fontScale="92500" lnSpcReduction="20000"/>
          </a:bodyPr>
          <a:lstStyle/>
          <a:p>
            <a:r>
              <a:rPr lang="ja-JP" altLang="en-US" dirty="0">
                <a:latin typeface="HG丸ｺﾞｼｯｸM-PRO" panose="020F0600000000000000" pitchFamily="50" charset="-128"/>
                <a:ea typeface="HG丸ｺﾞｼｯｸM-PRO" panose="020F0600000000000000" pitchFamily="50" charset="-128"/>
              </a:rPr>
              <a:t>区内の福祉関係団体・当事者団体・行政機関が法人の</a:t>
            </a:r>
            <a:r>
              <a:rPr lang="ja-JP" altLang="en-US"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正会員</a:t>
            </a:r>
            <a:r>
              <a:rPr lang="ja-JP" altLang="en-US" dirty="0">
                <a:latin typeface="HG丸ｺﾞｼｯｸM-PRO" panose="020F0600000000000000" pitchFamily="50" charset="-128"/>
                <a:ea typeface="HG丸ｺﾞｼｯｸM-PRO" panose="020F0600000000000000" pitchFamily="50" charset="-128"/>
              </a:rPr>
              <a:t>となり参画、協力することで地域福祉活動（「誰もが安心して暮らせる福祉のまちづくり）を進めています</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①</a:t>
            </a:r>
            <a:r>
              <a:rPr lang="ja-JP" altLang="en-US" dirty="0">
                <a:solidFill>
                  <a:srgbClr val="FF0066"/>
                </a:solidFill>
                <a:latin typeface="HG丸ｺﾞｼｯｸM-PRO" panose="020F0600000000000000" pitchFamily="50" charset="-128"/>
                <a:ea typeface="HG丸ｺﾞｼｯｸM-PRO" panose="020F0600000000000000" pitchFamily="50" charset="-128"/>
              </a:rPr>
              <a:t>情報</a:t>
            </a:r>
            <a:r>
              <a:rPr lang="ja-JP" altLang="en-US" dirty="0">
                <a:latin typeface="HG丸ｺﾞｼｯｸM-PRO" panose="020F0600000000000000" pitchFamily="50" charset="-128"/>
                <a:ea typeface="HG丸ｺﾞｼｯｸM-PRO" panose="020F0600000000000000" pitchFamily="50" charset="-128"/>
              </a:rPr>
              <a:t>、②</a:t>
            </a:r>
            <a:r>
              <a:rPr lang="ja-JP" altLang="en-US" dirty="0">
                <a:solidFill>
                  <a:srgbClr val="FF0066"/>
                </a:solidFill>
                <a:latin typeface="HG丸ｺﾞｼｯｸM-PRO" panose="020F0600000000000000" pitchFamily="50" charset="-128"/>
                <a:ea typeface="HG丸ｺﾞｼｯｸM-PRO" panose="020F0600000000000000" pitchFamily="50" charset="-128"/>
              </a:rPr>
              <a:t>人材育成</a:t>
            </a:r>
            <a:r>
              <a:rPr lang="ja-JP" altLang="en-US" dirty="0">
                <a:latin typeface="HG丸ｺﾞｼｯｸM-PRO" panose="020F0600000000000000" pitchFamily="50" charset="-128"/>
                <a:ea typeface="HG丸ｺﾞｼｯｸM-PRO" panose="020F0600000000000000" pitchFamily="50" charset="-128"/>
              </a:rPr>
              <a:t>、③</a:t>
            </a:r>
            <a:r>
              <a:rPr lang="ja-JP" altLang="en-US" dirty="0">
                <a:solidFill>
                  <a:srgbClr val="FF0066"/>
                </a:solidFill>
                <a:latin typeface="HG丸ｺﾞｼｯｸM-PRO" panose="020F0600000000000000" pitchFamily="50" charset="-128"/>
                <a:ea typeface="HG丸ｺﾞｼｯｸM-PRO" panose="020F0600000000000000" pitchFamily="50" charset="-128"/>
              </a:rPr>
              <a:t>交流</a:t>
            </a:r>
            <a:r>
              <a:rPr lang="ja-JP" altLang="en-US" dirty="0">
                <a:latin typeface="HG丸ｺﾞｼｯｸM-PRO" panose="020F0600000000000000" pitchFamily="50" charset="-128"/>
                <a:ea typeface="HG丸ｺﾞｼｯｸM-PRO" panose="020F0600000000000000" pitchFamily="50" charset="-128"/>
              </a:rPr>
              <a:t>、④</a:t>
            </a:r>
            <a:r>
              <a:rPr lang="ja-JP" altLang="en-US" dirty="0">
                <a:solidFill>
                  <a:srgbClr val="FF0066"/>
                </a:solidFill>
                <a:latin typeface="HG丸ｺﾞｼｯｸM-PRO" panose="020F0600000000000000" pitchFamily="50" charset="-128"/>
                <a:ea typeface="HG丸ｺﾞｼｯｸM-PRO" panose="020F0600000000000000" pitchFamily="50" charset="-128"/>
              </a:rPr>
              <a:t>企画提案</a:t>
            </a:r>
            <a:r>
              <a:rPr lang="ja-JP" altLang="en-US" dirty="0">
                <a:latin typeface="HG丸ｺﾞｼｯｸM-PRO" panose="020F0600000000000000" pitchFamily="50" charset="-128"/>
                <a:ea typeface="HG丸ｺﾞｼｯｸM-PRO" panose="020F0600000000000000" pitchFamily="50" charset="-128"/>
              </a:rPr>
              <a:t>といった点で</a:t>
            </a:r>
            <a:r>
              <a:rPr lang="ja-JP" altLang="en-US" dirty="0">
                <a:solidFill>
                  <a:srgbClr val="FF0066"/>
                </a:solidFill>
                <a:latin typeface="HG丸ｺﾞｼｯｸM-PRO" panose="020F0600000000000000" pitchFamily="50" charset="-128"/>
                <a:ea typeface="HG丸ｺﾞｼｯｸM-PRO" panose="020F0600000000000000" pitchFamily="50" charset="-128"/>
              </a:rPr>
              <a:t>メリット</a:t>
            </a:r>
            <a:r>
              <a:rPr lang="ja-JP" altLang="en-US" dirty="0">
                <a:latin typeface="HG丸ｺﾞｼｯｸM-PRO" panose="020F0600000000000000" pitchFamily="50" charset="-128"/>
                <a:ea typeface="HG丸ｺﾞｼｯｸM-PRO" panose="020F0600000000000000" pitchFamily="50" charset="-128"/>
              </a:rPr>
              <a:t>を得られます</a:t>
            </a:r>
            <a:r>
              <a:rPr lang="ja-JP" altLang="en-US" dirty="0" smtClean="0">
                <a:latin typeface="HG丸ｺﾞｼｯｸM-PRO" panose="020F0600000000000000" pitchFamily="50" charset="-128"/>
                <a:ea typeface="HG丸ｺﾞｼｯｸM-PRO" panose="020F0600000000000000" pitchFamily="50" charset="-128"/>
              </a:rPr>
              <a:t>。（会費額：年額</a:t>
            </a:r>
            <a:r>
              <a:rPr lang="en-US" altLang="ja-JP" dirty="0" smtClean="0">
                <a:latin typeface="HG丸ｺﾞｼｯｸM-PRO" panose="020F0600000000000000" pitchFamily="50" charset="-128"/>
                <a:ea typeface="HG丸ｺﾞｼｯｸM-PRO" panose="020F0600000000000000" pitchFamily="50" charset="-128"/>
              </a:rPr>
              <a:t>5000</a:t>
            </a:r>
            <a:r>
              <a:rPr lang="ja-JP" altLang="en-US" dirty="0" smtClean="0">
                <a:latin typeface="HG丸ｺﾞｼｯｸM-PRO" panose="020F0600000000000000" pitchFamily="50" charset="-128"/>
                <a:ea typeface="HG丸ｺﾞｼｯｸM-PRO" panose="020F0600000000000000" pitchFamily="50" charset="-128"/>
              </a:rPr>
              <a:t>円）</a:t>
            </a:r>
            <a:endParaRPr lang="en-US" altLang="ja-JP"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8206054" y="5733256"/>
            <a:ext cx="504056" cy="523220"/>
          </a:xfrm>
          <a:prstGeom prst="rect">
            <a:avLst/>
          </a:prstGeom>
          <a:noFill/>
        </p:spPr>
        <p:txBody>
          <a:bodyPr wrap="square" rtlCol="0">
            <a:spAutoFit/>
          </a:bodyPr>
          <a:lstStyle/>
          <a:p>
            <a:r>
              <a:rPr lang="ja-JP" altLang="en-US" sz="2800" dirty="0" smtClean="0">
                <a:solidFill>
                  <a:schemeClr val="bg1"/>
                </a:solidFill>
                <a:latin typeface="+mj-ea"/>
                <a:ea typeface="+mj-ea"/>
              </a:rPr>
              <a:t>６</a:t>
            </a:r>
            <a:endParaRPr kumimoji="1" lang="ja-JP" altLang="en-US" sz="2800" dirty="0">
              <a:solidFill>
                <a:schemeClr val="bg1"/>
              </a:solidFill>
              <a:latin typeface="+mj-ea"/>
              <a:ea typeface="+mj-ea"/>
            </a:endParaRPr>
          </a:p>
        </p:txBody>
      </p:sp>
      <p:sp>
        <p:nvSpPr>
          <p:cNvPr id="8" name="フローチャート : 代替処理 4"/>
          <p:cNvSpPr/>
          <p:nvPr/>
        </p:nvSpPr>
        <p:spPr>
          <a:xfrm>
            <a:off x="323528" y="3645024"/>
            <a:ext cx="7882526" cy="432048"/>
          </a:xfrm>
          <a:prstGeom prst="flowChartAlternateProcess">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330166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404664"/>
            <a:ext cx="7467600" cy="710952"/>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small" spc="0" normalizeH="0" baseline="0" noProof="0" dirty="0" smtClean="0">
                <a:ln>
                  <a:noFill/>
                </a:ln>
                <a:solidFill>
                  <a:srgbClr val="006600"/>
                </a:solidFill>
                <a:effectLst/>
                <a:uLnTx/>
                <a:uFillTx/>
                <a:latin typeface="HGP創英ﾌﾟﾚｾﾞﾝｽEB" pitchFamily="18" charset="-128"/>
                <a:ea typeface="HGP創英ﾌﾟﾚｾﾞﾝｽEB" pitchFamily="18" charset="-128"/>
                <a:cs typeface="+mj-cs"/>
              </a:rPr>
              <a:t>港北区社協の組織構成②</a:t>
            </a:r>
            <a:endParaRPr kumimoji="1" lang="ja-JP" altLang="en-US" sz="4000" b="0" i="0" u="none" strike="noStrike" kern="1200" cap="small" spc="0" normalizeH="0" baseline="0" noProof="0" dirty="0">
              <a:ln>
                <a:noFill/>
              </a:ln>
              <a:solidFill>
                <a:srgbClr val="006600"/>
              </a:solidFill>
              <a:effectLst/>
              <a:uLnTx/>
              <a:uFillTx/>
              <a:latin typeface="HGP創英ﾌﾟﾚｾﾞﾝｽEB" pitchFamily="18" charset="-128"/>
              <a:ea typeface="HGP創英ﾌﾟﾚｾﾞﾝｽEB" pitchFamily="18" charset="-128"/>
              <a:cs typeface="+mj-cs"/>
            </a:endParaRPr>
          </a:p>
        </p:txBody>
      </p:sp>
      <p:graphicFrame>
        <p:nvGraphicFramePr>
          <p:cNvPr id="10" name="コンテンツ プレースホルダー 9"/>
          <p:cNvGraphicFramePr>
            <a:graphicFrameLocks noGrp="1"/>
          </p:cNvGraphicFramePr>
          <p:nvPr>
            <p:ph sz="quarter" idx="1"/>
            <p:extLst/>
          </p:nvPr>
        </p:nvGraphicFramePr>
        <p:xfrm>
          <a:off x="-1476672" y="868152"/>
          <a:ext cx="9155360" cy="612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吹き出し 4"/>
          <p:cNvSpPr/>
          <p:nvPr/>
        </p:nvSpPr>
        <p:spPr>
          <a:xfrm>
            <a:off x="5580112" y="3861048"/>
            <a:ext cx="2620226" cy="2448272"/>
          </a:xfrm>
          <a:prstGeom prst="wedgeRoundRectCallout">
            <a:avLst>
              <a:gd name="adj1" fmla="val -63911"/>
              <a:gd name="adj2" fmla="val 332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b="1" dirty="0" smtClean="0"/>
              <a:t>・分野別の課題検討</a:t>
            </a:r>
            <a:endParaRPr lang="en-US" altLang="ja-JP" b="1" dirty="0" smtClean="0"/>
          </a:p>
          <a:p>
            <a:r>
              <a:rPr kumimoji="1" lang="ja-JP" altLang="en-US" b="1" dirty="0" smtClean="0"/>
              <a:t>・会員セミナーの</a:t>
            </a:r>
            <a:endParaRPr kumimoji="1" lang="en-US" altLang="ja-JP" b="1" dirty="0" smtClean="0"/>
          </a:p>
          <a:p>
            <a:r>
              <a:rPr lang="ja-JP" altLang="en-US" b="1" dirty="0"/>
              <a:t>　</a:t>
            </a:r>
            <a:r>
              <a:rPr kumimoji="1" lang="ja-JP" altLang="en-US" b="1" dirty="0" smtClean="0"/>
              <a:t>ご案内</a:t>
            </a:r>
            <a:endParaRPr kumimoji="1" lang="en-US" altLang="ja-JP" b="1" dirty="0" smtClean="0"/>
          </a:p>
          <a:p>
            <a:r>
              <a:rPr kumimoji="1" lang="ja-JP" altLang="en-US" b="1" dirty="0" smtClean="0"/>
              <a:t>・制度の勉強会　など、</a:t>
            </a:r>
            <a:endParaRPr kumimoji="1" lang="en-US" altLang="ja-JP" b="1" dirty="0" smtClean="0"/>
          </a:p>
          <a:p>
            <a:endParaRPr lang="en-US" altLang="ja-JP" b="1" dirty="0"/>
          </a:p>
          <a:p>
            <a:r>
              <a:rPr kumimoji="1" lang="ja-JP" altLang="en-US" b="1" dirty="0" smtClean="0"/>
              <a:t>参画団体で話し合い、活動しています</a:t>
            </a:r>
            <a:endParaRPr kumimoji="1" lang="ja-JP" altLang="en-US" b="1" dirty="0"/>
          </a:p>
        </p:txBody>
      </p:sp>
      <p:sp>
        <p:nvSpPr>
          <p:cNvPr id="6" name="角丸四角形吹き出し 5"/>
          <p:cNvSpPr/>
          <p:nvPr/>
        </p:nvSpPr>
        <p:spPr>
          <a:xfrm>
            <a:off x="5364088" y="2051720"/>
            <a:ext cx="2410456" cy="1603004"/>
          </a:xfrm>
          <a:prstGeom prst="wedgeRoundRectCallout">
            <a:avLst>
              <a:gd name="adj1" fmla="val -1517"/>
              <a:gd name="adj2" fmla="val 766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b="1" dirty="0" smtClean="0"/>
              <a:t>緩やかで、しなやかな</a:t>
            </a:r>
            <a:endParaRPr kumimoji="1" lang="en-US" altLang="ja-JP" b="1" dirty="0" smtClean="0"/>
          </a:p>
          <a:p>
            <a:pPr algn="ctr"/>
            <a:r>
              <a:rPr kumimoji="1" lang="ja-JP" altLang="en-US" b="1" dirty="0" smtClean="0"/>
              <a:t>会員主体の</a:t>
            </a:r>
            <a:endParaRPr kumimoji="1" lang="en-US" altLang="ja-JP" b="1" dirty="0" smtClean="0"/>
          </a:p>
          <a:p>
            <a:pPr algn="ctr"/>
            <a:r>
              <a:rPr kumimoji="1" lang="ja-JP" altLang="en-US" b="1" dirty="0" smtClean="0"/>
              <a:t>ネットワークを</a:t>
            </a:r>
            <a:endParaRPr kumimoji="1" lang="en-US" altLang="ja-JP" b="1" dirty="0" smtClean="0"/>
          </a:p>
          <a:p>
            <a:pPr algn="ctr"/>
            <a:r>
              <a:rPr kumimoji="1" lang="ja-JP" altLang="en-US" b="1" dirty="0" smtClean="0"/>
              <a:t>目指しています</a:t>
            </a:r>
            <a:endParaRPr kumimoji="1" lang="ja-JP" altLang="en-US" b="1" dirty="0"/>
          </a:p>
        </p:txBody>
      </p:sp>
      <p:sp>
        <p:nvSpPr>
          <p:cNvPr id="7" name="角丸四角形吹き出し 3"/>
          <p:cNvSpPr>
            <a:spLocks noChangeArrowheads="1"/>
          </p:cNvSpPr>
          <p:nvPr/>
        </p:nvSpPr>
        <p:spPr bwMode="auto">
          <a:xfrm>
            <a:off x="6162285" y="747032"/>
            <a:ext cx="2514171" cy="1149815"/>
          </a:xfrm>
          <a:prstGeom prst="wedgeRoundRectCallout">
            <a:avLst>
              <a:gd name="adj1" fmla="val -59829"/>
              <a:gd name="adj2" fmla="val -27796"/>
              <a:gd name="adj3" fmla="val 16667"/>
            </a:avLst>
          </a:prstGeom>
          <a:solidFill>
            <a:srgbClr val="FFFFCC"/>
          </a:solidFill>
          <a:ln w="9525" algn="ctr">
            <a:solidFill>
              <a:srgbClr val="990033"/>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HGPｺﾞｼｯｸM" panose="020B0600000000000000" pitchFamily="50" charset="-128"/>
                <a:ea typeface="HGPｺﾞｼｯｸM" panose="020B0600000000000000"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HGPｺﾞｼｯｸM" panose="020B0600000000000000" pitchFamily="50" charset="-128"/>
                <a:ea typeface="HGPｺﾞｼｯｸM" panose="020B0600000000000000"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HGPｺﾞｼｯｸM" panose="020B0600000000000000" pitchFamily="50" charset="-128"/>
                <a:ea typeface="HGPｺﾞｼｯｸM" panose="020B0600000000000000"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eaLnBrk="1" hangingPunct="1">
              <a:spcBef>
                <a:spcPct val="0"/>
              </a:spcBef>
              <a:buClrTx/>
              <a:buSzTx/>
              <a:buFontTx/>
              <a:buNone/>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民間組織としての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「自主性」「柔軟性」と、</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皆さんに支えられた</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「公共性」がポイントです</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206054" y="5733256"/>
            <a:ext cx="504056" cy="523220"/>
          </a:xfrm>
          <a:prstGeom prst="rect">
            <a:avLst/>
          </a:prstGeom>
          <a:noFill/>
        </p:spPr>
        <p:txBody>
          <a:bodyPr wrap="square" rtlCol="0">
            <a:spAutoFit/>
          </a:bodyPr>
          <a:lstStyle/>
          <a:p>
            <a:r>
              <a:rPr lang="ja-JP" altLang="en-US" sz="2800" dirty="0">
                <a:solidFill>
                  <a:schemeClr val="bg1"/>
                </a:solidFill>
                <a:latin typeface="+mj-ea"/>
                <a:ea typeface="+mj-ea"/>
              </a:rPr>
              <a:t>７</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423000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sz="quarter" idx="1"/>
            <p:extLst>
              <p:ext uri="{D42A27DB-BD31-4B8C-83A1-F6EECF244321}">
                <p14:modId xmlns:p14="http://schemas.microsoft.com/office/powerpoint/2010/main" val="1944139791"/>
              </p:ext>
            </p:extLst>
          </p:nvPr>
        </p:nvGraphicFramePr>
        <p:xfrm>
          <a:off x="323528" y="1052736"/>
          <a:ext cx="7776864" cy="5483240"/>
        </p:xfrm>
        <a:graphic>
          <a:graphicData uri="http://schemas.openxmlformats.org/drawingml/2006/table">
            <a:tbl>
              <a:tblPr firstRow="1" bandRow="1">
                <a:tableStyleId>{10A1B5D5-9B99-4C35-A422-299274C87663}</a:tableStyleId>
              </a:tblPr>
              <a:tblGrid>
                <a:gridCol w="666588"/>
                <a:gridCol w="3777334"/>
                <a:gridCol w="3332942"/>
              </a:tblGrid>
              <a:tr h="292542">
                <a:tc>
                  <a:txBody>
                    <a:bodyPr/>
                    <a:lstStyle/>
                    <a:p>
                      <a:pPr algn="ctr">
                        <a:lnSpc>
                          <a:spcPts val="1500"/>
                        </a:lnSpc>
                        <a:spcAft>
                          <a:spcPts val="0"/>
                        </a:spcAft>
                      </a:pPr>
                      <a:r>
                        <a:rPr lang="ja-JP" sz="1200" kern="100" dirty="0"/>
                        <a:t>年度</a:t>
                      </a:r>
                      <a:endParaRPr lang="ja-JP" sz="1000" kern="100" dirty="0">
                        <a:latin typeface="Century"/>
                        <a:ea typeface="ＭＳ 明朝"/>
                        <a:cs typeface="Times New Roman"/>
                      </a:endParaRPr>
                    </a:p>
                  </a:txBody>
                  <a:tcPr marL="66341" marR="66341" marT="0" marB="0" anchor="b"/>
                </a:tc>
                <a:tc>
                  <a:txBody>
                    <a:bodyPr/>
                    <a:lstStyle/>
                    <a:p>
                      <a:pPr algn="ctr">
                        <a:lnSpc>
                          <a:spcPts val="1200"/>
                        </a:lnSpc>
                        <a:spcAft>
                          <a:spcPts val="0"/>
                        </a:spcAft>
                      </a:pPr>
                      <a:r>
                        <a:rPr lang="ja-JP" sz="1800" kern="100" dirty="0" smtClean="0"/>
                        <a:t>検討</a:t>
                      </a:r>
                      <a:r>
                        <a:rPr lang="ja-JP" sz="1800" kern="100" dirty="0"/>
                        <a:t>事項</a:t>
                      </a:r>
                      <a:r>
                        <a:rPr lang="en-US" sz="1800" kern="100" dirty="0"/>
                        <a:t>/</a:t>
                      </a:r>
                      <a:r>
                        <a:rPr lang="ja-JP" sz="1800" kern="100" dirty="0"/>
                        <a:t>成果物</a:t>
                      </a:r>
                      <a:endParaRPr lang="ja-JP" sz="1800" kern="100" dirty="0">
                        <a:latin typeface="Century"/>
                        <a:ea typeface="ＭＳ 明朝"/>
                        <a:cs typeface="Times New Roman"/>
                      </a:endParaRPr>
                    </a:p>
                  </a:txBody>
                  <a:tcPr marL="66341" marR="66341" marT="0" marB="0" anchor="b"/>
                </a:tc>
                <a:tc>
                  <a:txBody>
                    <a:bodyPr/>
                    <a:lstStyle/>
                    <a:p>
                      <a:pPr algn="ctr">
                        <a:lnSpc>
                          <a:spcPts val="1500"/>
                        </a:lnSpc>
                        <a:spcAft>
                          <a:spcPts val="0"/>
                        </a:spcAft>
                      </a:pPr>
                      <a:r>
                        <a:rPr lang="ja-JP" sz="1800" kern="100" dirty="0"/>
                        <a:t>研修</a:t>
                      </a:r>
                      <a:endParaRPr lang="ja-JP" sz="1800" kern="100" dirty="0">
                        <a:latin typeface="Century"/>
                        <a:ea typeface="ＭＳ 明朝"/>
                        <a:cs typeface="Times New Roman"/>
                      </a:endParaRPr>
                    </a:p>
                  </a:txBody>
                  <a:tcPr marL="66341" marR="66341" marT="0" marB="0" anchor="b"/>
                </a:tc>
              </a:tr>
              <a:tr h="450414">
                <a:tc>
                  <a:txBody>
                    <a:bodyPr/>
                    <a:lstStyle/>
                    <a:p>
                      <a:pPr algn="ctr">
                        <a:spcAft>
                          <a:spcPts val="0"/>
                        </a:spcAft>
                      </a:pPr>
                      <a:r>
                        <a:rPr lang="en-US" altLang="ja-JP" sz="1400" kern="100" dirty="0" smtClean="0"/>
                        <a:t>H</a:t>
                      </a:r>
                      <a:r>
                        <a:rPr lang="ja-JP" sz="1400" kern="100" dirty="0" smtClean="0"/>
                        <a:t>１９</a:t>
                      </a:r>
                      <a:endParaRPr lang="ja-JP" sz="1400" kern="100" dirty="0">
                        <a:latin typeface="Century"/>
                        <a:ea typeface="ＭＳ 明朝"/>
                        <a:cs typeface="Times New Roman"/>
                      </a:endParaRPr>
                    </a:p>
                  </a:txBody>
                  <a:tcPr marL="66341" marR="66341" marT="0" marB="0" anchor="ctr"/>
                </a:tc>
                <a:tc>
                  <a:txBody>
                    <a:bodyPr/>
                    <a:lstStyle/>
                    <a:p>
                      <a:pPr algn="just">
                        <a:spcAft>
                          <a:spcPts val="0"/>
                        </a:spcAft>
                      </a:pPr>
                      <a:r>
                        <a:rPr lang="ja-JP" sz="1400" kern="100"/>
                        <a:t>・年末たすけあい配分要綱制定</a:t>
                      </a:r>
                    </a:p>
                    <a:p>
                      <a:pPr algn="just">
                        <a:spcAft>
                          <a:spcPts val="0"/>
                        </a:spcAft>
                      </a:pPr>
                      <a:r>
                        <a:rPr lang="ja-JP" sz="1400" kern="100"/>
                        <a:t>・地区社協事業助成要綱制定</a:t>
                      </a:r>
                      <a:endParaRPr lang="ja-JP" sz="1400" kern="100">
                        <a:latin typeface="Century"/>
                        <a:ea typeface="ＭＳ 明朝"/>
                        <a:cs typeface="Times New Roman"/>
                      </a:endParaRPr>
                    </a:p>
                  </a:txBody>
                  <a:tcPr marL="66341" marR="66341" marT="0" marB="0" anchor="ctr"/>
                </a:tc>
                <a:tc>
                  <a:txBody>
                    <a:bodyPr/>
                    <a:lstStyle/>
                    <a:p>
                      <a:pPr algn="just">
                        <a:spcAft>
                          <a:spcPts val="0"/>
                        </a:spcAft>
                      </a:pPr>
                      <a:r>
                        <a:rPr lang="ja-JP" sz="1200" kern="100"/>
                        <a:t>・１３地区対象全体研修</a:t>
                      </a:r>
                    </a:p>
                    <a:p>
                      <a:pPr algn="just">
                        <a:spcAft>
                          <a:spcPts val="0"/>
                        </a:spcAft>
                      </a:pPr>
                      <a:r>
                        <a:rPr lang="ja-JP" sz="1200" kern="100"/>
                        <a:t>・経理研修</a:t>
                      </a:r>
                      <a:endParaRPr lang="ja-JP" sz="1200" kern="100">
                        <a:latin typeface="Century"/>
                        <a:ea typeface="ＭＳ 明朝"/>
                        <a:cs typeface="Times New Roman"/>
                      </a:endParaRPr>
                    </a:p>
                  </a:txBody>
                  <a:tcPr marL="66341" marR="66341" marT="0" marB="0" anchor="ctr"/>
                </a:tc>
              </a:tr>
              <a:tr h="459578">
                <a:tc>
                  <a:txBody>
                    <a:bodyPr/>
                    <a:lstStyle/>
                    <a:p>
                      <a:pPr algn="ctr">
                        <a:spcAft>
                          <a:spcPts val="0"/>
                        </a:spcAft>
                      </a:pPr>
                      <a:r>
                        <a:rPr lang="en-US" altLang="ja-JP" sz="1400" kern="100" dirty="0" smtClean="0"/>
                        <a:t>H</a:t>
                      </a:r>
                      <a:r>
                        <a:rPr lang="ja-JP" sz="1400" kern="100" dirty="0" smtClean="0"/>
                        <a:t>２０</a:t>
                      </a:r>
                      <a:endParaRPr lang="ja-JP" sz="1400" kern="100" dirty="0">
                        <a:latin typeface="Century"/>
                        <a:ea typeface="ＭＳ 明朝"/>
                        <a:cs typeface="Times New Roman"/>
                      </a:endParaRPr>
                    </a:p>
                  </a:txBody>
                  <a:tcPr marL="66341" marR="66341" marT="0" marB="0" anchor="ctr"/>
                </a:tc>
                <a:tc>
                  <a:txBody>
                    <a:bodyPr/>
                    <a:lstStyle/>
                    <a:p>
                      <a:pPr algn="just">
                        <a:spcAft>
                          <a:spcPts val="0"/>
                        </a:spcAft>
                      </a:pPr>
                      <a:r>
                        <a:rPr lang="ja-JP" sz="1400" kern="100" dirty="0"/>
                        <a:t>・地域力検定（地区社協活動振り返り</a:t>
                      </a:r>
                    </a:p>
                    <a:p>
                      <a:pPr indent="600075" algn="just">
                        <a:spcAft>
                          <a:spcPts val="0"/>
                        </a:spcAft>
                      </a:pPr>
                      <a:r>
                        <a:rPr lang="ja-JP" sz="1400" kern="100" dirty="0"/>
                        <a:t>・点検シート</a:t>
                      </a:r>
                      <a:r>
                        <a:rPr lang="en-US" sz="1400" kern="100" dirty="0"/>
                        <a:t>/</a:t>
                      </a:r>
                      <a:r>
                        <a:rPr lang="ja-JP" sz="1400" kern="100" dirty="0"/>
                        <a:t>活動事例集）作成</a:t>
                      </a:r>
                      <a:endParaRPr lang="ja-JP" sz="1400" kern="100" dirty="0">
                        <a:latin typeface="Century"/>
                        <a:ea typeface="ＭＳ 明朝"/>
                        <a:cs typeface="Times New Roman"/>
                      </a:endParaRPr>
                    </a:p>
                  </a:txBody>
                  <a:tcPr marL="66341" marR="66341" marT="0" marB="0" anchor="ctr"/>
                </a:tc>
                <a:tc>
                  <a:txBody>
                    <a:bodyPr/>
                    <a:lstStyle/>
                    <a:p>
                      <a:pPr algn="just">
                        <a:spcAft>
                          <a:spcPts val="0"/>
                        </a:spcAft>
                      </a:pPr>
                      <a:r>
                        <a:rPr lang="ja-JP" sz="1200" kern="100" dirty="0"/>
                        <a:t>・１３地区対象全体研修</a:t>
                      </a:r>
                    </a:p>
                    <a:p>
                      <a:pPr algn="just">
                        <a:spcAft>
                          <a:spcPts val="0"/>
                        </a:spcAft>
                      </a:pPr>
                      <a:r>
                        <a:rPr lang="ja-JP" sz="1200" kern="100" dirty="0"/>
                        <a:t>・実務研修</a:t>
                      </a:r>
                      <a:endParaRPr lang="ja-JP" sz="1200" kern="100" dirty="0">
                        <a:latin typeface="Century"/>
                        <a:ea typeface="ＭＳ 明朝"/>
                        <a:cs typeface="Times New Roman"/>
                      </a:endParaRPr>
                    </a:p>
                  </a:txBody>
                  <a:tcPr marL="66341" marR="66341" marT="0" marB="0" anchor="ctr"/>
                </a:tc>
              </a:tr>
              <a:tr h="449210">
                <a:tc>
                  <a:txBody>
                    <a:bodyPr/>
                    <a:lstStyle/>
                    <a:p>
                      <a:pPr algn="ctr">
                        <a:spcAft>
                          <a:spcPts val="0"/>
                        </a:spcAft>
                      </a:pPr>
                      <a:r>
                        <a:rPr lang="en-US" altLang="ja-JP" sz="1400" kern="100" dirty="0" smtClean="0"/>
                        <a:t>H</a:t>
                      </a:r>
                      <a:r>
                        <a:rPr lang="ja-JP" sz="1400" kern="100" dirty="0" smtClean="0"/>
                        <a:t>２１</a:t>
                      </a:r>
                      <a:endParaRPr lang="ja-JP" sz="1400" kern="100" dirty="0">
                        <a:latin typeface="Century"/>
                        <a:ea typeface="ＭＳ 明朝"/>
                        <a:cs typeface="Times New Roman"/>
                      </a:endParaRPr>
                    </a:p>
                  </a:txBody>
                  <a:tcPr marL="66341" marR="66341" marT="0" marB="0" anchor="ctr"/>
                </a:tc>
                <a:tc>
                  <a:txBody>
                    <a:bodyPr/>
                    <a:lstStyle/>
                    <a:p>
                      <a:pPr algn="just">
                        <a:spcAft>
                          <a:spcPts val="0"/>
                        </a:spcAft>
                      </a:pPr>
                      <a:r>
                        <a:rPr lang="ja-JP" sz="1400" kern="100" dirty="0"/>
                        <a:t>・地区社協会則・会計規則ﾓﾃﾞﾙの作成</a:t>
                      </a:r>
                    </a:p>
                    <a:p>
                      <a:pPr algn="just">
                        <a:spcAft>
                          <a:spcPts val="0"/>
                        </a:spcAft>
                      </a:pPr>
                      <a:r>
                        <a:rPr lang="ja-JP" sz="1400" kern="100" dirty="0"/>
                        <a:t>・振り返り・点検シートの一部修正</a:t>
                      </a:r>
                      <a:endParaRPr lang="ja-JP" sz="1400" kern="100" dirty="0">
                        <a:latin typeface="Century"/>
                        <a:ea typeface="ＭＳ 明朝"/>
                        <a:cs typeface="Times New Roman"/>
                      </a:endParaRPr>
                    </a:p>
                  </a:txBody>
                  <a:tcPr marL="66341" marR="66341" marT="0" marB="0" anchor="ctr"/>
                </a:tc>
                <a:tc>
                  <a:txBody>
                    <a:bodyPr/>
                    <a:lstStyle/>
                    <a:p>
                      <a:pPr algn="just">
                        <a:spcAft>
                          <a:spcPts val="0"/>
                        </a:spcAft>
                      </a:pPr>
                      <a:r>
                        <a:rPr lang="ja-JP" sz="1200" kern="100"/>
                        <a:t>・モデル地区研修</a:t>
                      </a:r>
                      <a:r>
                        <a:rPr lang="ja-JP" sz="1200" kern="100" baseline="-25000"/>
                        <a:t>（城郷・篠原）</a:t>
                      </a:r>
                      <a:endParaRPr lang="ja-JP" sz="1200" kern="100"/>
                    </a:p>
                    <a:p>
                      <a:pPr algn="just">
                        <a:spcAft>
                          <a:spcPts val="0"/>
                        </a:spcAft>
                      </a:pPr>
                      <a:r>
                        <a:rPr lang="ja-JP" sz="1200" kern="100"/>
                        <a:t>・地区別実務研修</a:t>
                      </a:r>
                      <a:endParaRPr lang="ja-JP" sz="1200" kern="100">
                        <a:latin typeface="Century"/>
                        <a:ea typeface="ＭＳ 明朝"/>
                        <a:cs typeface="Times New Roman"/>
                      </a:endParaRPr>
                    </a:p>
                  </a:txBody>
                  <a:tcPr marL="66341" marR="66341" marT="0" marB="0" anchor="ctr"/>
                </a:tc>
              </a:tr>
              <a:tr h="374284">
                <a:tc>
                  <a:txBody>
                    <a:bodyPr/>
                    <a:lstStyle/>
                    <a:p>
                      <a:pPr algn="ctr">
                        <a:lnSpc>
                          <a:spcPts val="1500"/>
                        </a:lnSpc>
                        <a:spcAft>
                          <a:spcPts val="0"/>
                        </a:spcAft>
                      </a:pPr>
                      <a:r>
                        <a:rPr lang="en-US" altLang="ja-JP" sz="1400" kern="100" dirty="0" smtClean="0"/>
                        <a:t>H</a:t>
                      </a:r>
                      <a:r>
                        <a:rPr lang="ja-JP" sz="1400" kern="100" dirty="0" smtClean="0"/>
                        <a:t>２２</a:t>
                      </a:r>
                      <a:endParaRPr lang="ja-JP" sz="1400" kern="100" dirty="0">
                        <a:latin typeface="Century"/>
                        <a:ea typeface="ＭＳ 明朝"/>
                        <a:cs typeface="Times New Roman"/>
                      </a:endParaRPr>
                    </a:p>
                  </a:txBody>
                  <a:tcPr marL="66341" marR="66341" marT="0" marB="0" anchor="ctr"/>
                </a:tc>
                <a:tc>
                  <a:txBody>
                    <a:bodyPr/>
                    <a:lstStyle/>
                    <a:p>
                      <a:pPr algn="just">
                        <a:lnSpc>
                          <a:spcPts val="1500"/>
                        </a:lnSpc>
                        <a:spcAft>
                          <a:spcPts val="0"/>
                        </a:spcAft>
                      </a:pPr>
                      <a:r>
                        <a:rPr lang="ja-JP" sz="1400" kern="100" dirty="0"/>
                        <a:t>・地区社協啓発リーフレットの作成</a:t>
                      </a:r>
                      <a:endParaRPr lang="ja-JP" sz="1400" kern="100" dirty="0">
                        <a:latin typeface="Century"/>
                        <a:ea typeface="ＭＳ 明朝"/>
                        <a:cs typeface="Times New Roman"/>
                      </a:endParaRPr>
                    </a:p>
                  </a:txBody>
                  <a:tcPr marL="66341" marR="66341" marT="0" marB="0" anchor="ctr"/>
                </a:tc>
                <a:tc>
                  <a:txBody>
                    <a:bodyPr/>
                    <a:lstStyle/>
                    <a:p>
                      <a:pPr algn="just">
                        <a:lnSpc>
                          <a:spcPts val="1500"/>
                        </a:lnSpc>
                        <a:spcAft>
                          <a:spcPts val="0"/>
                        </a:spcAft>
                      </a:pPr>
                      <a:r>
                        <a:rPr lang="ja-JP" sz="1200" kern="100"/>
                        <a:t>・地区別実務研修</a:t>
                      </a:r>
                      <a:endParaRPr lang="ja-JP" sz="1200" kern="100">
                        <a:latin typeface="Century"/>
                        <a:ea typeface="ＭＳ 明朝"/>
                        <a:cs typeface="Times New Roman"/>
                      </a:endParaRPr>
                    </a:p>
                  </a:txBody>
                  <a:tcPr marL="66341" marR="66341" marT="0" marB="0" anchor="ctr"/>
                </a:tc>
              </a:tr>
              <a:tr h="309572">
                <a:tc>
                  <a:txBody>
                    <a:bodyPr/>
                    <a:lstStyle/>
                    <a:p>
                      <a:pPr algn="ctr">
                        <a:lnSpc>
                          <a:spcPts val="1500"/>
                        </a:lnSpc>
                        <a:spcAft>
                          <a:spcPts val="0"/>
                        </a:spcAft>
                      </a:pPr>
                      <a:r>
                        <a:rPr lang="en-US" altLang="ja-JP" sz="1400" kern="100" dirty="0" smtClean="0"/>
                        <a:t>H</a:t>
                      </a:r>
                      <a:r>
                        <a:rPr lang="ja-JP" sz="1400" kern="100" dirty="0" smtClean="0"/>
                        <a:t>２３</a:t>
                      </a:r>
                      <a:endParaRPr lang="ja-JP" sz="1400" kern="100" dirty="0">
                        <a:latin typeface="Century"/>
                        <a:ea typeface="ＭＳ 明朝"/>
                        <a:cs typeface="Times New Roman"/>
                      </a:endParaRPr>
                    </a:p>
                  </a:txBody>
                  <a:tcPr marL="66341" marR="66341" marT="0" marB="0" anchor="ctr"/>
                </a:tc>
                <a:tc>
                  <a:txBody>
                    <a:bodyPr/>
                    <a:lstStyle/>
                    <a:p>
                      <a:pPr algn="just">
                        <a:lnSpc>
                          <a:spcPts val="1500"/>
                        </a:lnSpc>
                        <a:spcAft>
                          <a:spcPts val="0"/>
                        </a:spcAft>
                      </a:pPr>
                      <a:r>
                        <a:rPr lang="ja-JP" sz="1400" kern="100" dirty="0"/>
                        <a:t>・地区社協活動情報交換会の開催</a:t>
                      </a:r>
                      <a:endParaRPr lang="ja-JP" sz="1400" kern="100" dirty="0">
                        <a:latin typeface="Century"/>
                        <a:ea typeface="ＭＳ 明朝"/>
                        <a:cs typeface="Times New Roman"/>
                      </a:endParaRPr>
                    </a:p>
                  </a:txBody>
                  <a:tcPr marL="66341" marR="66341" marT="0" marB="0" anchor="ctr"/>
                </a:tc>
                <a:tc>
                  <a:txBody>
                    <a:bodyPr/>
                    <a:lstStyle/>
                    <a:p>
                      <a:pPr algn="just">
                        <a:lnSpc>
                          <a:spcPts val="1500"/>
                        </a:lnSpc>
                        <a:spcAft>
                          <a:spcPts val="0"/>
                        </a:spcAft>
                      </a:pPr>
                      <a:r>
                        <a:rPr lang="ja-JP" sz="1200" kern="100" dirty="0"/>
                        <a:t>・地区別実務研修</a:t>
                      </a:r>
                      <a:endParaRPr lang="ja-JP" sz="1200" kern="100" dirty="0">
                        <a:latin typeface="Century"/>
                        <a:ea typeface="ＭＳ 明朝"/>
                        <a:cs typeface="Times New Roman"/>
                      </a:endParaRPr>
                    </a:p>
                  </a:txBody>
                  <a:tcPr marL="66341" marR="66341" marT="0" marB="0" anchor="ctr"/>
                </a:tc>
              </a:tr>
              <a:tr h="802161">
                <a:tc>
                  <a:txBody>
                    <a:bodyPr/>
                    <a:lstStyle/>
                    <a:p>
                      <a:pPr algn="ctr">
                        <a:lnSpc>
                          <a:spcPts val="1500"/>
                        </a:lnSpc>
                        <a:spcAft>
                          <a:spcPts val="0"/>
                        </a:spcAft>
                      </a:pPr>
                      <a:r>
                        <a:rPr lang="en-US" altLang="ja-JP" sz="1400" kern="100" dirty="0" smtClean="0"/>
                        <a:t>H</a:t>
                      </a:r>
                      <a:r>
                        <a:rPr lang="ja-JP" sz="1400" kern="100" dirty="0" smtClean="0"/>
                        <a:t>２４</a:t>
                      </a:r>
                      <a:endParaRPr lang="ja-JP" sz="1400" kern="100" dirty="0">
                        <a:latin typeface="Century"/>
                        <a:ea typeface="ＭＳ 明朝"/>
                        <a:cs typeface="Times New Roman"/>
                      </a:endParaRPr>
                    </a:p>
                  </a:txBody>
                  <a:tcPr marL="66341" marR="66341" marT="0" marB="0" anchor="ctr"/>
                </a:tc>
                <a:tc>
                  <a:txBody>
                    <a:bodyPr/>
                    <a:lstStyle/>
                    <a:p>
                      <a:pPr algn="just">
                        <a:lnSpc>
                          <a:spcPts val="1500"/>
                        </a:lnSpc>
                        <a:spcAft>
                          <a:spcPts val="0"/>
                        </a:spcAft>
                      </a:pPr>
                      <a:r>
                        <a:rPr lang="ja-JP" sz="1400" kern="100" dirty="0"/>
                        <a:t>・「地域力検定」検定項目充実への検討</a:t>
                      </a:r>
                    </a:p>
                    <a:p>
                      <a:pPr algn="just">
                        <a:lnSpc>
                          <a:spcPts val="1500"/>
                        </a:lnSpc>
                        <a:spcAft>
                          <a:spcPts val="0"/>
                        </a:spcAft>
                      </a:pPr>
                      <a:r>
                        <a:rPr lang="ja-JP" sz="1400" kern="100" dirty="0"/>
                        <a:t>　⇒「地区活動のﾁｪｯｸｼｰﾄ」作成</a:t>
                      </a:r>
                    </a:p>
                    <a:p>
                      <a:pPr algn="just">
                        <a:lnSpc>
                          <a:spcPts val="1500"/>
                        </a:lnSpc>
                        <a:spcAft>
                          <a:spcPts val="0"/>
                        </a:spcAft>
                      </a:pPr>
                      <a:r>
                        <a:rPr lang="ja-JP" sz="1400" kern="100" dirty="0"/>
                        <a:t>・活動情報交換会をふまえての活動事例のまとめ</a:t>
                      </a:r>
                    </a:p>
                    <a:p>
                      <a:pPr algn="just">
                        <a:lnSpc>
                          <a:spcPts val="1500"/>
                        </a:lnSpc>
                        <a:spcAft>
                          <a:spcPts val="0"/>
                        </a:spcAft>
                      </a:pPr>
                      <a:r>
                        <a:rPr lang="ja-JP" sz="1400" kern="100" dirty="0"/>
                        <a:t>　⇒「地区社協活動事例集</a:t>
                      </a:r>
                      <a:r>
                        <a:rPr lang="ja-JP" sz="1400" kern="100" baseline="-25000" dirty="0"/>
                        <a:t>（第１版）</a:t>
                      </a:r>
                      <a:r>
                        <a:rPr lang="ja-JP" sz="1400" kern="100" dirty="0"/>
                        <a:t>」作成</a:t>
                      </a:r>
                      <a:endParaRPr lang="ja-JP" sz="1400" kern="100" dirty="0">
                        <a:latin typeface="Century"/>
                        <a:ea typeface="ＭＳ 明朝"/>
                        <a:cs typeface="Times New Roman"/>
                      </a:endParaRPr>
                    </a:p>
                  </a:txBody>
                  <a:tcPr marL="66341" marR="66341" marT="0" marB="0" anchor="ctr"/>
                </a:tc>
                <a:tc>
                  <a:txBody>
                    <a:bodyPr/>
                    <a:lstStyle/>
                    <a:p>
                      <a:pPr algn="just">
                        <a:lnSpc>
                          <a:spcPts val="1500"/>
                        </a:lnSpc>
                        <a:spcAft>
                          <a:spcPts val="0"/>
                        </a:spcAft>
                      </a:pPr>
                      <a:r>
                        <a:rPr lang="ja-JP" sz="1400" kern="100" dirty="0"/>
                        <a:t>・新任研修</a:t>
                      </a:r>
                    </a:p>
                    <a:p>
                      <a:pPr algn="just">
                        <a:lnSpc>
                          <a:spcPts val="1500"/>
                        </a:lnSpc>
                        <a:spcAft>
                          <a:spcPts val="0"/>
                        </a:spcAft>
                      </a:pPr>
                      <a:r>
                        <a:rPr lang="ja-JP" sz="1400" kern="100" dirty="0"/>
                        <a:t>・地区社協役員</a:t>
                      </a:r>
                      <a:r>
                        <a:rPr lang="ja-JP" sz="1400" kern="100" dirty="0" smtClean="0"/>
                        <a:t>と</a:t>
                      </a:r>
                      <a:endParaRPr lang="en-US" altLang="ja-JP" sz="1400" kern="100" dirty="0" smtClean="0"/>
                    </a:p>
                    <a:p>
                      <a:pPr algn="just">
                        <a:lnSpc>
                          <a:spcPts val="1500"/>
                        </a:lnSpc>
                        <a:spcAft>
                          <a:spcPts val="0"/>
                        </a:spcAft>
                      </a:pPr>
                      <a:r>
                        <a:rPr lang="ja-JP" altLang="en-US" sz="1400" kern="100" dirty="0" smtClean="0"/>
                        <a:t>・</a:t>
                      </a:r>
                      <a:r>
                        <a:rPr lang="ja-JP" altLang="ja-JP" sz="1400" kern="100" dirty="0" smtClean="0"/>
                        <a:t>地区社協役員と</a:t>
                      </a:r>
                      <a:r>
                        <a:rPr lang="ja-JP" sz="1400" kern="100" dirty="0" smtClean="0"/>
                        <a:t>区社協事務局と</a:t>
                      </a:r>
                      <a:r>
                        <a:rPr lang="ja-JP" sz="1400" kern="100" dirty="0"/>
                        <a:t>の懇談会</a:t>
                      </a:r>
                      <a:endParaRPr lang="ja-JP" sz="1400" kern="100" dirty="0">
                        <a:latin typeface="Century"/>
                        <a:ea typeface="ＭＳ 明朝"/>
                        <a:cs typeface="Times New Roman"/>
                      </a:endParaRPr>
                    </a:p>
                  </a:txBody>
                  <a:tcPr marL="66341" marR="66341" marT="0" marB="0" anchor="ctr"/>
                </a:tc>
              </a:tr>
              <a:tr h="601621">
                <a:tc>
                  <a:txBody>
                    <a:bodyPr/>
                    <a:lstStyle/>
                    <a:p>
                      <a:pPr algn="ctr">
                        <a:lnSpc>
                          <a:spcPts val="1500"/>
                        </a:lnSpc>
                        <a:spcAft>
                          <a:spcPts val="0"/>
                        </a:spcAft>
                      </a:pPr>
                      <a:r>
                        <a:rPr lang="en-US" altLang="ja-JP" sz="1400" kern="100" dirty="0" smtClean="0"/>
                        <a:t>H</a:t>
                      </a:r>
                      <a:r>
                        <a:rPr lang="ja-JP" sz="1400" kern="100" dirty="0" smtClean="0"/>
                        <a:t>２５</a:t>
                      </a:r>
                      <a:endParaRPr lang="ja-JP" sz="1400" kern="100" dirty="0">
                        <a:latin typeface="Century"/>
                        <a:ea typeface="ＭＳ 明朝"/>
                        <a:cs typeface="Times New Roman"/>
                      </a:endParaRPr>
                    </a:p>
                  </a:txBody>
                  <a:tcPr marL="66341" marR="66341" marT="0" marB="0" anchor="ctr"/>
                </a:tc>
                <a:tc>
                  <a:txBody>
                    <a:bodyPr/>
                    <a:lstStyle/>
                    <a:p>
                      <a:pPr algn="just">
                        <a:lnSpc>
                          <a:spcPts val="1500"/>
                        </a:lnSpc>
                        <a:spcAft>
                          <a:spcPts val="0"/>
                        </a:spcAft>
                      </a:pPr>
                      <a:r>
                        <a:rPr lang="ja-JP" sz="1400" kern="100" dirty="0"/>
                        <a:t>・「地区活動のﾁｪｯｸｼｰﾄ」運用</a:t>
                      </a:r>
                      <a:r>
                        <a:rPr lang="ja-JP" sz="1400" kern="100" dirty="0" smtClean="0"/>
                        <a:t>開始</a:t>
                      </a:r>
                      <a:endParaRPr lang="en-US" altLang="ja-JP" sz="1400" kern="100" dirty="0" smtClean="0"/>
                    </a:p>
                    <a:p>
                      <a:pPr algn="just">
                        <a:lnSpc>
                          <a:spcPts val="1500"/>
                        </a:lnSpc>
                        <a:spcAft>
                          <a:spcPts val="0"/>
                        </a:spcAft>
                      </a:pPr>
                      <a:r>
                        <a:rPr lang="ja-JP" sz="1400" kern="100" dirty="0" smtClean="0"/>
                        <a:t>・</a:t>
                      </a:r>
                      <a:r>
                        <a:rPr lang="ja-JP" sz="1400" kern="100" dirty="0"/>
                        <a:t>「地区社協活動事例集」事例追加</a:t>
                      </a:r>
                      <a:endParaRPr lang="ja-JP" sz="1400" kern="100" dirty="0">
                        <a:latin typeface="Century"/>
                        <a:ea typeface="ＭＳ 明朝"/>
                        <a:cs typeface="Times New Roman"/>
                      </a:endParaRPr>
                    </a:p>
                  </a:txBody>
                  <a:tcPr marL="66341" marR="66341" marT="0" marB="0" anchor="ctr"/>
                </a:tc>
                <a:tc>
                  <a:txBody>
                    <a:bodyPr/>
                    <a:lstStyle/>
                    <a:p>
                      <a:pPr algn="just">
                        <a:lnSpc>
                          <a:spcPts val="1500"/>
                        </a:lnSpc>
                        <a:spcAft>
                          <a:spcPts val="0"/>
                        </a:spcAft>
                      </a:pPr>
                      <a:r>
                        <a:rPr lang="ja-JP" sz="1400" kern="100" dirty="0"/>
                        <a:t>・新任研修</a:t>
                      </a:r>
                    </a:p>
                    <a:p>
                      <a:pPr algn="just">
                        <a:lnSpc>
                          <a:spcPts val="1500"/>
                        </a:lnSpc>
                        <a:spcAft>
                          <a:spcPts val="0"/>
                        </a:spcAft>
                      </a:pPr>
                      <a:r>
                        <a:rPr lang="ja-JP" sz="1400" kern="100" dirty="0"/>
                        <a:t>・地区別</a:t>
                      </a:r>
                      <a:r>
                        <a:rPr lang="ja-JP" sz="1400" kern="100" dirty="0" smtClean="0"/>
                        <a:t>ﾌｫﾛｰｱｯﾌﾟ研修</a:t>
                      </a:r>
                      <a:r>
                        <a:rPr lang="ja-JP" sz="1200" kern="100" dirty="0" smtClean="0"/>
                        <a:t>（</a:t>
                      </a:r>
                      <a:r>
                        <a:rPr lang="ja-JP" sz="1200" kern="100" dirty="0"/>
                        <a:t>樽・</a:t>
                      </a:r>
                      <a:r>
                        <a:rPr lang="ja-JP" sz="1200" kern="100" dirty="0" smtClean="0"/>
                        <a:t>あすなろ</a:t>
                      </a:r>
                      <a:r>
                        <a:rPr lang="ja-JP" altLang="en-US" sz="1200" kern="100" dirty="0" smtClean="0"/>
                        <a:t>・菊名</a:t>
                      </a:r>
                      <a:r>
                        <a:rPr lang="ja-JP" sz="1200" kern="100" dirty="0" smtClean="0"/>
                        <a:t>）</a:t>
                      </a:r>
                      <a:endParaRPr lang="ja-JP" sz="1200" kern="100" dirty="0"/>
                    </a:p>
                    <a:p>
                      <a:pPr algn="just">
                        <a:lnSpc>
                          <a:spcPts val="1500"/>
                        </a:lnSpc>
                        <a:spcAft>
                          <a:spcPts val="0"/>
                        </a:spcAft>
                      </a:pPr>
                      <a:r>
                        <a:rPr lang="ja-JP" sz="1400" kern="100" dirty="0"/>
                        <a:t>・地区社協役員</a:t>
                      </a:r>
                      <a:r>
                        <a:rPr lang="ja-JP" sz="1400" kern="100" dirty="0" smtClean="0"/>
                        <a:t>と区社協事務局と</a:t>
                      </a:r>
                      <a:r>
                        <a:rPr lang="ja-JP" sz="1400" kern="100" dirty="0"/>
                        <a:t>の懇談会</a:t>
                      </a:r>
                      <a:endParaRPr lang="ja-JP" sz="1400" kern="100" dirty="0">
                        <a:latin typeface="+mj-ea"/>
                        <a:ea typeface="+mj-ea"/>
                        <a:cs typeface="Times New Roman"/>
                      </a:endParaRPr>
                    </a:p>
                  </a:txBody>
                  <a:tcPr marL="66341" marR="66341" marT="0" marB="0" anchor="ctr"/>
                </a:tc>
              </a:tr>
              <a:tr h="677058">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altLang="ja-JP" sz="1400" kern="100" dirty="0" smtClean="0"/>
                        <a:t>H</a:t>
                      </a:r>
                      <a:r>
                        <a:rPr lang="ja-JP" altLang="ja-JP" sz="1400" kern="100" dirty="0" smtClean="0"/>
                        <a:t>２</a:t>
                      </a:r>
                      <a:r>
                        <a:rPr lang="ja-JP" altLang="en-US" sz="1400" kern="100" dirty="0" smtClean="0"/>
                        <a:t>６</a:t>
                      </a:r>
                      <a:endParaRPr lang="ja-JP" sz="1400" kern="100" dirty="0">
                        <a:latin typeface="Century"/>
                        <a:ea typeface="ＭＳ 明朝"/>
                        <a:cs typeface="Times New Roman"/>
                      </a:endParaRPr>
                    </a:p>
                  </a:txBody>
                  <a:tcPr marL="66341" marR="66341" marT="0" marB="0" anchor="ctr"/>
                </a:tc>
                <a:tc>
                  <a:txBody>
                    <a:bodyPr/>
                    <a:lstStyle/>
                    <a:p>
                      <a:r>
                        <a:rPr kumimoji="1" lang="ja-JP" altLang="ja-JP" sz="1400" kern="1200" dirty="0" smtClean="0">
                          <a:solidFill>
                            <a:schemeClr val="dk1"/>
                          </a:solidFill>
                          <a:effectLst/>
                          <a:latin typeface="+mn-lt"/>
                          <a:ea typeface="+mn-ea"/>
                          <a:cs typeface="+mn-cs"/>
                        </a:rPr>
                        <a:t>・「地区活動のﾁｪｯｸｼｰﾄ」運用</a:t>
                      </a:r>
                    </a:p>
                    <a:p>
                      <a:r>
                        <a:rPr kumimoji="1" lang="ja-JP" altLang="ja-JP" sz="1400" kern="1200" dirty="0" smtClean="0">
                          <a:solidFill>
                            <a:schemeClr val="dk1"/>
                          </a:solidFill>
                          <a:effectLst/>
                          <a:latin typeface="+mn-lt"/>
                          <a:ea typeface="+mn-ea"/>
                          <a:cs typeface="+mn-cs"/>
                        </a:rPr>
                        <a:t>・「地区社協活動事例集」</a:t>
                      </a:r>
                      <a:r>
                        <a:rPr kumimoji="1" lang="en-US" altLang="ja-JP" sz="1400" kern="1200" dirty="0" smtClean="0">
                          <a:solidFill>
                            <a:schemeClr val="dk1"/>
                          </a:solidFill>
                          <a:effectLst/>
                          <a:latin typeface="+mn-lt"/>
                          <a:ea typeface="+mn-ea"/>
                          <a:cs typeface="+mn-cs"/>
                        </a:rPr>
                        <a:t>WEB</a:t>
                      </a:r>
                      <a:r>
                        <a:rPr kumimoji="1" lang="ja-JP" altLang="ja-JP" sz="1400" kern="1200" dirty="0" smtClean="0">
                          <a:solidFill>
                            <a:schemeClr val="dk1"/>
                          </a:solidFill>
                          <a:effectLst/>
                          <a:latin typeface="+mn-lt"/>
                          <a:ea typeface="+mn-ea"/>
                          <a:cs typeface="+mn-cs"/>
                        </a:rPr>
                        <a:t>版</a:t>
                      </a:r>
                      <a:endParaRPr lang="ja-JP" sz="1400" kern="100" dirty="0">
                        <a:latin typeface="Century"/>
                        <a:ea typeface="ＭＳ 明朝"/>
                        <a:cs typeface="Times New Roman"/>
                      </a:endParaRPr>
                    </a:p>
                  </a:txBody>
                  <a:tcPr marL="66341" marR="66341" marT="0" marB="0" anchor="ctr"/>
                </a:tc>
                <a:tc>
                  <a:txBody>
                    <a:bodyPr/>
                    <a:lstStyle/>
                    <a:p>
                      <a:pPr algn="just">
                        <a:lnSpc>
                          <a:spcPts val="1500"/>
                        </a:lnSpc>
                        <a:spcAft>
                          <a:spcPts val="0"/>
                        </a:spcAft>
                      </a:pPr>
                      <a:r>
                        <a:rPr lang="ja-JP" altLang="ja-JP" sz="1400" kern="100" dirty="0" smtClean="0"/>
                        <a:t>・新任研修</a:t>
                      </a:r>
                    </a:p>
                    <a:p>
                      <a:pPr algn="just">
                        <a:lnSpc>
                          <a:spcPts val="1500"/>
                        </a:lnSpc>
                        <a:spcAft>
                          <a:spcPts val="0"/>
                        </a:spcAft>
                      </a:pPr>
                      <a:r>
                        <a:rPr lang="ja-JP" altLang="ja-JP" sz="1400" kern="100" dirty="0" smtClean="0"/>
                        <a:t>・地区別ﾌｫﾛｰｱｯﾌﾟ研修</a:t>
                      </a:r>
                      <a:r>
                        <a:rPr lang="ja-JP" altLang="ja-JP" sz="1200" kern="100" dirty="0" smtClean="0"/>
                        <a:t>（</a:t>
                      </a:r>
                      <a:r>
                        <a:rPr lang="ja-JP" altLang="en-US" sz="1200" kern="100" dirty="0" smtClean="0"/>
                        <a:t>城郷</a:t>
                      </a:r>
                      <a:r>
                        <a:rPr lang="ja-JP" altLang="ja-JP" sz="1200" kern="100" dirty="0" smtClean="0"/>
                        <a:t>・</a:t>
                      </a:r>
                      <a:r>
                        <a:rPr lang="ja-JP" altLang="en-US" sz="1200" kern="100" dirty="0" smtClean="0"/>
                        <a:t>篠原・師岡</a:t>
                      </a:r>
                      <a:r>
                        <a:rPr lang="ja-JP" altLang="ja-JP" sz="1200" kern="100" dirty="0" smtClean="0"/>
                        <a:t>）</a:t>
                      </a:r>
                    </a:p>
                    <a:p>
                      <a:pPr algn="just">
                        <a:lnSpc>
                          <a:spcPts val="1500"/>
                        </a:lnSpc>
                        <a:spcAft>
                          <a:spcPts val="0"/>
                        </a:spcAft>
                      </a:pPr>
                      <a:r>
                        <a:rPr lang="ja-JP" altLang="ja-JP" sz="1400" kern="100" dirty="0" smtClean="0"/>
                        <a:t>・地区社協役員と区社協事務局との懇談会</a:t>
                      </a:r>
                      <a:endParaRPr kumimoji="1" lang="ja-JP" altLang="ja-JP" sz="1400" kern="100" dirty="0" smtClean="0">
                        <a:solidFill>
                          <a:schemeClr val="dk1"/>
                        </a:solidFill>
                        <a:latin typeface="+mj-ea"/>
                        <a:ea typeface="+mn-ea"/>
                        <a:cs typeface="Times New Roman"/>
                      </a:endParaRPr>
                    </a:p>
                  </a:txBody>
                  <a:tcPr marL="66341" marR="66341" marT="0" marB="0" anchor="ctr"/>
                </a:tc>
              </a:tr>
              <a:tr h="1056169">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altLang="ja-JP" sz="1400" b="1" kern="100" dirty="0" smtClean="0">
                          <a:latin typeface="Meiryo UI" panose="020B0604030504040204" pitchFamily="50" charset="-128"/>
                          <a:ea typeface="Meiryo UI" panose="020B0604030504040204" pitchFamily="50" charset="-128"/>
                          <a:cs typeface="Meiryo UI" panose="020B0604030504040204" pitchFamily="50" charset="-128"/>
                        </a:rPr>
                        <a:t>H</a:t>
                      </a:r>
                      <a:r>
                        <a:rPr lang="ja-JP" altLang="ja-JP" sz="1400" b="1" kern="1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７</a:t>
                      </a:r>
                      <a:endParaRPr lang="en-US" altLang="ja-JP" sz="1400" b="1" kern="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1500"/>
                        </a:lnSpc>
                        <a:spcBef>
                          <a:spcPts val="0"/>
                        </a:spcBef>
                        <a:spcAft>
                          <a:spcPts val="0"/>
                        </a:spcAft>
                        <a:buClrTx/>
                        <a:buSzTx/>
                        <a:buFontTx/>
                        <a:buNone/>
                        <a:tabLst/>
                        <a:defRPr/>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ja-JP" sz="1400" b="1" kern="100" dirty="0">
                        <a:latin typeface="Meiryo UI" panose="020B0604030504040204" pitchFamily="50" charset="-128"/>
                        <a:ea typeface="Meiryo UI" panose="020B0604030504040204" pitchFamily="50" charset="-128"/>
                        <a:cs typeface="Meiryo UI" panose="020B0604030504040204" pitchFamily="50" charset="-128"/>
                      </a:endParaRPr>
                    </a:p>
                  </a:txBody>
                  <a:tcPr marL="66341" marR="66341" marT="0" marB="0" anchor="ctr"/>
                </a:tc>
                <a:tc>
                  <a:txBody>
                    <a:bodyPr/>
                    <a:lstStyle/>
                    <a:p>
                      <a:pPr algn="just">
                        <a:spcAft>
                          <a:spcPts val="0"/>
                        </a:spcAft>
                      </a:pPr>
                      <a:r>
                        <a:rPr lang="ja-JP" sz="1400" b="1" kern="100" dirty="0">
                          <a:effectLst/>
                          <a:latin typeface="Meiryo UI" panose="020B0604030504040204" pitchFamily="50" charset="-128"/>
                          <a:ea typeface="Meiryo UI" panose="020B0604030504040204" pitchFamily="50" charset="-128"/>
                          <a:cs typeface="Meiryo UI" panose="020B0604030504040204" pitchFamily="50" charset="-128"/>
                        </a:rPr>
                        <a:t>１）地区活動のチェックシート</a:t>
                      </a:r>
                      <a:r>
                        <a:rPr lang="en-US" sz="14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b="1" kern="100" dirty="0">
                          <a:effectLst/>
                          <a:latin typeface="Meiryo UI" panose="020B0604030504040204" pitchFamily="50" charset="-128"/>
                          <a:ea typeface="Meiryo UI" panose="020B0604030504040204" pitchFamily="50" charset="-128"/>
                          <a:cs typeface="Meiryo UI" panose="020B0604030504040204" pitchFamily="50" charset="-128"/>
                        </a:rPr>
                        <a:t>第２版</a:t>
                      </a:r>
                      <a:r>
                        <a:rPr lang="en-US" sz="14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b="1" kern="100" dirty="0" smtClean="0">
                          <a:effectLst/>
                          <a:latin typeface="Meiryo UI" panose="020B0604030504040204" pitchFamily="50" charset="-128"/>
                          <a:ea typeface="Meiryo UI" panose="020B0604030504040204" pitchFamily="50" charset="-128"/>
                          <a:cs typeface="Meiryo UI" panose="020B0604030504040204" pitchFamily="50" charset="-128"/>
                        </a:rPr>
                        <a:t>検討</a:t>
                      </a:r>
                      <a:endParaRPr lang="ja-JP" sz="14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400" b="1" kern="100" dirty="0">
                          <a:effectLst/>
                          <a:latin typeface="Meiryo UI" panose="020B0604030504040204" pitchFamily="50" charset="-128"/>
                          <a:ea typeface="Meiryo UI" panose="020B0604030504040204" pitchFamily="50" charset="-128"/>
                          <a:cs typeface="Meiryo UI" panose="020B0604030504040204" pitchFamily="50" charset="-128"/>
                        </a:rPr>
                        <a:t>２）地区社協啓発リーフレット</a:t>
                      </a:r>
                      <a:r>
                        <a:rPr lang="en-US" sz="14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b="1" kern="100" dirty="0">
                          <a:effectLst/>
                          <a:latin typeface="Meiryo UI" panose="020B0604030504040204" pitchFamily="50" charset="-128"/>
                          <a:ea typeface="Meiryo UI" panose="020B0604030504040204" pitchFamily="50" charset="-128"/>
                          <a:cs typeface="Meiryo UI" panose="020B0604030504040204" pitchFamily="50" charset="-128"/>
                        </a:rPr>
                        <a:t>第２版</a:t>
                      </a:r>
                      <a:r>
                        <a:rPr lang="en-US" sz="14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b="1" kern="100" dirty="0" smtClean="0">
                          <a:effectLst/>
                          <a:latin typeface="Meiryo UI" panose="020B0604030504040204" pitchFamily="50" charset="-128"/>
                          <a:ea typeface="Meiryo UI" panose="020B0604030504040204" pitchFamily="50" charset="-128"/>
                          <a:cs typeface="Meiryo UI" panose="020B0604030504040204" pitchFamily="50" charset="-128"/>
                        </a:rPr>
                        <a:t>発行</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400" b="1" kern="100" dirty="0" smtClean="0">
                          <a:effectLst/>
                          <a:latin typeface="Meiryo UI" panose="020B0604030504040204" pitchFamily="50" charset="-128"/>
                          <a:ea typeface="Meiryo UI" panose="020B0604030504040204" pitchFamily="50" charset="-128"/>
                          <a:cs typeface="Meiryo UI" panose="020B0604030504040204" pitchFamily="50" charset="-128"/>
                        </a:rPr>
                        <a:t>３）地区社協会員助成申請様式</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400" b="1" kern="100" dirty="0" smtClean="0">
                          <a:effectLst/>
                          <a:latin typeface="Meiryo UI" panose="020B0604030504040204" pitchFamily="50" charset="-128"/>
                          <a:ea typeface="Meiryo UI" panose="020B0604030504040204" pitchFamily="50" charset="-128"/>
                          <a:cs typeface="Meiryo UI" panose="020B0604030504040204" pitchFamily="50" charset="-128"/>
                        </a:rPr>
                        <a:t>４）賛助会員運動資材の充実</a:t>
                      </a:r>
                      <a:endParaRPr lang="ja-JP" sz="14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r>
                        <a:rPr kumimoji="1" lang="ja-JP" altLang="ja-JP" sz="14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・新任研修</a:t>
                      </a:r>
                    </a:p>
                    <a:p>
                      <a:r>
                        <a:rPr kumimoji="1" lang="ja-JP" altLang="ja-JP" sz="14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・地区別ﾌｫﾛｰｱｯﾌﾟ研修</a:t>
                      </a:r>
                    </a:p>
                    <a:p>
                      <a:r>
                        <a:rPr kumimoji="1" lang="ja-JP" altLang="ja-JP" sz="14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・地区社協ヒアリング</a:t>
                      </a:r>
                    </a:p>
                    <a:p>
                      <a:r>
                        <a:rPr kumimoji="1" lang="ja-JP" altLang="ja-JP" sz="14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400" b="1" kern="100" dirty="0" smtClean="0">
                          <a:latin typeface="Meiryo UI" panose="020B0604030504040204" pitchFamily="50" charset="-128"/>
                          <a:ea typeface="Meiryo UI" panose="020B0604030504040204" pitchFamily="50" charset="-128"/>
                          <a:cs typeface="Meiryo UI" panose="020B0604030504040204" pitchFamily="50" charset="-128"/>
                        </a:rPr>
                        <a:t>地区社協役員と区社協事務局との</a:t>
                      </a:r>
                      <a:r>
                        <a:rPr kumimoji="1" lang="ja-JP" altLang="ja-JP" sz="1400" b="1"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懇談会兼実務研修</a:t>
                      </a:r>
                      <a:endParaRPr lang="ja-JP" sz="1400" b="1" kern="100" dirty="0">
                        <a:latin typeface="Meiryo UI" panose="020B0604030504040204" pitchFamily="50" charset="-128"/>
                        <a:ea typeface="Meiryo UI" panose="020B0604030504040204" pitchFamily="50" charset="-128"/>
                        <a:cs typeface="Meiryo UI" panose="020B0604030504040204" pitchFamily="50" charset="-128"/>
                      </a:endParaRPr>
                    </a:p>
                  </a:txBody>
                  <a:tcPr marL="66341" marR="66341" marT="0" marB="0" anchor="ctr"/>
                </a:tc>
              </a:tr>
            </a:tbl>
          </a:graphicData>
        </a:graphic>
      </p:graphicFrame>
      <p:sp>
        <p:nvSpPr>
          <p:cNvPr id="4" name="タイトル 1"/>
          <p:cNvSpPr txBox="1">
            <a:spLocks/>
          </p:cNvSpPr>
          <p:nvPr/>
        </p:nvSpPr>
        <p:spPr>
          <a:xfrm>
            <a:off x="611560" y="332656"/>
            <a:ext cx="7848872" cy="720080"/>
          </a:xfrm>
          <a:prstGeom prst="rect">
            <a:avLst/>
          </a:prstGeom>
        </p:spPr>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small" spc="0" normalizeH="0" baseline="0" noProof="0" dirty="0" smtClean="0">
                <a:ln>
                  <a:noFill/>
                </a:ln>
                <a:solidFill>
                  <a:srgbClr val="006600"/>
                </a:solidFill>
                <a:effectLst/>
                <a:uLnTx/>
                <a:uFillTx/>
                <a:latin typeface="HGP創英ﾌﾟﾚｾﾞﾝｽEB" pitchFamily="18" charset="-128"/>
                <a:ea typeface="HGP創英ﾌﾟﾚｾﾞﾝｽEB" pitchFamily="18" charset="-128"/>
                <a:cs typeface="+mj-cs"/>
              </a:rPr>
              <a:t>地区社協分科会</a:t>
            </a:r>
            <a:r>
              <a:rPr kumimoji="1" lang="ja-JP" altLang="en-US" sz="1600" b="0" i="0" u="none" strike="noStrike" kern="1200" cap="small" spc="0" normalizeH="0" baseline="0" noProof="0" dirty="0" smtClean="0">
                <a:ln>
                  <a:noFill/>
                </a:ln>
                <a:solidFill>
                  <a:srgbClr val="006600"/>
                </a:solidFill>
                <a:effectLst/>
                <a:uLnTx/>
                <a:uFillTx/>
                <a:latin typeface="HGP創英ﾌﾟﾚｾﾞﾝｽEB" pitchFamily="18" charset="-128"/>
                <a:ea typeface="HGP創英ﾌﾟﾚｾﾞﾝｽEB" pitchFamily="18" charset="-128"/>
                <a:cs typeface="+mj-cs"/>
              </a:rPr>
              <a:t>（合同会議・事務局長会議）</a:t>
            </a:r>
            <a:r>
              <a:rPr kumimoji="1" lang="ja-JP" altLang="en-US" sz="4000" b="0" i="0" u="none" strike="noStrike" kern="1200" cap="small" spc="0" normalizeH="0" baseline="0" noProof="0" dirty="0" smtClean="0">
                <a:ln>
                  <a:noFill/>
                </a:ln>
                <a:solidFill>
                  <a:srgbClr val="006600"/>
                </a:solidFill>
                <a:effectLst/>
                <a:uLnTx/>
                <a:uFillTx/>
                <a:latin typeface="HGP創英ﾌﾟﾚｾﾞﾝｽEB" pitchFamily="18" charset="-128"/>
                <a:ea typeface="HGP創英ﾌﾟﾚｾﾞﾝｽEB" pitchFamily="18" charset="-128"/>
                <a:cs typeface="+mj-cs"/>
              </a:rPr>
              <a:t>での活動①</a:t>
            </a:r>
            <a:endParaRPr kumimoji="1" lang="ja-JP" altLang="en-US" sz="4000" b="0" i="0" u="none" strike="noStrike" kern="1200" cap="small" spc="0" normalizeH="0" baseline="0" noProof="0" dirty="0">
              <a:ln>
                <a:noFill/>
              </a:ln>
              <a:solidFill>
                <a:srgbClr val="006600"/>
              </a:solidFill>
              <a:effectLst/>
              <a:uLnTx/>
              <a:uFillTx/>
              <a:latin typeface="HGP創英ﾌﾟﾚｾﾞﾝｽEB" pitchFamily="18" charset="-128"/>
              <a:ea typeface="HGP創英ﾌﾟﾚｾﾞﾝｽEB" pitchFamily="18" charset="-128"/>
              <a:cs typeface="+mj-cs"/>
            </a:endParaRPr>
          </a:p>
        </p:txBody>
      </p:sp>
      <p:sp>
        <p:nvSpPr>
          <p:cNvPr id="6" name="テキスト ボックス 5"/>
          <p:cNvSpPr txBox="1"/>
          <p:nvPr/>
        </p:nvSpPr>
        <p:spPr>
          <a:xfrm>
            <a:off x="8206054" y="5733256"/>
            <a:ext cx="504056" cy="523220"/>
          </a:xfrm>
          <a:prstGeom prst="rect">
            <a:avLst/>
          </a:prstGeom>
          <a:noFill/>
        </p:spPr>
        <p:txBody>
          <a:bodyPr wrap="square" rtlCol="0">
            <a:spAutoFit/>
          </a:bodyPr>
          <a:lstStyle/>
          <a:p>
            <a:r>
              <a:rPr lang="en-US" altLang="ja-JP" sz="2800" dirty="0">
                <a:solidFill>
                  <a:schemeClr val="bg1"/>
                </a:solidFill>
                <a:latin typeface="+mj-ea"/>
                <a:ea typeface="+mj-ea"/>
              </a:rPr>
              <a:t>8</a:t>
            </a:r>
            <a:endParaRPr kumimoji="1" lang="ja-JP" altLang="en-US" sz="2800" dirty="0">
              <a:solidFill>
                <a:schemeClr val="bg1"/>
              </a:solidFill>
              <a:latin typeface="+mj-ea"/>
              <a:ea typeface="+mj-ea"/>
            </a:endParaRPr>
          </a:p>
        </p:txBody>
      </p:sp>
    </p:spTree>
    <p:extLst>
      <p:ext uri="{BB962C8B-B14F-4D97-AF65-F5344CB8AC3E}">
        <p14:creationId xmlns:p14="http://schemas.microsoft.com/office/powerpoint/2010/main" val="13736336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1.4|1.7|1.4|0.8"/>
</p:tagLst>
</file>

<file path=ppt/tags/tag2.xml><?xml version="1.0" encoding="utf-8"?>
<p:tagLst xmlns:a="http://schemas.openxmlformats.org/drawingml/2006/main" xmlns:r="http://schemas.openxmlformats.org/officeDocument/2006/relationships" xmlns:p="http://schemas.openxmlformats.org/presentationml/2006/main">
  <p:tag name="TIMING" val="|1.7|1.1|0.9"/>
</p:tagLst>
</file>

<file path=ppt/tags/tag3.xml><?xml version="1.0" encoding="utf-8"?>
<p:tagLst xmlns:a="http://schemas.openxmlformats.org/drawingml/2006/main" xmlns:r="http://schemas.openxmlformats.org/officeDocument/2006/relationships" xmlns:p="http://schemas.openxmlformats.org/presentationml/2006/main">
  <p:tag name="TIMING" val="|1.7|1.1|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創英角ゴシ見出し+HGPゴシM本文">
      <a:majorFont>
        <a:latin typeface="HGP創英角ｺﾞｼｯｸUB"/>
        <a:ea typeface="HGP創英角ｺﾞｼｯｸUB"/>
        <a:cs typeface=""/>
      </a:majorFont>
      <a:minorFont>
        <a:latin typeface="HGPｺﾞｼｯｸM"/>
        <a:ea typeface="HGPｺﾞｼｯｸM"/>
        <a:cs typeface=""/>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1776</TotalTime>
  <Words>5144</Words>
  <Application>Microsoft Office PowerPoint</Application>
  <PresentationFormat>画面に合わせる (4:3)</PresentationFormat>
  <Paragraphs>1028</Paragraphs>
  <Slides>48</Slides>
  <Notes>35</Notes>
  <HiddenSlides>0</HiddenSlides>
  <MMClips>0</MMClips>
  <ScaleCrop>false</ScaleCrop>
  <HeadingPairs>
    <vt:vector size="6" baseType="variant">
      <vt:variant>
        <vt:lpstr>使用されているフォント</vt:lpstr>
      </vt:variant>
      <vt:variant>
        <vt:i4>23</vt:i4>
      </vt:variant>
      <vt:variant>
        <vt:lpstr>テーマ</vt:lpstr>
      </vt:variant>
      <vt:variant>
        <vt:i4>1</vt:i4>
      </vt:variant>
      <vt:variant>
        <vt:lpstr>スライド タイトル</vt:lpstr>
      </vt:variant>
      <vt:variant>
        <vt:i4>48</vt:i4>
      </vt:variant>
    </vt:vector>
  </HeadingPairs>
  <TitlesOfParts>
    <vt:vector size="72" baseType="lpstr">
      <vt:lpstr>ＤＦＰまるもじ体W9</vt:lpstr>
      <vt:lpstr>ＤＦ太丸ゴシック体</vt:lpstr>
      <vt:lpstr>ＤＦ平成丸ゴシック体W4</vt:lpstr>
      <vt:lpstr>HGPｺﾞｼｯｸM</vt:lpstr>
      <vt:lpstr>HGP創英ﾌﾟﾚｾﾞﾝｽEB</vt:lpstr>
      <vt:lpstr>HGP創英角ｺﾞｼｯｸUB</vt:lpstr>
      <vt:lpstr>HGS創英ﾌﾟﾚｾﾞﾝｽEB</vt:lpstr>
      <vt:lpstr>HGS創英角ｺﾞｼｯｸUB</vt:lpstr>
      <vt:lpstr>HG丸ｺﾞｼｯｸM-PRO</vt:lpstr>
      <vt:lpstr>HG創英ﾌﾟﾚｾﾞﾝｽEB</vt:lpstr>
      <vt:lpstr>HG創英角ｺﾞｼｯｸUB</vt:lpstr>
      <vt:lpstr>HG創英角ﾎﾟｯﾌﾟ体</vt:lpstr>
      <vt:lpstr>Meiryo UI</vt:lpstr>
      <vt:lpstr>ＭＳ Ｐゴシック</vt:lpstr>
      <vt:lpstr>ＭＳ 明朝</vt:lpstr>
      <vt:lpstr>富士ポップＰ</vt:lpstr>
      <vt:lpstr>Arial</vt:lpstr>
      <vt:lpstr>Calibri</vt:lpstr>
      <vt:lpstr>Century</vt:lpstr>
      <vt:lpstr>Tahoma</vt:lpstr>
      <vt:lpstr>Times New Roman</vt:lpstr>
      <vt:lpstr>Wingdings</vt:lpstr>
      <vt:lpstr>Wingdings 2</vt:lpstr>
      <vt:lpstr>スパイス</vt:lpstr>
      <vt:lpstr>平成2７年度 港北区社協 地区社協 新任研修  </vt:lpstr>
      <vt:lpstr>社会福祉協議会とは</vt:lpstr>
      <vt:lpstr>社会福祉協議会の関係性</vt:lpstr>
      <vt:lpstr>港北区社協ってどんな団体？</vt:lpstr>
      <vt:lpstr>PowerPoint プレゼンテーション</vt:lpstr>
      <vt:lpstr>港北区社協の主な事業内容②</vt:lpstr>
      <vt:lpstr>港北区社協の組織構成①</vt:lpstr>
      <vt:lpstr>PowerPoint プレゼンテーション</vt:lpstr>
      <vt:lpstr>PowerPoint プレゼンテーション</vt:lpstr>
      <vt:lpstr>PowerPoint プレゼンテーション</vt:lpstr>
      <vt:lpstr>港北区社協との協働①</vt:lpstr>
      <vt:lpstr>港北区社協との協働②</vt:lpstr>
      <vt:lpstr>地区社協の構成例</vt:lpstr>
      <vt:lpstr>地区社協のふくしのまちづくり活動</vt:lpstr>
      <vt:lpstr>PowerPoint プレゼンテーション</vt:lpstr>
      <vt:lpstr>地区社協だからできること</vt:lpstr>
      <vt:lpstr>民生委員と地区社協の関係</vt:lpstr>
      <vt:lpstr>社協らしさを生かすには</vt:lpstr>
      <vt:lpstr>「わいわいガヤガヤ地区社協」</vt:lpstr>
      <vt:lpstr>地区社協の運営と予算管理</vt:lpstr>
      <vt:lpstr>区社協財源のとのつながり</vt:lpstr>
      <vt:lpstr>地区社協の収入科目</vt:lpstr>
      <vt:lpstr>区社協賛助会員運動の概要</vt:lpstr>
      <vt:lpstr>賛助会費の活用の流れ</vt:lpstr>
      <vt:lpstr>賛助会費を原資にした地区社協への助成金 　「地区社協事業助成金」</vt:lpstr>
      <vt:lpstr>運動の資材</vt:lpstr>
      <vt:lpstr>「領収証」と「集計用紙」の取り扱い</vt:lpstr>
      <vt:lpstr>港北区社協の主な事業</vt:lpstr>
      <vt:lpstr>PowerPoint プレゼンテーション</vt:lpstr>
      <vt:lpstr>年末たすけあい募金・運動</vt:lpstr>
      <vt:lpstr>年末たすけあい運動のながれ</vt:lpstr>
      <vt:lpstr>年末たすけあい運動の　募金と配分</vt:lpstr>
      <vt:lpstr>年末たすけあい運動の　配分の構成</vt:lpstr>
      <vt:lpstr>年末たすけあい運動 　～配分事務の流れ</vt:lpstr>
      <vt:lpstr>年末たすけあい運動 　～区社協への提出物</vt:lpstr>
      <vt:lpstr>その他の募金や会費について</vt:lpstr>
      <vt:lpstr>社協活動の“見える化”を目指して</vt:lpstr>
      <vt:lpstr>わいわいガヤガヤ地区社協 　　　　　　　　　　　　　　　　　　　　　　　　　　　　　　　参考：横浜市社協　地区社協担当者会議　Aブロック担当者会議　2012年3月　</vt:lpstr>
      <vt:lpstr>ある日の会議の雑談で･･･</vt:lpstr>
      <vt:lpstr>高齢者見守りネットワーク会議が開かれました</vt:lpstr>
      <vt:lpstr>話し合いを終えて・・・</vt:lpstr>
      <vt:lpstr>キーワード</vt:lpstr>
      <vt:lpstr>赤い羽根共同募金</vt:lpstr>
      <vt:lpstr>ボランティアセンター</vt:lpstr>
      <vt:lpstr>送迎サービス</vt:lpstr>
      <vt:lpstr>移動情報センターおでかけGO!港北</vt:lpstr>
      <vt:lpstr>生活福祉資金の貸付</vt:lpstr>
      <vt:lpstr>あんしんセンター</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Valued Acer Customer</dc:creator>
  <cp:lastModifiedBy>坂田 篤保</cp:lastModifiedBy>
  <cp:revision>220</cp:revision>
  <cp:lastPrinted>2019-02-08T03:03:17Z</cp:lastPrinted>
  <dcterms:created xsi:type="dcterms:W3CDTF">2012-10-24T01:46:44Z</dcterms:created>
  <dcterms:modified xsi:type="dcterms:W3CDTF">2019-02-09T06:30:58Z</dcterms:modified>
</cp:coreProperties>
</file>